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1" r:id="rId10"/>
    <p:sldId id="262" r:id="rId11"/>
    <p:sldId id="266" r:id="rId12"/>
    <p:sldId id="269" r:id="rId13"/>
    <p:sldId id="268" r:id="rId14"/>
    <p:sldId id="270" r:id="rId15"/>
    <p:sldId id="271" r:id="rId16"/>
    <p:sldId id="272" r:id="rId17"/>
    <p:sldId id="273" r:id="rId18"/>
    <p:sldId id="274" r:id="rId19"/>
    <p:sldId id="288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29" autoAdjust="0"/>
  </p:normalViewPr>
  <p:slideViewPr>
    <p:cSldViewPr>
      <p:cViewPr>
        <p:scale>
          <a:sx n="110" d="100"/>
          <a:sy n="110" d="100"/>
        </p:scale>
        <p:origin x="-156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C9CAEA-F2D0-45BC-97BA-DA3A0205BDC3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0ECEC5-3B85-4372-B788-4E4D09E98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554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cs typeface="Arial" charset="0"/>
              </a:rPr>
              <a:t>Строка 1 равна  сумме строк со 2 по 8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cs typeface="Arial" charset="0"/>
              </a:rPr>
              <a:t>Строка 8 указывается как для центров здоровья – юридических лиц, так и для центров здоровья, являющихся структурными подразделениями других медицинских организаций</a:t>
            </a:r>
          </a:p>
          <a:p>
            <a:pPr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</a:rPr>
              <a:t>Плановая мощность </a:t>
            </a:r>
            <a:r>
              <a:rPr lang="ru-RU" altLang="ru-RU" sz="1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не указывается </a:t>
            </a:r>
            <a:r>
              <a:rPr lang="ru-RU" altLang="ru-RU" sz="1200" b="1" dirty="0" smtClean="0">
                <a:latin typeface="Times New Roman" panose="02020603050405020304" pitchFamily="18" charset="0"/>
              </a:rPr>
              <a:t>для:</a:t>
            </a:r>
          </a:p>
          <a:p>
            <a:pPr>
              <a:buClr>
                <a:schemeClr val="bg2"/>
              </a:buClr>
              <a:buSzPct val="75000"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</a:rPr>
              <a:t>- стоматологических кабинетов, организованных в специализированных больницах (для нужд пациентов)</a:t>
            </a:r>
          </a:p>
          <a:p>
            <a:pPr>
              <a:buClr>
                <a:schemeClr val="bg2"/>
              </a:buClr>
              <a:buSzPct val="75000"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</a:rPr>
              <a:t>- травмпунктов, если они организованы в приемном покое </a:t>
            </a:r>
          </a:p>
          <a:p>
            <a:pPr>
              <a:buClr>
                <a:schemeClr val="bg2"/>
              </a:buClr>
              <a:buSzPct val="75000"/>
              <a:buFontTx/>
              <a:buNone/>
            </a:pPr>
            <a:r>
              <a:rPr lang="ru-RU" altLang="ru-RU" sz="1200" b="0" dirty="0" smtClean="0">
                <a:latin typeface="Times New Roman" panose="02020603050405020304" pitchFamily="18" charset="0"/>
              </a:rPr>
              <a:t>- санаторно-курортных организаций (для нужд отдыхающих)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5C2445-E14B-4FEE-BF6A-E5BAD03746DF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4203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C330-6133-4F8C-845E-846FB9D39538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DEEC330-6133-4F8C-845E-846FB9D39538}" type="datetimeFigureOut">
              <a:rPr lang="ru-RU" smtClean="0"/>
              <a:t>20.12.2022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62A7C45-8288-40CC-8A80-48979B97F25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 порядок формирования федеральной отчетной формы №30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265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08912" cy="12241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Обратить внимание на изменение нумерации строк!</a:t>
            </a:r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4" t="22105" r="42984" b="23530"/>
          <a:stretch/>
        </p:blipFill>
        <p:spPr bwMode="auto">
          <a:xfrm>
            <a:off x="611560" y="1556792"/>
            <a:ext cx="5256584" cy="4906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3706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66"/>
          <a:stretch/>
        </p:blipFill>
        <p:spPr bwMode="auto">
          <a:xfrm>
            <a:off x="683568" y="908720"/>
            <a:ext cx="7560840" cy="44644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383231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01" t="23326" r="21642" b="53432"/>
          <a:stretch/>
        </p:blipFill>
        <p:spPr bwMode="auto">
          <a:xfrm>
            <a:off x="179512" y="454103"/>
            <a:ext cx="8765923" cy="213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2636912"/>
            <a:ext cx="7560840" cy="3600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К клинико-диагностическим лабораториям нужно относить лаборатории, производящие разные виды исследований (общеклинические, гематологические, цитологические, биохимические, </a:t>
            </a:r>
            <a:r>
              <a:rPr lang="ru-RU" dirty="0" err="1" smtClean="0"/>
              <a:t>коагулологические</a:t>
            </a:r>
            <a:r>
              <a:rPr lang="ru-RU" dirty="0" smtClean="0"/>
              <a:t>, иммунологические, микробиологические) или только некоторые из этих видов.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Централизованные лаборатории указывают в том случае, если они созданы приказом вышестоящего органа исполнительной власти в сфере здравоохранения. В качестве централизованных для выполнения определенных видов исследований для нескольких организаций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0558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28600" y="188640"/>
            <a:ext cx="8763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Times New Roman" panose="02020603050405020304" pitchFamily="18" charset="0"/>
              </a:rPr>
              <a:t>Мощность </a:t>
            </a:r>
            <a:r>
              <a:rPr lang="ru-RU" altLang="ru-RU" sz="1800" b="1" dirty="0">
                <a:latin typeface="Times New Roman" panose="02020603050405020304" pitchFamily="18" charset="0"/>
              </a:rPr>
              <a:t>(плановое число посещений в смену) </a:t>
            </a:r>
            <a:r>
              <a:rPr lang="ru-RU" altLang="ru-RU" sz="1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подразделений,</a:t>
            </a:r>
            <a:r>
              <a:rPr lang="ru-RU" altLang="ru-RU" sz="1800" b="1" dirty="0">
                <a:latin typeface="Times New Roman" panose="02020603050405020304" pitchFamily="18" charset="0"/>
              </a:rPr>
              <a:t> оказывающих медицинскую помощь в амбулаторных условиях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243879" y="771524"/>
            <a:ext cx="8635605" cy="641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anose="02020603050405020304" pitchFamily="18" charset="0"/>
              </a:rPr>
              <a:t>Таблица </a:t>
            </a:r>
            <a:r>
              <a:rPr lang="ru-RU" altLang="ru-RU" sz="1800" b="1" dirty="0" smtClean="0">
                <a:latin typeface="Times New Roman" panose="02020603050405020304" pitchFamily="18" charset="0"/>
              </a:rPr>
              <a:t>1010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latin typeface="Times New Roman" panose="02020603050405020304" pitchFamily="18" charset="0"/>
              </a:rPr>
              <a:t>Приказ Минздрава СССР от 20.06.1979 года № 650 «О введении показателя «Мощность амбулаторно-поликлинических учреждений»</a:t>
            </a:r>
            <a:endParaRPr lang="ru-RU" altLang="ru-RU" sz="14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189676" name="Group 23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878478798"/>
              </p:ext>
            </p:extLst>
          </p:nvPr>
        </p:nvGraphicFramePr>
        <p:xfrm>
          <a:off x="192684" y="1558453"/>
          <a:ext cx="8686800" cy="3278188"/>
        </p:xfrm>
        <a:graphic>
          <a:graphicData uri="http://schemas.openxmlformats.org/drawingml/2006/table">
            <a:tbl>
              <a:tblPr/>
              <a:tblGrid>
                <a:gridCol w="41100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667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810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34988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подразделений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посещений в смену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Мощность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всего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 поликлиники для взрослых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детской поликлиники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женской консультации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диспансерного отделения (больницы, диспансера)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врачебной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амбулатории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консультативно-диагностического центра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центра здоровья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7698" name="Rectangle 229"/>
          <p:cNvSpPr>
            <a:spLocks noChangeArrowheads="1"/>
          </p:cNvSpPr>
          <p:nvPr/>
        </p:nvSpPr>
        <p:spPr bwMode="auto">
          <a:xfrm>
            <a:off x="4917085" y="3573016"/>
            <a:ext cx="3962400" cy="10081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400" b="1" dirty="0">
                <a:cs typeface="Arial" charset="0"/>
              </a:rPr>
              <a:t>При наличии нескольких отдельно стоящих зданий медицинской организации мощности подразделений </a:t>
            </a:r>
            <a:r>
              <a:rPr lang="ru-RU" sz="1400" b="1" dirty="0">
                <a:solidFill>
                  <a:srgbClr val="FF0000"/>
                </a:solidFill>
                <a:cs typeface="Arial" charset="0"/>
              </a:rPr>
              <a:t>суммируют</a:t>
            </a:r>
            <a:r>
              <a:rPr lang="ru-RU" sz="1400" b="1" dirty="0">
                <a:cs typeface="Arial" charset="0"/>
              </a:rPr>
              <a:t> и показывают одним числом </a:t>
            </a:r>
          </a:p>
        </p:txBody>
      </p:sp>
      <p:sp>
        <p:nvSpPr>
          <p:cNvPr id="27699" name="Rectangle 233"/>
          <p:cNvSpPr>
            <a:spLocks noChangeArrowheads="1"/>
          </p:cNvSpPr>
          <p:nvPr/>
        </p:nvSpPr>
        <p:spPr bwMode="auto">
          <a:xfrm>
            <a:off x="4936026" y="2420888"/>
            <a:ext cx="3651448" cy="49609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defRPr/>
            </a:pPr>
            <a:r>
              <a:rPr lang="ru-RU" sz="1400" b="1" dirty="0">
                <a:cs typeface="Arial" charset="0"/>
              </a:rPr>
              <a:t>Строка 1 равна  сумме строк со 2 по 8</a:t>
            </a:r>
          </a:p>
        </p:txBody>
      </p:sp>
      <p:sp>
        <p:nvSpPr>
          <p:cNvPr id="11317" name="Rectangle 229"/>
          <p:cNvSpPr>
            <a:spLocks noChangeArrowheads="1"/>
          </p:cNvSpPr>
          <p:nvPr/>
        </p:nvSpPr>
        <p:spPr bwMode="auto">
          <a:xfrm>
            <a:off x="86738" y="5085184"/>
            <a:ext cx="88392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ru-RU" altLang="ru-RU" sz="1200" b="1" dirty="0">
                <a:latin typeface="Times New Roman" panose="02020603050405020304" pitchFamily="18" charset="0"/>
              </a:rPr>
              <a:t>Плановая мощность </a:t>
            </a:r>
            <a:r>
              <a:rPr lang="ru-RU" altLang="ru-RU" sz="1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не рассчитывается и не </a:t>
            </a:r>
            <a:r>
              <a:rPr lang="ru-RU" altLang="ru-RU" sz="1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указывается </a:t>
            </a:r>
            <a:r>
              <a:rPr lang="ru-RU" altLang="ru-RU" sz="1200" b="1" dirty="0">
                <a:latin typeface="Times New Roman" panose="02020603050405020304" pitchFamily="18" charset="0"/>
              </a:rPr>
              <a:t>для:</a:t>
            </a:r>
          </a:p>
          <a:p>
            <a:pPr>
              <a:buClr>
                <a:schemeClr val="bg2"/>
              </a:buClr>
              <a:buSzPct val="75000"/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</a:rPr>
              <a:t>- стоматологических кабинетов, организованных в специализированных больницах (для нужд пациентов)</a:t>
            </a:r>
          </a:p>
          <a:p>
            <a:pPr>
              <a:buClr>
                <a:schemeClr val="bg2"/>
              </a:buClr>
              <a:buSzPct val="75000"/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</a:rPr>
              <a:t>- травмпунктов, </a:t>
            </a:r>
            <a:r>
              <a:rPr lang="ru-RU" altLang="ru-RU" sz="1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если они организованы в приемном покое </a:t>
            </a:r>
          </a:p>
          <a:p>
            <a:pPr marL="0" indent="0">
              <a:buClr>
                <a:schemeClr val="bg2"/>
              </a:buClr>
              <a:buSzPct val="7500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</a:rPr>
              <a:t>Информация, представляемая в данной таблице может быть изменена </a:t>
            </a:r>
            <a:r>
              <a:rPr lang="ru-RU" altLang="ru-RU" sz="1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только при капитальном ремонте здания или помещения в сторону увеличения или уменьшения. </a:t>
            </a:r>
            <a:r>
              <a:rPr lang="ru-RU" altLang="ru-RU" sz="1200" b="1" dirty="0" smtClean="0">
                <a:latin typeface="Times New Roman" panose="02020603050405020304" pitchFamily="18" charset="0"/>
              </a:rPr>
              <a:t>Заполняются все строки и их сумма равна первой строке.</a:t>
            </a:r>
          </a:p>
          <a:p>
            <a:pPr marL="0" indent="0" algn="ctr">
              <a:buClr>
                <a:schemeClr val="bg2"/>
              </a:buClr>
              <a:buSzPct val="75000"/>
              <a:buNone/>
            </a:pPr>
            <a:endParaRPr lang="ru-RU" altLang="ru-RU" sz="1200" b="1" dirty="0" smtClean="0">
              <a:latin typeface="Times New Roman" panose="02020603050405020304" pitchFamily="18" charset="0"/>
            </a:endParaRPr>
          </a:p>
          <a:p>
            <a:pPr marL="0" indent="0" algn="ctr">
              <a:buClr>
                <a:schemeClr val="bg2"/>
              </a:buClr>
              <a:buSzPct val="75000"/>
              <a:buNone/>
            </a:pPr>
            <a:r>
              <a:rPr lang="ru-RU" altLang="ru-RU" sz="1600" b="1" dirty="0" smtClean="0">
                <a:latin typeface="Times New Roman" panose="02020603050405020304" pitchFamily="18" charset="0"/>
              </a:rPr>
              <a:t>Плановая мощность указывается в технических паспортах медицинских организаций</a:t>
            </a:r>
            <a:endParaRPr lang="ru-RU" altLang="ru-RU" sz="1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318" name="TextBox 8"/>
          <p:cNvSpPr txBox="1">
            <a:spLocks noChangeArrowheads="1"/>
          </p:cNvSpPr>
          <p:nvPr/>
        </p:nvSpPr>
        <p:spPr bwMode="auto">
          <a:xfrm>
            <a:off x="6719451" y="4653136"/>
            <a:ext cx="2206487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2000" b="1" dirty="0">
                <a:latin typeface="Times New Roman" panose="02020603050405020304" pitchFamily="18" charset="0"/>
              </a:rPr>
              <a:t>Показываем в </a:t>
            </a:r>
            <a:r>
              <a:rPr lang="ru-RU" altLang="ru-RU" sz="2000" b="1" dirty="0" smtClean="0">
                <a:latin typeface="Times New Roman" panose="02020603050405020304" pitchFamily="18" charset="0"/>
              </a:rPr>
              <a:t>целых  числах</a:t>
            </a:r>
            <a:endParaRPr lang="ru-RU" altLang="ru-RU" sz="2000" b="1" dirty="0">
              <a:latin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719451" y="4653136"/>
            <a:ext cx="178834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!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06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9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69229" y="284609"/>
            <a:ext cx="8229600" cy="694978"/>
          </a:xfrm>
        </p:spPr>
        <p:txBody>
          <a:bodyPr>
            <a:noAutofit/>
          </a:bodyPr>
          <a:lstStyle/>
          <a:p>
            <a:r>
              <a:rPr lang="ru-RU" sz="2400" dirty="0"/>
              <a:t>Таблица 2100. Работа врачей медицинской организации в</a:t>
            </a:r>
            <a:br>
              <a:rPr lang="ru-RU" sz="2400" dirty="0"/>
            </a:br>
            <a:r>
              <a:rPr lang="ru-RU" sz="2400" dirty="0"/>
              <a:t>амбулаторных условиях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8753053" cy="1789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15515" y="2924944"/>
            <a:ext cx="853702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таблицу включаются сведения о работе врачей, осуществляющих прием пациентов в амбулаторных условиях и на дому, а также ведущих консультативный прием. Сведения таблицы должны соответствовать таблице 1100 о наличии должностей врачей и среднего медицинского персонала проводящих прием пациентов в амбулаторном звене.  </a:t>
            </a:r>
            <a:endParaRPr lang="ru-RU" dirty="0" smtClean="0"/>
          </a:p>
          <a:p>
            <a:r>
              <a:rPr lang="ru-RU" b="1" dirty="0" smtClean="0"/>
              <a:t>Посещение  </a:t>
            </a:r>
            <a:r>
              <a:rPr lang="ru-RU" b="1" dirty="0"/>
              <a:t>- это контакт  пациента с врачом медицинской организации или подразделения, оказывающего медицинскую помощь в амбулаторных условиях </a:t>
            </a:r>
            <a:r>
              <a:rPr lang="ru-RU" dirty="0"/>
              <a:t>по любому поводу с последующей записью в «Медицинской карте пациента получающего медицинскую помощь в амбулаторных условиях» (форма №025/у), включая жалобы, анамнез, объективные данные, диагнозы: основного, фонового, конкурирующего и сопутствующих заболеваний, травм, отравлений с кодами МКБ-10, группу здоровья, назначенное лечение, обследование, а также результаты обследования и динамического наблюдения.</a:t>
            </a:r>
          </a:p>
        </p:txBody>
      </p:sp>
    </p:spTree>
    <p:extLst>
      <p:ext uri="{BB962C8B-B14F-4D97-AF65-F5344CB8AC3E}">
        <p14:creationId xmlns:p14="http://schemas.microsoft.com/office/powerpoint/2010/main" val="31764034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000" y="260648"/>
            <a:ext cx="9001000" cy="562074"/>
          </a:xfrm>
        </p:spPr>
        <p:txBody>
          <a:bodyPr>
            <a:normAutofit fontScale="90000"/>
          </a:bodyPr>
          <a:lstStyle/>
          <a:p>
            <a:r>
              <a:rPr lang="ru-RU" dirty="0"/>
              <a:t>Учету подлежат следующие </a:t>
            </a:r>
            <a:r>
              <a:rPr lang="ru-RU" dirty="0" smtClean="0"/>
              <a:t>посещения: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врачей </a:t>
            </a:r>
            <a:r>
              <a:rPr lang="ru-RU" dirty="0"/>
              <a:t>любых клинических специальностей, ведущих прием в амбулаторных условиях, в том числе консультативный прием (терапевтов, хирургов, </a:t>
            </a:r>
            <a:r>
              <a:rPr lang="ru-RU" dirty="0" smtClean="0"/>
              <a:t>акушер-гинекологов</a:t>
            </a:r>
            <a:r>
              <a:rPr lang="ru-RU" dirty="0"/>
              <a:t>, урологов </a:t>
            </a:r>
            <a:r>
              <a:rPr lang="ru-RU" dirty="0" err="1" smtClean="0"/>
              <a:t>оториноларингологов</a:t>
            </a:r>
            <a:r>
              <a:rPr lang="ru-RU" dirty="0" smtClean="0"/>
              <a:t>, стоматологов (без учета ортопедов и </a:t>
            </a:r>
            <a:r>
              <a:rPr lang="ru-RU" dirty="0" err="1" smtClean="0"/>
              <a:t>ортодонтов</a:t>
            </a:r>
            <a:r>
              <a:rPr lang="ru-RU" dirty="0" smtClean="0"/>
              <a:t>), </a:t>
            </a:r>
            <a:r>
              <a:rPr lang="ru-RU" dirty="0"/>
              <a:t>включая заведующих отделениями);</a:t>
            </a:r>
          </a:p>
          <a:p>
            <a:r>
              <a:rPr lang="ru-RU" dirty="0" smtClean="0"/>
              <a:t>врачей </a:t>
            </a:r>
            <a:r>
              <a:rPr lang="ru-RU" dirty="0"/>
              <a:t>здравпунктов во время специально выделенного времени для амбулаторного приема;</a:t>
            </a:r>
          </a:p>
          <a:p>
            <a:r>
              <a:rPr lang="ru-RU" dirty="0" smtClean="0"/>
              <a:t>врачей </a:t>
            </a:r>
            <a:r>
              <a:rPr lang="ru-RU" dirty="0"/>
              <a:t>психотерапевтов при проведении групповых занятий (число посещений указывается по числу пациентов занимающихся в группе);</a:t>
            </a:r>
          </a:p>
          <a:p>
            <a:r>
              <a:rPr lang="ru-RU" dirty="0" smtClean="0"/>
              <a:t>к </a:t>
            </a:r>
            <a:r>
              <a:rPr lang="ru-RU" dirty="0"/>
              <a:t>врачам призывных комиссий;</a:t>
            </a:r>
          </a:p>
          <a:p>
            <a:r>
              <a:rPr lang="ru-RU" dirty="0" smtClean="0"/>
              <a:t>повторное </a:t>
            </a:r>
            <a:r>
              <a:rPr lang="ru-RU" dirty="0"/>
              <a:t>посещение пациента или  родственника за выпиской рецепта;</a:t>
            </a:r>
          </a:p>
          <a:p>
            <a:r>
              <a:rPr lang="ru-RU" dirty="0" smtClean="0"/>
              <a:t>профилактические </a:t>
            </a:r>
            <a:r>
              <a:rPr lang="ru-RU" dirty="0"/>
              <a:t>осмотры детей в детских дошкольных учреждениях, школах, вузах ,профилактические осмотры населения, включая периодические </a:t>
            </a:r>
            <a:r>
              <a:rPr lang="ru-RU" dirty="0" smtClean="0"/>
              <a:t>осмотры </a:t>
            </a:r>
            <a:r>
              <a:rPr lang="ru-RU" dirty="0"/>
              <a:t>рабочих промышленных </a:t>
            </a:r>
            <a:r>
              <a:rPr lang="ru-RU" dirty="0" smtClean="0"/>
              <a:t>предприятий</a:t>
            </a:r>
            <a:r>
              <a:rPr lang="ru-RU" dirty="0"/>
              <a:t>, работников других учреждений, независимо от того, проведены они в стенах медицинской организации, или на предприятии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89753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9145016" cy="562074"/>
          </a:xfrm>
        </p:spPr>
        <p:txBody>
          <a:bodyPr>
            <a:noAutofit/>
          </a:bodyPr>
          <a:lstStyle/>
          <a:p>
            <a:r>
              <a:rPr lang="ru-RU" sz="3200" dirty="0"/>
              <a:t>Учету не </a:t>
            </a:r>
            <a:r>
              <a:rPr lang="ru-RU" sz="3200" dirty="0" smtClean="0"/>
              <a:t>подлежат посещения в т. 2100: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случаи </a:t>
            </a:r>
            <a:r>
              <a:rPr lang="ru-RU" dirty="0"/>
              <a:t>оказания медицинской помощи персоналом скорой </a:t>
            </a:r>
            <a:r>
              <a:rPr lang="ru-RU" dirty="0" smtClean="0"/>
              <a:t>медицинской </a:t>
            </a:r>
            <a:r>
              <a:rPr lang="ru-RU" dirty="0"/>
              <a:t>помощи;</a:t>
            </a:r>
          </a:p>
          <a:p>
            <a:r>
              <a:rPr lang="ru-RU" dirty="0" smtClean="0"/>
              <a:t>обследования </a:t>
            </a:r>
            <a:r>
              <a:rPr lang="ru-RU" dirty="0"/>
              <a:t>в </a:t>
            </a:r>
            <a:r>
              <a:rPr lang="ru-RU" dirty="0" smtClean="0"/>
              <a:t>рентгеновских кабинетах</a:t>
            </a:r>
            <a:r>
              <a:rPr lang="ru-RU" dirty="0"/>
              <a:t>, лабораториях и других вспомогательных отделениях (кабинетах);</a:t>
            </a:r>
          </a:p>
          <a:p>
            <a:r>
              <a:rPr lang="ru-RU" dirty="0" smtClean="0"/>
              <a:t>случаи </a:t>
            </a:r>
            <a:r>
              <a:rPr lang="ru-RU" dirty="0"/>
              <a:t>оказания медицинской помощи на занятиях физкультуры, учебно-спортивных мероприятиях;</a:t>
            </a:r>
          </a:p>
          <a:p>
            <a:r>
              <a:rPr lang="ru-RU" dirty="0" smtClean="0"/>
              <a:t>консультации </a:t>
            </a:r>
            <a:r>
              <a:rPr lang="ru-RU" dirty="0"/>
              <a:t>и экспертизы, проводимые врачебными комиссиями (ВК) </a:t>
            </a:r>
            <a:r>
              <a:rPr lang="ru-RU" dirty="0" smtClean="0"/>
              <a:t>в </a:t>
            </a:r>
            <a:r>
              <a:rPr lang="ru-RU" dirty="0"/>
              <a:t>соответствии со </a:t>
            </a:r>
            <a:r>
              <a:rPr lang="ru-RU" dirty="0" smtClean="0"/>
              <a:t>статьей </a:t>
            </a:r>
            <a:r>
              <a:rPr lang="ru-RU" dirty="0"/>
              <a:t>48 Федерального закона от21.11.11г. №323-ФЗ «Об основах охраны здоровья граждан в Российской Федерации»;</a:t>
            </a:r>
          </a:p>
          <a:p>
            <a:r>
              <a:rPr lang="ru-RU" sz="4200" b="1" dirty="0" smtClean="0"/>
              <a:t>посещения </a:t>
            </a:r>
            <a:r>
              <a:rPr lang="ru-RU" sz="4200" b="1" dirty="0"/>
              <a:t>к врачам вспомогательных </a:t>
            </a:r>
            <a:r>
              <a:rPr lang="ru-RU" sz="4200" b="1" dirty="0" smtClean="0"/>
              <a:t>отделений и </a:t>
            </a:r>
            <a:r>
              <a:rPr lang="ru-RU" sz="4200" b="1" dirty="0"/>
              <a:t>(кабинетов), так как для их учета имеются соответствующие таблицы учета</a:t>
            </a:r>
            <a:r>
              <a:rPr lang="ru-RU" sz="4200" b="1" dirty="0" smtClean="0"/>
              <a:t>.</a:t>
            </a:r>
          </a:p>
          <a:p>
            <a:r>
              <a:rPr lang="ru-RU" dirty="0"/>
              <a:t>Учет деятельности специалистов вспомогательных отделений (кабинетов), лаборатория и других подразделений соответствуют требованиям Общероссийского классификатора единиц измерения (ОКЕИ), показывается один раз в соответствующих таблицах и учитывается в «единицах», «человеках», «исследованиях», «процедурах». Двойной учет одного вида деятельности в разных таблицах недопустим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8412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/>
              <a:t>К посещениям по поводу заболеваний относятся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229600" cy="496855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посещение</a:t>
            </a:r>
            <a:r>
              <a:rPr lang="ru-RU" dirty="0"/>
              <a:t>, когда у пациента выявлены заболевания, классифицированные МКБ-10;</a:t>
            </a:r>
          </a:p>
          <a:p>
            <a:r>
              <a:rPr lang="ru-RU" dirty="0"/>
              <a:t>посещение по коррекции лечения;</a:t>
            </a:r>
          </a:p>
          <a:p>
            <a:r>
              <a:rPr lang="ru-RU" dirty="0"/>
              <a:t>посещение пациентов, находящихся на диспансерном  наблюдении в период ремиссии;</a:t>
            </a:r>
          </a:p>
          <a:p>
            <a:r>
              <a:rPr lang="ru-RU" dirty="0"/>
              <a:t>посещение пациентов в связи с оформлением на МСЭ, </a:t>
            </a:r>
            <a:r>
              <a:rPr lang="ru-RU" dirty="0" smtClean="0"/>
              <a:t>санаторно-курортной </a:t>
            </a:r>
            <a:r>
              <a:rPr lang="ru-RU" dirty="0"/>
              <a:t>карты,  открытием и закрытием листка нетрудоспособности, получения справки о болезни ребенка. Направлением на аборт по медицинским показаниям, по поводу патологии беременности, после абортов по медицинским показаниям, а также по поводу консультаций у специалистов, если врач установил диагноз по своей специальности</a:t>
            </a:r>
            <a:r>
              <a:rPr lang="ru-RU" dirty="0" smtClean="0"/>
              <a:t>.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К посещениям с профилактической </a:t>
            </a:r>
            <a:r>
              <a:rPr lang="ru-RU" dirty="0" smtClean="0">
                <a:solidFill>
                  <a:srgbClr val="FF0000"/>
                </a:solidFill>
              </a:rPr>
              <a:t>целью </a:t>
            </a:r>
            <a:r>
              <a:rPr lang="ru-RU" dirty="0" smtClean="0">
                <a:solidFill>
                  <a:srgbClr val="FF0000"/>
                </a:solidFill>
              </a:rPr>
              <a:t>относятся состояния, классифицируемые в </a:t>
            </a:r>
            <a:r>
              <a:rPr lang="en-US" dirty="0" smtClean="0">
                <a:solidFill>
                  <a:srgbClr val="FF0000"/>
                </a:solidFill>
              </a:rPr>
              <a:t>XXI</a:t>
            </a:r>
            <a:r>
              <a:rPr lang="ru-RU" dirty="0" smtClean="0">
                <a:solidFill>
                  <a:srgbClr val="FF0000"/>
                </a:solidFill>
              </a:rPr>
              <a:t> классе МКБ-10, этот класс содержит блоки </a:t>
            </a:r>
            <a:r>
              <a:rPr lang="en-US" dirty="0" smtClean="0">
                <a:solidFill>
                  <a:srgbClr val="FF0000"/>
                </a:solidFill>
              </a:rPr>
              <a:t>Z00-Z99</a:t>
            </a:r>
            <a:r>
              <a:rPr lang="ru-RU" dirty="0" smtClean="0">
                <a:solidFill>
                  <a:srgbClr val="FF0000"/>
                </a:solidFill>
              </a:rPr>
              <a:t>. когда имею место какие-либо обстоятельства или проблемы, влияющие на здоровье, однако в данный момент сами по себе не являются болезнью или травмой.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9938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Таблица 2101:</a:t>
            </a:r>
          </a:p>
        </p:txBody>
      </p:sp>
      <p:pic>
        <p:nvPicPr>
          <p:cNvPr id="4" name="object 14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620688"/>
            <a:ext cx="8784976" cy="2304256"/>
          </a:xfrm>
          <a:prstGeom prst="rect">
            <a:avLst/>
          </a:prstGeom>
        </p:spPr>
      </p:pic>
      <p:sp>
        <p:nvSpPr>
          <p:cNvPr id="5" name="object 12"/>
          <p:cNvSpPr txBox="1"/>
          <p:nvPr/>
        </p:nvSpPr>
        <p:spPr>
          <a:xfrm>
            <a:off x="3779912" y="1284554"/>
            <a:ext cx="5070251" cy="7630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0" tIns="34290" rIns="0" bIns="0" rtlCol="0">
            <a:spAutoFit/>
          </a:bodyPr>
          <a:lstStyle/>
          <a:p>
            <a:pPr marL="90805" marR="286385">
              <a:lnSpc>
                <a:spcPct val="100000"/>
              </a:lnSpc>
              <a:spcBef>
                <a:spcPts val="270"/>
              </a:spcBef>
            </a:pPr>
            <a:r>
              <a:rPr sz="1100" b="1" i="1" spc="-5" dirty="0">
                <a:solidFill>
                  <a:srgbClr val="48443E"/>
                </a:solidFill>
                <a:latin typeface="Calibri"/>
                <a:cs typeface="Calibri"/>
              </a:rPr>
              <a:t>Из </a:t>
            </a:r>
            <a:r>
              <a:rPr sz="1100" b="1" i="1" spc="-10" dirty="0">
                <a:solidFill>
                  <a:srgbClr val="48443E"/>
                </a:solidFill>
                <a:latin typeface="Calibri"/>
                <a:cs typeface="Calibri"/>
              </a:rPr>
              <a:t>общего</a:t>
            </a:r>
            <a:r>
              <a:rPr sz="1100" b="1" i="1" spc="25" dirty="0">
                <a:solidFill>
                  <a:srgbClr val="48443E"/>
                </a:solidFill>
                <a:latin typeface="Calibri"/>
                <a:cs typeface="Calibri"/>
              </a:rPr>
              <a:t> </a:t>
            </a:r>
            <a:r>
              <a:rPr sz="1100" b="1" i="1" spc="-5" dirty="0">
                <a:solidFill>
                  <a:srgbClr val="48443E"/>
                </a:solidFill>
                <a:latin typeface="Calibri"/>
                <a:cs typeface="Calibri"/>
              </a:rPr>
              <a:t>числа</a:t>
            </a:r>
            <a:r>
              <a:rPr sz="1100" b="1" i="1" spc="25" dirty="0">
                <a:solidFill>
                  <a:srgbClr val="48443E"/>
                </a:solidFill>
                <a:latin typeface="Calibri"/>
                <a:cs typeface="Calibri"/>
              </a:rPr>
              <a:t> </a:t>
            </a:r>
            <a:r>
              <a:rPr sz="1100" b="1" i="1" spc="-10" dirty="0">
                <a:solidFill>
                  <a:srgbClr val="48443E"/>
                </a:solidFill>
                <a:latin typeface="Calibri"/>
                <a:cs typeface="Calibri"/>
              </a:rPr>
              <a:t>посещений</a:t>
            </a:r>
            <a:r>
              <a:rPr sz="1100" b="1" i="1" spc="40" dirty="0">
                <a:solidFill>
                  <a:srgbClr val="48443E"/>
                </a:solidFill>
                <a:latin typeface="Calibri"/>
                <a:cs typeface="Calibri"/>
              </a:rPr>
              <a:t> </a:t>
            </a:r>
            <a:r>
              <a:rPr sz="1100" b="1" i="1" spc="-5" dirty="0">
                <a:solidFill>
                  <a:srgbClr val="48443E"/>
                </a:solidFill>
                <a:latin typeface="Calibri"/>
                <a:cs typeface="Calibri"/>
              </a:rPr>
              <a:t>к</a:t>
            </a:r>
            <a:r>
              <a:rPr sz="1100" b="1" i="1" dirty="0">
                <a:solidFill>
                  <a:srgbClr val="48443E"/>
                </a:solidFill>
                <a:latin typeface="Calibri"/>
                <a:cs typeface="Calibri"/>
              </a:rPr>
              <a:t> </a:t>
            </a:r>
            <a:r>
              <a:rPr sz="1100" b="1" i="1" spc="-10" dirty="0">
                <a:solidFill>
                  <a:srgbClr val="48443E"/>
                </a:solidFill>
                <a:latin typeface="Calibri"/>
                <a:cs typeface="Calibri"/>
              </a:rPr>
              <a:t>среднему</a:t>
            </a:r>
            <a:r>
              <a:rPr sz="1100" b="1" i="1" spc="35" dirty="0">
                <a:solidFill>
                  <a:srgbClr val="48443E"/>
                </a:solidFill>
                <a:latin typeface="Calibri"/>
                <a:cs typeface="Calibri"/>
              </a:rPr>
              <a:t> </a:t>
            </a:r>
            <a:r>
              <a:rPr sz="1100" b="1" i="1" spc="-10" dirty="0">
                <a:solidFill>
                  <a:srgbClr val="48443E"/>
                </a:solidFill>
                <a:latin typeface="Calibri"/>
                <a:cs typeface="Calibri"/>
              </a:rPr>
              <a:t>медицинскому </a:t>
            </a:r>
            <a:r>
              <a:rPr sz="1100" b="1" i="1" spc="-5" dirty="0">
                <a:solidFill>
                  <a:srgbClr val="48443E"/>
                </a:solidFill>
                <a:latin typeface="Calibri"/>
                <a:cs typeface="Calibri"/>
              </a:rPr>
              <a:t> персоналу</a:t>
            </a:r>
            <a:r>
              <a:rPr sz="1100" b="1" i="1" spc="30" dirty="0">
                <a:solidFill>
                  <a:srgbClr val="48443E"/>
                </a:solidFill>
                <a:latin typeface="Calibri"/>
                <a:cs typeface="Calibri"/>
              </a:rPr>
              <a:t> </a:t>
            </a:r>
            <a:r>
              <a:rPr sz="1100" b="1" i="1" spc="-5" dirty="0">
                <a:solidFill>
                  <a:srgbClr val="48443E"/>
                </a:solidFill>
                <a:latin typeface="Calibri"/>
                <a:cs typeface="Calibri"/>
              </a:rPr>
              <a:t>(стр.</a:t>
            </a:r>
            <a:r>
              <a:rPr sz="1100" b="1" i="1" spc="5" dirty="0">
                <a:solidFill>
                  <a:srgbClr val="48443E"/>
                </a:solidFill>
                <a:latin typeface="Calibri"/>
                <a:cs typeface="Calibri"/>
              </a:rPr>
              <a:t> </a:t>
            </a:r>
            <a:r>
              <a:rPr sz="1100" b="1" i="1" spc="-10" dirty="0">
                <a:solidFill>
                  <a:srgbClr val="48443E"/>
                </a:solidFill>
                <a:latin typeface="Calibri"/>
                <a:cs typeface="Calibri"/>
              </a:rPr>
              <a:t>1),</a:t>
            </a:r>
            <a:r>
              <a:rPr sz="1100" b="1" i="1" spc="10" dirty="0">
                <a:solidFill>
                  <a:srgbClr val="48443E"/>
                </a:solidFill>
                <a:latin typeface="Calibri"/>
                <a:cs typeface="Calibri"/>
              </a:rPr>
              <a:t> </a:t>
            </a:r>
            <a:r>
              <a:rPr sz="1100" b="1" i="1" spc="-5" dirty="0">
                <a:solidFill>
                  <a:srgbClr val="48443E"/>
                </a:solidFill>
                <a:latin typeface="Calibri"/>
                <a:cs typeface="Calibri"/>
              </a:rPr>
              <a:t>в</a:t>
            </a:r>
            <a:r>
              <a:rPr sz="1100" b="1" i="1" dirty="0">
                <a:solidFill>
                  <a:srgbClr val="48443E"/>
                </a:solidFill>
                <a:latin typeface="Calibri"/>
                <a:cs typeface="Calibri"/>
              </a:rPr>
              <a:t> </a:t>
            </a:r>
            <a:r>
              <a:rPr sz="1100" b="1" i="1" spc="-10" dirty="0">
                <a:solidFill>
                  <a:srgbClr val="FF0000"/>
                </a:solidFill>
                <a:latin typeface="Calibri"/>
                <a:cs typeface="Calibri"/>
              </a:rPr>
              <a:t>строке</a:t>
            </a:r>
            <a:r>
              <a:rPr sz="1100" b="1" i="1" spc="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100" b="1" i="1" spc="-5" dirty="0">
                <a:solidFill>
                  <a:srgbClr val="FF0000"/>
                </a:solidFill>
                <a:latin typeface="Calibri"/>
                <a:cs typeface="Calibri"/>
              </a:rPr>
              <a:t>5</a:t>
            </a:r>
            <a:r>
              <a:rPr sz="1100" b="1" i="1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100" b="1" i="1" spc="-5" dirty="0">
                <a:solidFill>
                  <a:srgbClr val="48443E"/>
                </a:solidFill>
                <a:latin typeface="Calibri"/>
                <a:cs typeface="Calibri"/>
              </a:rPr>
              <a:t>указываются</a:t>
            </a:r>
            <a:r>
              <a:rPr sz="1100" b="1" i="1" dirty="0">
                <a:solidFill>
                  <a:srgbClr val="48443E"/>
                </a:solidFill>
                <a:latin typeface="Calibri"/>
                <a:cs typeface="Calibri"/>
              </a:rPr>
              <a:t> </a:t>
            </a:r>
            <a:r>
              <a:rPr sz="1100" b="1" i="1" spc="-10" dirty="0">
                <a:solidFill>
                  <a:srgbClr val="48443E"/>
                </a:solidFill>
                <a:latin typeface="Calibri"/>
                <a:cs typeface="Calibri"/>
              </a:rPr>
              <a:t>посещения </a:t>
            </a:r>
            <a:r>
              <a:rPr sz="1100" b="1" i="1" spc="-345" dirty="0">
                <a:solidFill>
                  <a:srgbClr val="48443E"/>
                </a:solidFill>
                <a:latin typeface="Calibri"/>
                <a:cs typeface="Calibri"/>
              </a:rPr>
              <a:t> </a:t>
            </a:r>
            <a:r>
              <a:rPr sz="1100" b="1" i="1" spc="-5" dirty="0">
                <a:solidFill>
                  <a:srgbClr val="48443E"/>
                </a:solidFill>
                <a:latin typeface="Calibri"/>
                <a:cs typeface="Calibri"/>
              </a:rPr>
              <a:t>среднего</a:t>
            </a:r>
            <a:r>
              <a:rPr sz="1100" b="1" i="1" spc="35" dirty="0">
                <a:solidFill>
                  <a:srgbClr val="48443E"/>
                </a:solidFill>
                <a:latin typeface="Calibri"/>
                <a:cs typeface="Calibri"/>
              </a:rPr>
              <a:t> </a:t>
            </a:r>
            <a:r>
              <a:rPr sz="1100" b="1" i="1" spc="-10" dirty="0">
                <a:solidFill>
                  <a:srgbClr val="48443E"/>
                </a:solidFill>
                <a:latin typeface="Calibri"/>
                <a:cs typeface="Calibri"/>
              </a:rPr>
              <a:t>медицинского</a:t>
            </a:r>
            <a:r>
              <a:rPr sz="1100" b="1" i="1" spc="45" dirty="0">
                <a:solidFill>
                  <a:srgbClr val="48443E"/>
                </a:solidFill>
                <a:latin typeface="Calibri"/>
                <a:cs typeface="Calibri"/>
              </a:rPr>
              <a:t> </a:t>
            </a:r>
            <a:r>
              <a:rPr sz="1100" b="1" i="1" spc="-5" dirty="0">
                <a:solidFill>
                  <a:srgbClr val="48443E"/>
                </a:solidFill>
                <a:latin typeface="Calibri"/>
                <a:cs typeface="Calibri"/>
              </a:rPr>
              <a:t>персонала</a:t>
            </a:r>
            <a:r>
              <a:rPr sz="1100" b="1" i="1" spc="35" dirty="0">
                <a:solidFill>
                  <a:srgbClr val="48443E"/>
                </a:solidFill>
                <a:latin typeface="Calibri"/>
                <a:cs typeface="Calibri"/>
              </a:rPr>
              <a:t> </a:t>
            </a:r>
            <a:r>
              <a:rPr sz="1100" b="1" i="1" spc="-5" dirty="0" err="1">
                <a:solidFill>
                  <a:srgbClr val="48443E"/>
                </a:solidFill>
                <a:latin typeface="Calibri"/>
                <a:cs typeface="Calibri"/>
              </a:rPr>
              <a:t>выполненных</a:t>
            </a:r>
            <a:r>
              <a:rPr sz="1100" b="1" i="1" spc="-5" dirty="0">
                <a:solidFill>
                  <a:srgbClr val="48443E"/>
                </a:solidFill>
                <a:latin typeface="Calibri"/>
                <a:cs typeface="Calibri"/>
              </a:rPr>
              <a:t> </a:t>
            </a:r>
            <a:r>
              <a:rPr sz="1100" b="1" i="1" spc="-10" dirty="0" err="1" smtClean="0">
                <a:solidFill>
                  <a:srgbClr val="48443E"/>
                </a:solidFill>
                <a:latin typeface="Calibri"/>
                <a:cs typeface="Calibri"/>
              </a:rPr>
              <a:t>при</a:t>
            </a:r>
            <a:r>
              <a:rPr lang="ru-RU" sz="1100" b="1" i="1" spc="-10" dirty="0" smtClean="0">
                <a:solidFill>
                  <a:srgbClr val="48443E"/>
                </a:solidFill>
                <a:latin typeface="Calibri"/>
                <a:cs typeface="Calibri"/>
              </a:rPr>
              <a:t> </a:t>
            </a:r>
            <a:r>
              <a:rPr sz="1100" b="1" i="1" spc="-5" dirty="0" err="1" smtClean="0">
                <a:solidFill>
                  <a:srgbClr val="48443E"/>
                </a:solidFill>
                <a:latin typeface="Calibri"/>
                <a:cs typeface="Calibri"/>
              </a:rPr>
              <a:t>выездах</a:t>
            </a:r>
            <a:r>
              <a:rPr sz="1100" b="1" i="1" spc="5" dirty="0" smtClean="0">
                <a:solidFill>
                  <a:srgbClr val="48443E"/>
                </a:solidFill>
                <a:latin typeface="Calibri"/>
                <a:cs typeface="Calibri"/>
              </a:rPr>
              <a:t> </a:t>
            </a:r>
            <a:r>
              <a:rPr sz="1100" b="1" i="1" spc="-5" dirty="0">
                <a:solidFill>
                  <a:srgbClr val="48443E"/>
                </a:solidFill>
                <a:latin typeface="Calibri"/>
                <a:cs typeface="Calibri"/>
              </a:rPr>
              <a:t>мобильных</a:t>
            </a:r>
            <a:r>
              <a:rPr sz="1100" b="1" i="1" spc="-15" dirty="0">
                <a:solidFill>
                  <a:srgbClr val="48443E"/>
                </a:solidFill>
                <a:latin typeface="Calibri"/>
                <a:cs typeface="Calibri"/>
              </a:rPr>
              <a:t> </a:t>
            </a:r>
            <a:r>
              <a:rPr sz="1100" b="1" i="1" spc="-10" dirty="0">
                <a:solidFill>
                  <a:srgbClr val="48443E"/>
                </a:solidFill>
                <a:latin typeface="Calibri"/>
                <a:cs typeface="Calibri"/>
              </a:rPr>
              <a:t>бригад</a:t>
            </a:r>
            <a:endParaRPr sz="1100" dirty="0">
              <a:latin typeface="Calibri"/>
              <a:cs typeface="Calibri"/>
            </a:endParaRPr>
          </a:p>
          <a:p>
            <a:pPr marL="90805">
              <a:lnSpc>
                <a:spcPct val="100000"/>
              </a:lnSpc>
              <a:spcBef>
                <a:spcPts val="385"/>
              </a:spcBef>
            </a:pPr>
            <a:r>
              <a:rPr sz="1100" b="1" i="1" spc="-10" dirty="0">
                <a:solidFill>
                  <a:srgbClr val="FF0000"/>
                </a:solidFill>
                <a:latin typeface="Calibri"/>
                <a:cs typeface="Calibri"/>
              </a:rPr>
              <a:t>Внимание!</a:t>
            </a:r>
            <a:r>
              <a:rPr sz="1100" b="1" i="1" spc="3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100" b="1" i="1" spc="-10" dirty="0">
                <a:solidFill>
                  <a:srgbClr val="FF0000"/>
                </a:solidFill>
                <a:latin typeface="Calibri"/>
                <a:cs typeface="Calibri"/>
              </a:rPr>
              <a:t>Учитывается</a:t>
            </a:r>
            <a:r>
              <a:rPr sz="1100" b="1" i="1" spc="4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100" b="1" i="1" spc="-10" dirty="0" err="1">
                <a:solidFill>
                  <a:srgbClr val="FF0000"/>
                </a:solidFill>
                <a:latin typeface="Calibri"/>
                <a:cs typeface="Calibri"/>
              </a:rPr>
              <a:t>только</a:t>
            </a:r>
            <a:r>
              <a:rPr sz="1100" b="1" i="1" spc="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100" b="1" i="1" spc="-5" dirty="0" err="1" smtClean="0">
                <a:solidFill>
                  <a:srgbClr val="FF0000"/>
                </a:solidFill>
                <a:latin typeface="Calibri"/>
                <a:cs typeface="Calibri"/>
              </a:rPr>
              <a:t>самостоятельный</a:t>
            </a:r>
            <a:r>
              <a:rPr lang="ru-RU" sz="1100" b="1" i="1" spc="-5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100" b="1" i="1" spc="-10" dirty="0" err="1" smtClean="0">
                <a:solidFill>
                  <a:srgbClr val="FF0000"/>
                </a:solidFill>
                <a:latin typeface="Calibri"/>
                <a:cs typeface="Calibri"/>
              </a:rPr>
              <a:t>прием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7853" y="2996952"/>
            <a:ext cx="849694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Посещения к среднему медицинскому персоналу учитываются при условии осуществления самостоятельного амбулаторного приема (включая </a:t>
            </a:r>
            <a:r>
              <a:rPr lang="ru-RU" dirty="0" smtClean="0"/>
              <a:t>передвижные, фельдшерами, </a:t>
            </a:r>
            <a:r>
              <a:rPr lang="ru-RU" dirty="0"/>
              <a:t>акушерками, в смотровых кабинетах, в кабинетах </a:t>
            </a:r>
            <a:r>
              <a:rPr lang="ru-RU" dirty="0" smtClean="0"/>
              <a:t>доврачебного </a:t>
            </a:r>
            <a:r>
              <a:rPr lang="ru-RU" dirty="0"/>
              <a:t>приема, кабинетах неотложной помощи, в пунктах </a:t>
            </a:r>
            <a:r>
              <a:rPr lang="ru-RU" dirty="0" smtClean="0"/>
              <a:t>неотложной </a:t>
            </a:r>
            <a:r>
              <a:rPr lang="ru-RU" dirty="0"/>
              <a:t>помощи на дому) Учет </a:t>
            </a:r>
            <a:r>
              <a:rPr lang="ru-RU" dirty="0" smtClean="0"/>
              <a:t>посещений </a:t>
            </a:r>
            <a:r>
              <a:rPr lang="ru-RU" dirty="0"/>
              <a:t>к среднему </a:t>
            </a:r>
            <a:r>
              <a:rPr lang="ru-RU" dirty="0" smtClean="0"/>
              <a:t>медицинскому персоналу </a:t>
            </a:r>
            <a:r>
              <a:rPr lang="ru-RU" dirty="0"/>
              <a:t>осуществляется в таблице 2101 формы №</a:t>
            </a:r>
            <a:r>
              <a:rPr lang="ru-RU" dirty="0" smtClean="0"/>
              <a:t>30. Амбулаторный прием фельдшера по распоряжению главного врача за врача-терапевта учитывается в т.2101, в т. 2100 эти объемы не вносятся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Посещения </a:t>
            </a:r>
            <a:r>
              <a:rPr lang="ru-RU" dirty="0"/>
              <a:t>к зубным врачам и гигиенистам стоматологическим в таблицу не </a:t>
            </a:r>
            <a:r>
              <a:rPr lang="ru-RU" dirty="0" smtClean="0"/>
              <a:t>включаются</a:t>
            </a:r>
            <a:r>
              <a:rPr lang="ru-RU" dirty="0"/>
              <a:t>. Не учитываются как «посещения» работа среднего медицинского персонала лабораторий, рентгеновских кабинетов и других вспомогательных отделений, где учету подлежат число отпущенных процедур, сделанных анализов и исследований.</a:t>
            </a:r>
          </a:p>
        </p:txBody>
      </p:sp>
    </p:spTree>
    <p:extLst>
      <p:ext uri="{BB962C8B-B14F-4D97-AF65-F5344CB8AC3E}">
        <p14:creationId xmlns:p14="http://schemas.microsoft.com/office/powerpoint/2010/main" val="1857207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dirty="0"/>
              <a:t>Таблица </a:t>
            </a:r>
            <a:r>
              <a:rPr lang="ru-RU" dirty="0" smtClean="0"/>
              <a:t>2105: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3645024"/>
            <a:ext cx="8640960" cy="302433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В строку 6 </a:t>
            </a:r>
            <a:r>
              <a:rPr lang="ru-RU" dirty="0" smtClean="0"/>
              <a:t>«медицинский осмотр»:</a:t>
            </a:r>
          </a:p>
          <a:p>
            <a:r>
              <a:rPr lang="ru-RU" dirty="0" smtClean="0"/>
              <a:t>Целевой профилактический осмотр</a:t>
            </a:r>
          </a:p>
          <a:p>
            <a:r>
              <a:rPr lang="ru-RU" dirty="0" smtClean="0"/>
              <a:t>Предварительный медицинский осмотр при поступлении на работу</a:t>
            </a:r>
          </a:p>
          <a:p>
            <a:r>
              <a:rPr lang="ru-RU" dirty="0" smtClean="0"/>
              <a:t>Периодический </a:t>
            </a:r>
          </a:p>
          <a:p>
            <a:r>
              <a:rPr lang="ru-RU" dirty="0" err="1" smtClean="0"/>
              <a:t>Предсменный</a:t>
            </a:r>
            <a:r>
              <a:rPr lang="ru-RU" dirty="0" smtClean="0"/>
              <a:t> (перед началом работы, смены, рейса)</a:t>
            </a:r>
          </a:p>
          <a:p>
            <a:pPr marL="0" indent="0">
              <a:buNone/>
            </a:pPr>
            <a:r>
              <a:rPr lang="ru-RU" b="1" dirty="0" smtClean="0"/>
              <a:t>В строке 7 </a:t>
            </a:r>
            <a:r>
              <a:rPr lang="ru-RU" dirty="0" smtClean="0"/>
              <a:t>«Диспансеризация и профилактический медицинский осмотр», выполненные в рамках профилактических медицинских осмотров, диспансеризации отдельных групп взрослого населения (Приказ № 404н) госслужащих, муниципальных служащих, детей-сирот</a:t>
            </a:r>
          </a:p>
          <a:p>
            <a:pPr marL="0" indent="0">
              <a:buNone/>
            </a:pPr>
            <a:r>
              <a:rPr lang="ru-RU" b="1" dirty="0" smtClean="0"/>
              <a:t>В строку 12 </a:t>
            </a:r>
            <a:r>
              <a:rPr lang="ru-RU" dirty="0" smtClean="0"/>
              <a:t>«Прочие» посещения, не указанные в данной таблице, осмотр детей при поездке в лагерь, посещения при нормальной беременности, перед прививкой, справка в бассейн, осмотр здоровых детей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08" t="36131" r="45625" b="35741"/>
          <a:stretch/>
        </p:blipFill>
        <p:spPr bwMode="auto">
          <a:xfrm>
            <a:off x="395536" y="692696"/>
            <a:ext cx="5791200" cy="289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9409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Форма федерального статистического наблюдения №30 заполняется всеми медицинскими организациями на основании приказов</a:t>
            </a:r>
            <a:r>
              <a:rPr lang="ru-RU" sz="2400" dirty="0" smtClean="0"/>
              <a:t>: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340768"/>
            <a:ext cx="8229600" cy="5328592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приказ Министерства здравоохранения РФ от 06.08.2013г. №529 «Об утверждении номенклатуры медицинских организаций», с изменениями на8 августа 2019г, (зарегистрирован Минюстом России 13.09.2013г. №29950,</a:t>
            </a:r>
          </a:p>
          <a:p>
            <a:r>
              <a:rPr lang="ru-RU" dirty="0"/>
              <a:t>приказ Минздрава России от27.02.2016г. № 132н  «О требованиях к размещению медицинских организаций государственной системы здравоохранения и муниципальной системы здравоохранения исходя из требований населения »  (зарегистрирован Минюстом России 22.03.2016г. №41485),</a:t>
            </a:r>
          </a:p>
          <a:p>
            <a:r>
              <a:rPr lang="ru-RU" dirty="0"/>
              <a:t> приказ  </a:t>
            </a:r>
            <a:r>
              <a:rPr lang="ru-RU" dirty="0" err="1"/>
              <a:t>Минздравсоцразвития</a:t>
            </a:r>
            <a:r>
              <a:rPr lang="ru-RU" dirty="0"/>
              <a:t> от 17.05.2012г. № 555н «Об утверждении номенклатуры коечного фонда по профилям медицинской помощи», с изменениями на 16 декабря 2014г.,  (зарегистрирован Минюстом 4 июня 2012г. №24440),</a:t>
            </a:r>
          </a:p>
          <a:p>
            <a:r>
              <a:rPr lang="ru-RU" dirty="0"/>
              <a:t>приказ Министерства здравоохранения Российской Федерации от 20.12.2012г. № 1183н «Об утверждении номенклатуры должностей медицинских и фармацевтических работников» (зарегистрирован Минюстом России  10.03.2013г. №27723),</a:t>
            </a:r>
          </a:p>
          <a:p>
            <a:r>
              <a:rPr lang="ru-RU" dirty="0"/>
              <a:t>приказ  Минздрава России от 08.10.2015г. №707н «Об утверждении квалификационных требований к медицинским и фармацевтическим работникам с высшим образованием по направлению подготовки «Здравоохранение и медицинские науки» (зарегистрирован Минюстом России 23.10.2015г. №39438),</a:t>
            </a:r>
          </a:p>
          <a:p>
            <a:r>
              <a:rPr lang="ru-RU" dirty="0"/>
              <a:t>приказ Минздрава России от 10.02.2016г. №83н «об утверждении Квалификационных требований к медицинским и фармацевтическим работникам со средним медицинским и фармацевтическим образованием»  (зарегистрирован Минюстом России 09.03.2016г. № 41337),</a:t>
            </a:r>
          </a:p>
          <a:p>
            <a:r>
              <a:rPr lang="ru-RU" dirty="0"/>
              <a:t>приказ </a:t>
            </a:r>
            <a:r>
              <a:rPr lang="ru-RU" dirty="0" err="1"/>
              <a:t>Минздравсоцразвития</a:t>
            </a:r>
            <a:r>
              <a:rPr lang="ru-RU" dirty="0"/>
              <a:t> России от 23 июля2010г. №541н «Об утверждении Единого квалификационного  справочника должностей руководителей, специалистов и служащих, раздел «Квалификационные характеристики должностей работников в сфере здравоохранения» (зарегистрирован Минюстом России25.08.2010г. № 18247).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42433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2800" b="1" dirty="0"/>
              <a:t>5. Профилактические осмотры и диспансеризация, проведенные медицинской </a:t>
            </a:r>
            <a:r>
              <a:rPr lang="ru-RU" sz="2800" b="1" dirty="0" smtClean="0"/>
              <a:t>организацией. Таблица 2510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132856"/>
            <a:ext cx="8229600" cy="453650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Таблицу   2510  заполняют только те медицинские  организации, которые организуют осмотр соответствующих контингентов и отвечают за его </a:t>
            </a:r>
            <a:r>
              <a:rPr lang="ru-RU" dirty="0" smtClean="0"/>
              <a:t>проведение</a:t>
            </a:r>
          </a:p>
          <a:p>
            <a:pPr marL="0" indent="0">
              <a:buNone/>
            </a:pPr>
            <a:r>
              <a:rPr lang="ru-RU" b="1" dirty="0" smtClean="0"/>
              <a:t>Не </a:t>
            </a:r>
            <a:r>
              <a:rPr lang="ru-RU" b="1" dirty="0"/>
              <a:t>заполняют </a:t>
            </a:r>
            <a:r>
              <a:rPr lang="ru-RU" u="sng" dirty="0" smtClean="0"/>
              <a:t>специализированные</a:t>
            </a:r>
            <a:r>
              <a:rPr lang="ru-RU" dirty="0" smtClean="0"/>
              <a:t> </a:t>
            </a:r>
            <a:r>
              <a:rPr lang="ru-RU" dirty="0"/>
              <a:t>(кожно-венерологические, противотуберкулезные и </a:t>
            </a:r>
            <a:r>
              <a:rPr lang="ru-RU" dirty="0" smtClean="0"/>
              <a:t>другие) организации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1" t="35977" r="24628" b="53601"/>
          <a:stretch/>
        </p:blipFill>
        <p:spPr bwMode="auto">
          <a:xfrm>
            <a:off x="107504" y="1011776"/>
            <a:ext cx="8905461" cy="974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26450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Таблица 2510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r>
              <a:rPr lang="ru-RU" dirty="0"/>
              <a:t>В графу 3 заносят число подлежащих осмотру, в графу 5 число осмотренных.  Физическое лицо включают только 1 раз в году, независимо от того, сколько раз в году он подлежал осмотру, или был осмотрен. </a:t>
            </a:r>
            <a:r>
              <a:rPr lang="ru-RU" b="1" dirty="0"/>
              <a:t>Плановые цифры</a:t>
            </a:r>
            <a:r>
              <a:rPr lang="ru-RU" dirty="0"/>
              <a:t> подлежащих осмотрам утверждаются распорядительным документом органа управления здравоохранением субъекта, и </a:t>
            </a:r>
            <a:r>
              <a:rPr lang="ru-RU" dirty="0" smtClean="0"/>
              <a:t>могут </a:t>
            </a:r>
            <a:r>
              <a:rPr lang="ru-RU" dirty="0"/>
              <a:t>быть скорректированы на конец </a:t>
            </a:r>
            <a:r>
              <a:rPr lang="ru-RU" dirty="0" smtClean="0"/>
              <a:t>отчетного периода</a:t>
            </a:r>
            <a:r>
              <a:rPr lang="ru-RU" dirty="0"/>
              <a:t>. </a:t>
            </a:r>
            <a:endParaRPr lang="ru-RU" dirty="0" smtClean="0"/>
          </a:p>
          <a:p>
            <a:pPr marL="0" indent="0" algn="just">
              <a:buNone/>
            </a:pPr>
            <a:r>
              <a:rPr lang="ru-RU" u="sng" dirty="0" smtClean="0"/>
              <a:t>Число </a:t>
            </a:r>
            <a:r>
              <a:rPr lang="ru-RU" u="sng" dirty="0"/>
              <a:t>осмотренных должно равняться числу подлежащих осмотру, или быть меньше этого числа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84311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Таблица 2510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764704"/>
            <a:ext cx="8229600" cy="5760640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В таблицу 2510 включаются сведения таблицы 2516 «Обязательные, предварительные и периодические </a:t>
            </a:r>
            <a:r>
              <a:rPr lang="ru-RU" dirty="0" smtClean="0"/>
              <a:t>осмотры</a:t>
            </a:r>
            <a:r>
              <a:rPr lang="ru-RU" dirty="0"/>
              <a:t>, проведенные медицинской организацией»     </a:t>
            </a:r>
          </a:p>
          <a:p>
            <a:r>
              <a:rPr lang="ru-RU" dirty="0"/>
              <a:t>Строка 1  «Дети в возрасте 0-14 </a:t>
            </a:r>
            <a:r>
              <a:rPr lang="ru-RU" dirty="0" smtClean="0"/>
              <a:t>лет включительно</a:t>
            </a:r>
            <a:r>
              <a:rPr lang="ru-RU" dirty="0"/>
              <a:t>» </a:t>
            </a:r>
            <a:r>
              <a:rPr lang="ru-RU" dirty="0" smtClean="0"/>
              <a:t>больше </a:t>
            </a:r>
            <a:r>
              <a:rPr lang="ru-RU" dirty="0"/>
              <a:t>или равна строке 2 «дети до года»  </a:t>
            </a:r>
          </a:p>
          <a:p>
            <a:r>
              <a:rPr lang="ru-RU" dirty="0"/>
              <a:t>В строке 2 «дети до года» отражаются сведения о числе подлежащих и осмотренных детях, родившихся в предыдущем году и достигших в отчетном году возраста 1 год.</a:t>
            </a:r>
          </a:p>
          <a:p>
            <a:r>
              <a:rPr lang="ru-RU" dirty="0"/>
              <a:t>Строка 3 «Дети в возрасте 15-17 лет включительно» должна быть больше или равна строке 4  «из общего числа детей 15-17 лет- юношей».</a:t>
            </a:r>
          </a:p>
          <a:p>
            <a:r>
              <a:rPr lang="ru-RU" dirty="0"/>
              <a:t>В строке 5 « школьники»  отражаются сведения о числе подлежащих осмотрам и осмотренных обучающихся детей-школьников.</a:t>
            </a:r>
          </a:p>
          <a:p>
            <a:r>
              <a:rPr lang="ru-RU" dirty="0"/>
              <a:t>Строка 5 должна быть меньше строки 1  «Дети в возрасте 0-14 </a:t>
            </a:r>
            <a:r>
              <a:rPr lang="ru-RU" dirty="0" smtClean="0"/>
              <a:t>лет включительно</a:t>
            </a:r>
            <a:r>
              <a:rPr lang="ru-RU" dirty="0"/>
              <a:t>».</a:t>
            </a:r>
          </a:p>
          <a:p>
            <a:r>
              <a:rPr lang="ru-RU" dirty="0"/>
              <a:t>В строке 6 «контингенты взрослого населения (18 лет и старше),  всего». Количество проведенных периодических и предварительных медицинских осмотров </a:t>
            </a:r>
            <a:r>
              <a:rPr lang="ru-RU" dirty="0" smtClean="0"/>
              <a:t>указываются </a:t>
            </a:r>
            <a:r>
              <a:rPr lang="ru-RU" dirty="0"/>
              <a:t>в графах с 3 по 6, так как для данных видов медицинских осмотров не предусмотрено определение групп здоровья.</a:t>
            </a:r>
          </a:p>
          <a:p>
            <a:r>
              <a:rPr lang="ru-RU" dirty="0"/>
              <a:t>В строку </a:t>
            </a:r>
            <a:r>
              <a:rPr lang="ru-RU" dirty="0" smtClean="0"/>
              <a:t>6.2  </a:t>
            </a:r>
            <a:r>
              <a:rPr lang="ru-RU" dirty="0"/>
              <a:t>и </a:t>
            </a:r>
            <a:r>
              <a:rPr lang="ru-RU" dirty="0" smtClean="0"/>
              <a:t>6.2.1 </a:t>
            </a:r>
            <a:r>
              <a:rPr lang="ru-RU" dirty="0"/>
              <a:t>включаются сведения о проведении диспансеризации отдельных групп взрослого населения.</a:t>
            </a:r>
          </a:p>
          <a:p>
            <a:r>
              <a:rPr lang="ru-RU" dirty="0"/>
              <a:t>Строка 6 может быть больше строки </a:t>
            </a:r>
            <a:r>
              <a:rPr lang="ru-RU" dirty="0" smtClean="0"/>
              <a:t>6.2 </a:t>
            </a:r>
            <a:r>
              <a:rPr lang="ru-RU" dirty="0"/>
              <a:t>«диспансеризация определенных групп взрослого населения» за счет профилактических осмотров (профилактические осмотры, проведенные в рамках диспансеризации определенных групп взрослого населения, периодических и предварительных медицинских осмотров).</a:t>
            </a:r>
          </a:p>
          <a:p>
            <a:r>
              <a:rPr lang="ru-RU" dirty="0"/>
              <a:t>По строке 6 проводится контроль по лицам старше трудоспособного населения (строка                          6 минус строка </a:t>
            </a:r>
            <a:r>
              <a:rPr lang="ru-RU" dirty="0" smtClean="0"/>
              <a:t>6.1 </a:t>
            </a:r>
            <a:r>
              <a:rPr lang="ru-RU" dirty="0"/>
              <a:t>больше или равна строке  </a:t>
            </a:r>
            <a:r>
              <a:rPr lang="ru-RU" dirty="0" smtClean="0"/>
              <a:t>6.2</a:t>
            </a:r>
            <a:r>
              <a:rPr lang="ru-RU" dirty="0"/>
              <a:t>, минус строка </a:t>
            </a:r>
            <a:r>
              <a:rPr lang="ru-RU" dirty="0" smtClean="0"/>
              <a:t>6.2.1).</a:t>
            </a:r>
          </a:p>
          <a:p>
            <a:r>
              <a:rPr lang="ru-RU" dirty="0"/>
              <a:t>Сведения, представленные в этой </a:t>
            </a:r>
            <a:r>
              <a:rPr lang="ru-RU" dirty="0" smtClean="0"/>
              <a:t>таблице2516, </a:t>
            </a:r>
            <a:r>
              <a:rPr lang="ru-RU" dirty="0"/>
              <a:t>включаются в таблицу </a:t>
            </a:r>
            <a:r>
              <a:rPr lang="ru-RU" dirty="0" smtClean="0"/>
              <a:t>в </a:t>
            </a:r>
            <a:r>
              <a:rPr lang="ru-RU" dirty="0"/>
              <a:t>строки 6  и 6,1</a:t>
            </a:r>
          </a:p>
          <a:p>
            <a:r>
              <a:rPr lang="ru-RU" dirty="0" smtClean="0"/>
              <a:t>Разница </a:t>
            </a:r>
            <a:r>
              <a:rPr lang="ru-RU" dirty="0"/>
              <a:t>между данными графы 5 и суммой граф </a:t>
            </a:r>
            <a:r>
              <a:rPr lang="ru-RU" dirty="0" smtClean="0"/>
              <a:t>с 7 по 9 </a:t>
            </a:r>
            <a:r>
              <a:rPr lang="ru-RU" dirty="0"/>
              <a:t>должна равняться сведениям о количестве проведенных периодических и предварительных медицинских осмотров, данные которых указаны в таблице 2516  «Обязательные, предварительные и периодические осмотры, проведенные медицинской организацией», </a:t>
            </a:r>
            <a:r>
              <a:rPr lang="ru-RU" dirty="0" smtClean="0"/>
              <a:t>строке, </a:t>
            </a:r>
            <a:r>
              <a:rPr lang="ru-RU" dirty="0"/>
              <a:t>в графе 4.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90507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251519" y="2176874"/>
            <a:ext cx="8620337" cy="442047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Таблица 2511 включает </a:t>
            </a:r>
            <a:r>
              <a:rPr lang="ru-RU" dirty="0"/>
              <a:t>информацию о профилактических осмотрах детей в возрасте 15 – 17 лет с целью сохранения их репродуктивного здоровья. Данные этой таблицы не должны превышать значения по соответствующим графам строки 3 «Дети в возрасте 15 – 17 лет включительно»  и </a:t>
            </a:r>
            <a:r>
              <a:rPr lang="ru-RU" dirty="0" smtClean="0"/>
              <a:t>строки </a:t>
            </a:r>
            <a:r>
              <a:rPr lang="ru-RU" dirty="0"/>
              <a:t>4 «Дети в возрасте 15-17 </a:t>
            </a:r>
            <a:r>
              <a:rPr lang="ru-RU" dirty="0" smtClean="0"/>
              <a:t>лет, </a:t>
            </a:r>
            <a:r>
              <a:rPr lang="ru-RU" dirty="0"/>
              <a:t>юношей» таблицы 2510.</a:t>
            </a:r>
          </a:p>
          <a:p>
            <a:r>
              <a:rPr lang="ru-RU" dirty="0"/>
              <a:t>Графа 4  «Осмотрено» может быть больше, или равна графе 3 «Подлежало осмотрам».</a:t>
            </a:r>
          </a:p>
          <a:p>
            <a:r>
              <a:rPr lang="ru-RU" dirty="0"/>
              <a:t>Строка 1 «Осмотрено пациентов, всего» равна сумме строк </a:t>
            </a:r>
            <a:r>
              <a:rPr lang="ru-RU" dirty="0" smtClean="0"/>
              <a:t>1.1 </a:t>
            </a:r>
            <a:r>
              <a:rPr lang="ru-RU" dirty="0"/>
              <a:t>«осмотрено мальчиков (</a:t>
            </a:r>
            <a:r>
              <a:rPr lang="ru-RU" dirty="0" smtClean="0"/>
              <a:t>урологом-</a:t>
            </a:r>
            <a:r>
              <a:rPr lang="ru-RU" dirty="0" err="1" smtClean="0"/>
              <a:t>андрологом</a:t>
            </a:r>
            <a:r>
              <a:rPr lang="ru-RU" dirty="0" smtClean="0"/>
              <a:t>)» </a:t>
            </a:r>
            <a:r>
              <a:rPr lang="ru-RU" dirty="0" smtClean="0"/>
              <a:t>1.2 </a:t>
            </a:r>
            <a:r>
              <a:rPr lang="ru-RU" dirty="0"/>
              <a:t>«осмотрено девочек (акушером гинекологом</a:t>
            </a:r>
            <a:r>
              <a:rPr lang="ru-RU" dirty="0" smtClean="0"/>
              <a:t>)»</a:t>
            </a:r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4" t="57433" r="17069" b="16666"/>
          <a:stretch/>
        </p:blipFill>
        <p:spPr bwMode="auto">
          <a:xfrm>
            <a:off x="349167" y="260648"/>
            <a:ext cx="8522690" cy="1844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28222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84312" y="2996952"/>
            <a:ext cx="8229600" cy="3561259"/>
          </a:xfrm>
        </p:spPr>
        <p:txBody>
          <a:bodyPr/>
          <a:lstStyle/>
          <a:p>
            <a:r>
              <a:rPr lang="ru-RU" dirty="0" smtClean="0"/>
              <a:t>Таблица 2512 включает </a:t>
            </a:r>
            <a:r>
              <a:rPr lang="ru-RU" dirty="0"/>
              <a:t>информацию о госпитализированных детях 15 – 17 лет и состоящих под диспансерным наблюдением.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5" t="40370" r="34791" b="35741"/>
          <a:stretch/>
        </p:blipFill>
        <p:spPr bwMode="auto">
          <a:xfrm>
            <a:off x="278578" y="260648"/>
            <a:ext cx="88392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0036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457200" y="1844824"/>
            <a:ext cx="8229600" cy="4752528"/>
          </a:xfrm>
        </p:spPr>
        <p:txBody>
          <a:bodyPr>
            <a:normAutofit fontScale="40000" lnSpcReduction="20000"/>
          </a:bodyPr>
          <a:lstStyle/>
          <a:p>
            <a:r>
              <a:rPr lang="ru-RU" sz="4000" dirty="0" smtClean="0"/>
              <a:t>Таблица 2513 </a:t>
            </a:r>
            <a:r>
              <a:rPr lang="ru-RU" sz="4000" dirty="0"/>
              <a:t>включает информацию о целевых осмотрах на туберкулез, таблицу заполняют медицинские </a:t>
            </a:r>
            <a:r>
              <a:rPr lang="ru-RU" sz="4000" dirty="0" smtClean="0"/>
              <a:t>организации</a:t>
            </a:r>
            <a:r>
              <a:rPr lang="ru-RU" sz="4000" dirty="0"/>
              <a:t>, проводящие </a:t>
            </a:r>
            <a:r>
              <a:rPr lang="ru-RU" sz="4000" dirty="0" smtClean="0"/>
              <a:t>профилактический </a:t>
            </a:r>
            <a:r>
              <a:rPr lang="ru-RU" sz="4000" dirty="0"/>
              <a:t>осмотр с целью выявления туберкулеза. Осмотры населения показывают физическое лицо один раз в году, </a:t>
            </a:r>
            <a:r>
              <a:rPr lang="ru-RU" sz="4000" dirty="0" smtClean="0"/>
              <a:t>независимо </a:t>
            </a:r>
            <a:r>
              <a:rPr lang="ru-RU" sz="4000" dirty="0"/>
              <a:t>от того, сколько раз они были проведены (В соответствии с приказом Минздрава РФ от 21.03.2017г.№124н  «Об утверждении порядка и сроков проведения профилактических медицинских осмотров граждан в целях выявления туберкулеза»).</a:t>
            </a:r>
          </a:p>
          <a:p>
            <a:r>
              <a:rPr lang="ru-RU" sz="4000" dirty="0"/>
              <a:t>Строка 1 «осмотрено пациентов, всего» может быть больше суммы строк 2 «из числа осмотренных обследовано </a:t>
            </a:r>
            <a:r>
              <a:rPr lang="ru-RU" sz="4000" dirty="0" err="1" smtClean="0"/>
              <a:t>флюорографически</a:t>
            </a:r>
            <a:r>
              <a:rPr lang="ru-RU" sz="4000" dirty="0" smtClean="0"/>
              <a:t>» </a:t>
            </a:r>
            <a:r>
              <a:rPr lang="ru-RU" sz="4000" dirty="0"/>
              <a:t>и 3 «из числа осмотренных </a:t>
            </a:r>
            <a:r>
              <a:rPr lang="ru-RU" sz="4000" dirty="0" err="1"/>
              <a:t>бактериоскопически</a:t>
            </a:r>
            <a:r>
              <a:rPr lang="ru-RU" sz="4000" dirty="0"/>
              <a:t>».</a:t>
            </a:r>
          </a:p>
          <a:p>
            <a:r>
              <a:rPr lang="ru-RU" sz="4000" dirty="0"/>
              <a:t>В строку 2 «из числа осмотренных обследовано </a:t>
            </a:r>
            <a:r>
              <a:rPr lang="ru-RU" sz="4000" dirty="0" err="1"/>
              <a:t>флюорографически</a:t>
            </a:r>
            <a:r>
              <a:rPr lang="ru-RU" sz="4000" dirty="0"/>
              <a:t>» включают все  флюорографии независимо от того, где они были проведены (ведомственные, частные медицинские организации), на  основании подтверждающего документа: результат вклеивается в  медицинскую карту пациента, получающего медицинскую помощь в амбулаторных условиях ( учетная форма № 025/у), с обязательной отметкой во </a:t>
            </a:r>
            <a:r>
              <a:rPr lang="ru-RU" sz="4000" dirty="0" err="1"/>
              <a:t>флюротеке</a:t>
            </a:r>
            <a:r>
              <a:rPr lang="ru-RU" sz="4000" dirty="0"/>
              <a:t>.</a:t>
            </a:r>
          </a:p>
          <a:p>
            <a:r>
              <a:rPr lang="ru-RU" sz="4000" dirty="0"/>
              <a:t>В строку 3 «из числа осмотренных обследовано </a:t>
            </a:r>
            <a:r>
              <a:rPr lang="ru-RU" sz="4000" dirty="0" err="1"/>
              <a:t>бактериоскопически</a:t>
            </a:r>
            <a:r>
              <a:rPr lang="ru-RU" sz="4000" dirty="0"/>
              <a:t>» включают все бактериоскопии, независимо от того, в каких медицинских организациях они были проведены, но только при условии отсутствия проведенной флюорографии.</a:t>
            </a:r>
          </a:p>
          <a:p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5" t="50000" r="18449" b="30153"/>
          <a:stretch/>
        </p:blipFill>
        <p:spPr bwMode="auto">
          <a:xfrm>
            <a:off x="179512" y="116632"/>
            <a:ext cx="8568952" cy="1460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89471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772816"/>
            <a:ext cx="8229600" cy="482453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Таблицу 2514 заполняют </a:t>
            </a:r>
            <a:r>
              <a:rPr lang="ru-RU" dirty="0"/>
              <a:t>медицинские организации, которые осуществляют учет, наблюдение и лечение пациентов с онкологическими заболеваниями. Осмотры населения показывают один раз в году, независимо от того, сколько раз они были проведены, повторные обследования для уточнения диагноза в данных таблицах не показывают.</a:t>
            </a:r>
          </a:p>
          <a:p>
            <a:r>
              <a:rPr lang="ru-RU" dirty="0" smtClean="0"/>
              <a:t>Данные </a:t>
            </a:r>
            <a:r>
              <a:rPr lang="ru-RU" dirty="0"/>
              <a:t>в строке 4 «осмотрено при реализации </a:t>
            </a:r>
            <a:r>
              <a:rPr lang="ru-RU" dirty="0" err="1"/>
              <a:t>скрининговых</a:t>
            </a:r>
            <a:r>
              <a:rPr lang="ru-RU" dirty="0"/>
              <a:t> программ», 5 «осмотрено при диспансеризации (профилактических осмотрах) отдельных контингентов населения (кроме пациентов с хроническими заболеваниями)» и 6 «осмотрено при диспансеризации пациентов с хроническими заболеваниями» должны быть включены в строки 2 «осмотрено в смотровых кабинетах» </a:t>
            </a:r>
            <a:r>
              <a:rPr lang="ru-RU" dirty="0" smtClean="0"/>
              <a:t>и 3  </a:t>
            </a:r>
            <a:r>
              <a:rPr lang="ru-RU" dirty="0"/>
              <a:t>«осмотрено в женских консультациях».</a:t>
            </a:r>
          </a:p>
          <a:p>
            <a:r>
              <a:rPr lang="ru-RU" dirty="0" smtClean="0"/>
              <a:t>В </a:t>
            </a:r>
            <a:r>
              <a:rPr lang="ru-RU" dirty="0"/>
              <a:t>строках 5 «осмотрено при диспансеризации (профилактических осмотрах) отдельных контингентов населения (кроме пациентов с хроническими заболеваниями</a:t>
            </a:r>
            <a:r>
              <a:rPr lang="ru-RU" dirty="0" smtClean="0"/>
              <a:t>)»  </a:t>
            </a:r>
            <a:r>
              <a:rPr lang="ru-RU" dirty="0"/>
              <a:t>и  6  «осмотрено при диспансеризации пациентов с хроническими заболеваниями» включаются сведения о проведении диспансеризации определенных групп взрослого населения, проводимые с определенной </a:t>
            </a:r>
            <a:r>
              <a:rPr lang="ru-RU" dirty="0" smtClean="0"/>
              <a:t>периодичностью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7" t="50000" r="21493" b="31012"/>
          <a:stretch/>
        </p:blipFill>
        <p:spPr bwMode="auto">
          <a:xfrm>
            <a:off x="179512" y="188640"/>
            <a:ext cx="8631906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52302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418882"/>
            <a:ext cx="8229600" cy="3707281"/>
          </a:xfrm>
        </p:spPr>
        <p:txBody>
          <a:bodyPr>
            <a:normAutofit/>
          </a:bodyPr>
          <a:lstStyle/>
          <a:p>
            <a:r>
              <a:rPr lang="ru-RU" dirty="0"/>
              <a:t>Таблица </a:t>
            </a:r>
            <a:r>
              <a:rPr lang="ru-RU" dirty="0" smtClean="0"/>
              <a:t>2515 </a:t>
            </a:r>
            <a:r>
              <a:rPr lang="ru-RU" dirty="0"/>
              <a:t>заполняется медицинскими организациями (или их структурными подразделениями), которые имеют лицензию на осуществление деятельности по медицинскому освидетельствованию на состояние алкогольного, наркотического или иного токсического опьянения.</a:t>
            </a:r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2" t="47050" r="19827" b="25364"/>
          <a:stretch/>
        </p:blipFill>
        <p:spPr bwMode="auto">
          <a:xfrm>
            <a:off x="251520" y="302188"/>
            <a:ext cx="8676456" cy="211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88329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3" y="2708920"/>
            <a:ext cx="8784975" cy="3960440"/>
          </a:xfrm>
        </p:spPr>
        <p:txBody>
          <a:bodyPr>
            <a:normAutofit fontScale="40000" lnSpcReduction="20000"/>
          </a:bodyPr>
          <a:lstStyle/>
          <a:p>
            <a:r>
              <a:rPr lang="ru-RU" sz="3800" dirty="0"/>
              <a:t>Таблица заполняется медицинскими организациями, проводящими предварительные и периодические медицинские осмотры, в соответствии с приказом </a:t>
            </a:r>
            <a:r>
              <a:rPr lang="ru-RU" sz="3800" dirty="0" err="1"/>
              <a:t>Минздравсоцразвития</a:t>
            </a:r>
            <a:r>
              <a:rPr lang="ru-RU" sz="3800" dirty="0"/>
              <a:t> РФ от28.01.2021г. №29н «Об утверждении Порядка проведения обязательных предварительных и периодических медицинских осмотров работников, предусмотренных частью четвертой статьи 213 Трудового кодекса РФ, перечня медицинских противопоказаний к осуществлению работ с вредными и (или) опасными производственными факторами, а также работам, при выполнении которых проводятся обязательные </a:t>
            </a:r>
            <a:r>
              <a:rPr lang="ru-RU" sz="3800" dirty="0" smtClean="0"/>
              <a:t>предварительные </a:t>
            </a:r>
            <a:r>
              <a:rPr lang="ru-RU" sz="3800" dirty="0"/>
              <a:t>и периодические медицинские осмотры» </a:t>
            </a:r>
          </a:p>
          <a:p>
            <a:r>
              <a:rPr lang="ru-RU" sz="3800" dirty="0"/>
              <a:t>Сведения, представленные в этой таблице, включаются в таблицу 2510 в строки 6  и 6,1</a:t>
            </a:r>
          </a:p>
          <a:p>
            <a:r>
              <a:rPr lang="ru-RU" sz="3800" dirty="0"/>
              <a:t>В графе 3  отражаются  сведения о подлежащих </a:t>
            </a:r>
            <a:r>
              <a:rPr lang="ru-RU" sz="3800" dirty="0" smtClean="0"/>
              <a:t>осмотрам</a:t>
            </a:r>
          </a:p>
          <a:p>
            <a:pPr marL="361950" indent="0">
              <a:buNone/>
            </a:pPr>
            <a:r>
              <a:rPr lang="ru-RU" sz="3800" dirty="0" smtClean="0"/>
              <a:t>В </a:t>
            </a:r>
            <a:r>
              <a:rPr lang="ru-RU" sz="3800" dirty="0"/>
              <a:t>графе 4 </a:t>
            </a:r>
            <a:r>
              <a:rPr lang="ru-RU" sz="3800" dirty="0" smtClean="0"/>
              <a:t>– количество </a:t>
            </a:r>
            <a:r>
              <a:rPr lang="ru-RU" sz="3800" dirty="0"/>
              <a:t>осмотренных. Число осмотренных должно равняться числу подлежащих осмотру или быть меньше этого числа.</a:t>
            </a:r>
          </a:p>
          <a:p>
            <a:r>
              <a:rPr lang="ru-RU" sz="3800" dirty="0"/>
              <a:t>У осмотренных (графа 3) медицинские противопоказания к работе могли отсутствовать (графа 6 или могут быть постоянными или временными (графа 7),  поэтому графа 3  равна сумме граф 6 и 7.</a:t>
            </a:r>
          </a:p>
          <a:p>
            <a:r>
              <a:rPr lang="ru-RU" sz="3800" dirty="0" smtClean="0"/>
              <a:t>В строке </a:t>
            </a:r>
            <a:r>
              <a:rPr lang="ru-RU" sz="3800" dirty="0"/>
              <a:t>1,2 «декретированные контингенты» указываются должностные лица и работники организаций, деятельность которых связана с производством, хранением, транспортировкой и реализацией пищевых продуктов и питьевой воды, воспитанием и обучением детей, коммунальным и бытовым обслуживанием населения.</a:t>
            </a:r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7" t="46483" r="16979" b="21481"/>
          <a:stretch/>
        </p:blipFill>
        <p:spPr bwMode="auto">
          <a:xfrm>
            <a:off x="179513" y="289620"/>
            <a:ext cx="8838136" cy="24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99155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712968" cy="4997152"/>
          </a:xfrm>
        </p:spPr>
        <p:txBody>
          <a:bodyPr/>
          <a:lstStyle/>
          <a:p>
            <a:r>
              <a:rPr lang="ru-RU" dirty="0"/>
              <a:t>В строке 1 указывается  число инвалидов Великой   Отечественной войны, </a:t>
            </a:r>
            <a:r>
              <a:rPr lang="ru-RU" dirty="0" smtClean="0"/>
              <a:t>участников ВОВ</a:t>
            </a:r>
            <a:r>
              <a:rPr lang="ru-RU" dirty="0"/>
              <a:t>,  </a:t>
            </a:r>
            <a:r>
              <a:rPr lang="ru-RU" dirty="0" smtClean="0"/>
              <a:t>инвалидов-интернационалистов, </a:t>
            </a:r>
            <a:r>
              <a:rPr lang="ru-RU" dirty="0"/>
              <a:t>состоящих под диспансерным наблюдением на начало отчетного года (данные строки  6 предыдущего года</a:t>
            </a:r>
            <a:r>
              <a:rPr lang="ru-RU" dirty="0" smtClean="0"/>
              <a:t>)</a:t>
            </a:r>
          </a:p>
          <a:p>
            <a:r>
              <a:rPr lang="ru-RU" b="1" dirty="0" smtClean="0"/>
              <a:t>По </a:t>
            </a:r>
            <a:r>
              <a:rPr lang="ru-RU" b="1" dirty="0"/>
              <a:t>всем графам таблицы строка 1 текущего года равна строке 6 предыдущего года.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0" t="22156" r="19776" b="62985"/>
          <a:stretch/>
        </p:blipFill>
        <p:spPr bwMode="auto">
          <a:xfrm>
            <a:off x="174045" y="260648"/>
            <a:ext cx="8952145" cy="1182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7521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ru-RU" dirty="0"/>
              <a:t>В сводный отчет по субъекту Российской Федерации включаются сведения по всем медицинским организациям подчинения </a:t>
            </a:r>
            <a:r>
              <a:rPr lang="ru-RU" dirty="0" smtClean="0"/>
              <a:t>субъекта, </a:t>
            </a:r>
            <a:r>
              <a:rPr lang="ru-RU" dirty="0"/>
              <a:t>в соответствии с Номенклатурой медицинских  организаций, включая подчинения Минздрава России и Российской академии наук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i="1" u="sng" dirty="0"/>
              <a:t>Не заполняют форму №30 организации  </a:t>
            </a:r>
            <a:r>
              <a:rPr lang="ru-RU" i="1" u="sng" dirty="0" err="1"/>
              <a:t>Роспотребнадзора</a:t>
            </a:r>
            <a:r>
              <a:rPr lang="ru-RU" i="1" u="sng" dirty="0"/>
              <a:t>, образовательные медицинские организации, аппарат управления субъектов РФ </a:t>
            </a:r>
            <a:r>
              <a:rPr lang="ru-RU" i="1" u="sng" dirty="0" smtClean="0"/>
              <a:t>(департаменты </a:t>
            </a:r>
            <a:r>
              <a:rPr lang="ru-RU" i="1" u="sng" dirty="0"/>
              <a:t>и министерства</a:t>
            </a:r>
            <a:r>
              <a:rPr lang="ru-RU" i="1" u="sng" dirty="0" smtClean="0"/>
              <a:t>).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07523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28215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r>
              <a:rPr lang="ru-RU" dirty="0" smtClean="0"/>
              <a:t>Таблица </a:t>
            </a:r>
            <a:r>
              <a:rPr lang="ru-RU" dirty="0"/>
              <a:t>2610 </a:t>
            </a:r>
            <a:r>
              <a:rPr lang="ru-RU" dirty="0" smtClean="0"/>
              <a:t>включает </a:t>
            </a:r>
            <a:r>
              <a:rPr lang="ru-RU" dirty="0"/>
              <a:t>в себя сведения о числе всех инвалидов, </a:t>
            </a:r>
            <a:r>
              <a:rPr lang="ru-RU" dirty="0" smtClean="0"/>
              <a:t>состоящих </a:t>
            </a:r>
            <a:r>
              <a:rPr lang="ru-RU" dirty="0"/>
              <a:t>на учете в медицинской организации по состоянию на конец отчетного года.  </a:t>
            </a:r>
            <a:endParaRPr lang="ru-RU" dirty="0" smtClean="0"/>
          </a:p>
          <a:p>
            <a:r>
              <a:rPr lang="ru-RU" dirty="0" smtClean="0"/>
              <a:t>Численность </a:t>
            </a:r>
            <a:r>
              <a:rPr lang="ru-RU" dirty="0"/>
              <a:t>детей -инвалидов, указанная в строке </a:t>
            </a:r>
            <a:r>
              <a:rPr lang="ru-RU" dirty="0" smtClean="0"/>
              <a:t>1, </a:t>
            </a:r>
            <a:r>
              <a:rPr lang="ru-RU" dirty="0"/>
              <a:t>должна быть равна сведениям, указанным в форме № 19 «Сведения о детях- инвалидах».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3" t="48027" r="18956" b="28889"/>
          <a:stretch/>
        </p:blipFill>
        <p:spPr bwMode="auto">
          <a:xfrm>
            <a:off x="179512" y="188640"/>
            <a:ext cx="8835467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75393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44182" y="1844824"/>
            <a:ext cx="7772400" cy="457200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Хирургическая работа в </a:t>
            </a:r>
            <a:r>
              <a:rPr lang="ru-RU" dirty="0" smtClean="0"/>
              <a:t>поликлинике </a:t>
            </a:r>
            <a:r>
              <a:rPr lang="ru-RU" dirty="0"/>
              <a:t>показывается в том </a:t>
            </a:r>
            <a:r>
              <a:rPr lang="ru-RU" dirty="0" smtClean="0"/>
              <a:t>случае, </a:t>
            </a:r>
            <a:r>
              <a:rPr lang="ru-RU" dirty="0"/>
              <a:t>если </a:t>
            </a:r>
            <a:r>
              <a:rPr lang="ru-RU" dirty="0" smtClean="0"/>
              <a:t>медицинская </a:t>
            </a:r>
            <a:r>
              <a:rPr lang="ru-RU" dirty="0"/>
              <a:t>организация имеет лицензию на этот вид </a:t>
            </a:r>
            <a:r>
              <a:rPr lang="ru-RU" dirty="0" smtClean="0"/>
              <a:t>оказания помощи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b="1" dirty="0" smtClean="0"/>
              <a:t>Сведения </a:t>
            </a:r>
            <a:r>
              <a:rPr lang="ru-RU" b="1" dirty="0"/>
              <a:t>о количестве выполненных </a:t>
            </a:r>
            <a:r>
              <a:rPr lang="ru-RU" b="1" dirty="0" err="1"/>
              <a:t>парацентезов</a:t>
            </a:r>
            <a:r>
              <a:rPr lang="ru-RU" b="1" dirty="0"/>
              <a:t>, </a:t>
            </a:r>
            <a:r>
              <a:rPr lang="ru-RU" b="1" dirty="0" smtClean="0"/>
              <a:t>мини-абортов</a:t>
            </a:r>
            <a:r>
              <a:rPr lang="ru-RU" b="1" dirty="0"/>
              <a:t>, удалений зубов в данной таблице не </a:t>
            </a:r>
            <a:r>
              <a:rPr lang="ru-RU" b="1" dirty="0" smtClean="0"/>
              <a:t>указываются.</a:t>
            </a:r>
          </a:p>
          <a:p>
            <a:r>
              <a:rPr lang="ru-RU" u="sng" dirty="0" smtClean="0"/>
              <a:t>По </a:t>
            </a:r>
            <a:r>
              <a:rPr lang="ru-RU" u="sng" dirty="0"/>
              <a:t>прочим операциям необходима пояснительная. </a:t>
            </a:r>
            <a:endParaRPr lang="ru-RU" u="sng" dirty="0" smtClean="0"/>
          </a:p>
          <a:p>
            <a:r>
              <a:rPr lang="ru-RU" dirty="0" smtClean="0"/>
              <a:t>Взятие </a:t>
            </a:r>
            <a:r>
              <a:rPr lang="ru-RU" dirty="0" err="1"/>
              <a:t>биопсийного</a:t>
            </a:r>
            <a:r>
              <a:rPr lang="ru-RU" dirty="0"/>
              <a:t> материала при проведении операции обязательно.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7" t="31841" r="16343" b="47197"/>
          <a:stretch/>
        </p:blipFill>
        <p:spPr bwMode="auto">
          <a:xfrm>
            <a:off x="251520" y="260648"/>
            <a:ext cx="8632095" cy="152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79545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712778"/>
            <a:ext cx="8229600" cy="4812566"/>
          </a:xfrm>
        </p:spPr>
        <p:txBody>
          <a:bodyPr>
            <a:normAutofit/>
          </a:bodyPr>
          <a:lstStyle/>
          <a:p>
            <a:r>
              <a:rPr lang="ru-RU" sz="1100" dirty="0"/>
              <a:t>В таблицу включаются сведения о результатах медицинской реабилитации. </a:t>
            </a:r>
            <a:endParaRPr lang="ru-RU" sz="1100" dirty="0" smtClean="0"/>
          </a:p>
          <a:p>
            <a:r>
              <a:rPr lang="ru-RU" sz="1100" dirty="0" smtClean="0"/>
              <a:t>Таблица </a:t>
            </a:r>
            <a:r>
              <a:rPr lang="ru-RU" sz="1100" dirty="0"/>
              <a:t>заполняется медицинскими организациями, осуществляющие обслуживание населения по территориальному признаку, оказывающие первичную </a:t>
            </a:r>
            <a:r>
              <a:rPr lang="ru-RU" sz="1100" dirty="0" smtClean="0"/>
              <a:t>медико-санитарную помощь </a:t>
            </a:r>
            <a:r>
              <a:rPr lang="ru-RU" sz="1100" b="1" dirty="0" smtClean="0"/>
              <a:t>(специализированные </a:t>
            </a:r>
            <a:r>
              <a:rPr lang="ru-RU" sz="1100" b="1" dirty="0"/>
              <a:t>медицинские организации (стационары, диспансеры) в которых специалисты назначают (рекомендуют) проведение реабилитационных мероприятий пациенту, в рамках осуществления </a:t>
            </a:r>
            <a:r>
              <a:rPr lang="ru-RU" sz="1100" b="1" dirty="0" smtClean="0"/>
              <a:t>преемственности </a:t>
            </a:r>
            <a:r>
              <a:rPr lang="ru-RU" sz="1100" b="1" dirty="0"/>
              <a:t>с первичным звеном передают сведения по пациенту в территориальную </a:t>
            </a:r>
            <a:r>
              <a:rPr lang="ru-RU" sz="1100" b="1" dirty="0" smtClean="0"/>
              <a:t>поликлинику)</a:t>
            </a:r>
          </a:p>
          <a:p>
            <a:r>
              <a:rPr lang="ru-RU" sz="1100" dirty="0" smtClean="0"/>
              <a:t> </a:t>
            </a:r>
            <a:r>
              <a:rPr lang="ru-RU" sz="1100" dirty="0"/>
              <a:t>Пациент показывается в таблице один </a:t>
            </a:r>
            <a:r>
              <a:rPr lang="ru-RU" sz="1100" dirty="0" smtClean="0"/>
              <a:t>раз, вне </a:t>
            </a:r>
            <a:r>
              <a:rPr lang="ru-RU" sz="1100" dirty="0"/>
              <a:t>зависимости от количества проведенных курсов реабилитации в течении года. Если этот же пациент будет нуждаться в медицинской реабилитации на следующий год, то он еще раз покажется в отчетном периоде следующего года. Если пациенту назначены реабилитационные мероприятия в предыдущем году, а курс проведен в отчетном, то его необходимо показать, как </a:t>
            </a:r>
            <a:r>
              <a:rPr lang="ru-RU" sz="1100" dirty="0" smtClean="0"/>
              <a:t>нуждающегося </a:t>
            </a:r>
            <a:r>
              <a:rPr lang="ru-RU" sz="1100" dirty="0"/>
              <a:t>в отчетном периоде. </a:t>
            </a:r>
            <a:endParaRPr lang="ru-RU" sz="1100" dirty="0" smtClean="0"/>
          </a:p>
          <a:p>
            <a:r>
              <a:rPr lang="ru-RU" sz="1100" dirty="0" smtClean="0"/>
              <a:t>Таблица </a:t>
            </a:r>
            <a:r>
              <a:rPr lang="ru-RU" sz="1100" dirty="0"/>
              <a:t>формируется за отчетный период</a:t>
            </a:r>
            <a:r>
              <a:rPr lang="ru-RU" sz="1100" dirty="0" smtClean="0"/>
              <a:t>.</a:t>
            </a:r>
          </a:p>
          <a:p>
            <a:r>
              <a:rPr lang="ru-RU" sz="1100" dirty="0" smtClean="0"/>
              <a:t> В </a:t>
            </a:r>
            <a:r>
              <a:rPr lang="ru-RU" sz="1100" dirty="0"/>
              <a:t>графу 3 включаются </a:t>
            </a:r>
            <a:r>
              <a:rPr lang="ru-RU" sz="1100" dirty="0" smtClean="0"/>
              <a:t>пациенты с </a:t>
            </a:r>
            <a:r>
              <a:rPr lang="ru-RU" sz="1100" dirty="0"/>
              <a:t>соматическими заболеваниями и после перенесенной </a:t>
            </a:r>
            <a:r>
              <a:rPr lang="ru-RU" sz="1100" dirty="0" err="1"/>
              <a:t>короновирусной</a:t>
            </a:r>
            <a:r>
              <a:rPr lang="ru-RU" sz="1100" dirty="0"/>
              <a:t> инфекции.  </a:t>
            </a:r>
            <a:endParaRPr lang="ru-RU" sz="1100" dirty="0" smtClean="0"/>
          </a:p>
          <a:p>
            <a:r>
              <a:rPr lang="ru-RU" sz="1100" dirty="0" smtClean="0"/>
              <a:t>В </a:t>
            </a:r>
            <a:r>
              <a:rPr lang="ru-RU" sz="1100" dirty="0"/>
              <a:t>графу 4 заносятся пациенты с установленной группой инвалидности в рамках </a:t>
            </a:r>
            <a:r>
              <a:rPr lang="ru-RU" sz="1100" dirty="0" smtClean="0"/>
              <a:t>ИПРА - </a:t>
            </a:r>
            <a:r>
              <a:rPr lang="ru-RU" sz="1100" dirty="0"/>
              <a:t>это документ, в котором перечислены все медицинские, профессиональные и иные мероприятия, на которые человек с инвалидностью вправе рассчитывать, а также услуги и технические средства, которые он вправе получить. </a:t>
            </a:r>
            <a:endParaRPr lang="ru-RU" sz="1100" dirty="0" smtClean="0"/>
          </a:p>
          <a:p>
            <a:r>
              <a:rPr lang="ru-RU" sz="1100" dirty="0" smtClean="0"/>
              <a:t>Пациентам </a:t>
            </a:r>
            <a:r>
              <a:rPr lang="ru-RU" sz="1100" dirty="0"/>
              <a:t>без группы инвалидности формируется ИПРМ (индивидуальный план реабилитационных мероприятий). ИПРМ в графы 4, 6, и 8 не включаются </a:t>
            </a:r>
          </a:p>
          <a:p>
            <a:r>
              <a:rPr lang="ru-RU" sz="1100" dirty="0" smtClean="0"/>
              <a:t>В </a:t>
            </a:r>
            <a:r>
              <a:rPr lang="ru-RU" sz="1100" dirty="0"/>
              <a:t>графу 7 пациент показывается один раз. </a:t>
            </a:r>
            <a:endParaRPr lang="ru-RU" sz="1100" dirty="0" smtClean="0"/>
          </a:p>
          <a:p>
            <a:r>
              <a:rPr lang="ru-RU" sz="1100" dirty="0" smtClean="0"/>
              <a:t>В </a:t>
            </a:r>
            <a:r>
              <a:rPr lang="ru-RU" sz="1100" dirty="0"/>
              <a:t>случае повторного прохождения </a:t>
            </a:r>
            <a:r>
              <a:rPr lang="ru-RU" sz="1100" dirty="0" smtClean="0"/>
              <a:t>курса </a:t>
            </a:r>
            <a:r>
              <a:rPr lang="ru-RU" sz="1100" dirty="0"/>
              <a:t>реабилитации пациент должен быть показан в графе 9 один раз вне зависимости от проведенных курсов. Закончившим медицинскую реабилитацию считать выполнение на текущий год плановых реабилитационных </a:t>
            </a:r>
            <a:r>
              <a:rPr lang="ru-RU" sz="1100" dirty="0" smtClean="0"/>
              <a:t>мероприятий </a:t>
            </a:r>
            <a:r>
              <a:rPr lang="ru-RU" sz="1100" dirty="0"/>
              <a:t>пациенту</a:t>
            </a:r>
            <a:r>
              <a:rPr lang="ru-RU" sz="1100" dirty="0" smtClean="0"/>
              <a:t>.</a:t>
            </a:r>
          </a:p>
          <a:p>
            <a:r>
              <a:rPr lang="ru-RU" sz="1100" dirty="0" smtClean="0"/>
              <a:t> </a:t>
            </a:r>
            <a:r>
              <a:rPr lang="ru-RU" sz="1100" dirty="0"/>
              <a:t>В строку 2 включаются сведения о всех инвалидах, получающих льготное лекарственное обеспечение или отказавшиеся от него. 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3" t="39668" r="23029" b="41891"/>
          <a:stretch/>
        </p:blipFill>
        <p:spPr bwMode="auto">
          <a:xfrm>
            <a:off x="179512" y="260648"/>
            <a:ext cx="8593638" cy="1474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3495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Форма заполняется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620688"/>
            <a:ext cx="8229600" cy="604867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всеми </a:t>
            </a:r>
            <a:r>
              <a:rPr lang="ru-RU" dirty="0"/>
              <a:t>медицинскими организациями, являющимися  юридическими лицами,  в том числе:</a:t>
            </a:r>
          </a:p>
          <a:p>
            <a:r>
              <a:rPr lang="ru-RU" dirty="0" smtClean="0"/>
              <a:t>по </a:t>
            </a:r>
            <a:r>
              <a:rPr lang="ru-RU" dirty="0"/>
              <a:t>юридическому лицу без учета структурных подразделений; </a:t>
            </a:r>
          </a:p>
          <a:p>
            <a:r>
              <a:rPr lang="ru-RU" dirty="0" smtClean="0"/>
              <a:t>по </a:t>
            </a:r>
            <a:r>
              <a:rPr lang="ru-RU" dirty="0"/>
              <a:t>структурным подразделениям (районные больницы участковые больницы, амбулатории);</a:t>
            </a:r>
          </a:p>
          <a:p>
            <a:r>
              <a:rPr lang="ru-RU" dirty="0" smtClean="0"/>
              <a:t>сводная </a:t>
            </a:r>
            <a:r>
              <a:rPr lang="ru-RU" dirty="0"/>
              <a:t>форма в целом по юридическому лицу.</a:t>
            </a:r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Медицинские </a:t>
            </a:r>
            <a:r>
              <a:rPr lang="ru-RU" dirty="0"/>
              <a:t>организации заполняют разделы (таблицы) информация в которых содержит фактическую деятельность  медицинской организации.</a:t>
            </a:r>
          </a:p>
          <a:p>
            <a:pPr marL="0" indent="0">
              <a:buNone/>
            </a:pPr>
            <a:r>
              <a:rPr lang="ru-RU" dirty="0"/>
              <a:t>Все медицинские организации  без исключения заполняют таблицы: 1000, 1001, 1100, 700, 8000.</a:t>
            </a:r>
          </a:p>
          <a:p>
            <a:pPr marL="0" indent="0">
              <a:buNone/>
            </a:pPr>
            <a:r>
              <a:rPr lang="ru-RU" dirty="0"/>
              <a:t>При составлении формы </a:t>
            </a:r>
            <a:r>
              <a:rPr lang="ru-RU" dirty="0" smtClean="0"/>
              <a:t>ФС</a:t>
            </a:r>
            <a:r>
              <a:rPr lang="ru-RU" dirty="0"/>
              <a:t>Н</a:t>
            </a:r>
            <a:r>
              <a:rPr lang="ru-RU" dirty="0" smtClean="0"/>
              <a:t> </a:t>
            </a:r>
            <a:r>
              <a:rPr lang="ru-RU" dirty="0"/>
              <a:t>№30 представляется весь объем деятельности – вне зависимости от источника финансирования (ОМС, бюджетные, платные), </a:t>
            </a:r>
            <a:r>
              <a:rPr lang="ru-RU" b="1" i="1" u="sng" dirty="0"/>
              <a:t>информация о деятельности других ведомств и частных структур в форму не включается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5109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0" t="32544" r="11337" b="33714"/>
          <a:stretch/>
        </p:blipFill>
        <p:spPr bwMode="auto">
          <a:xfrm>
            <a:off x="179512" y="548680"/>
            <a:ext cx="8765420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3491880" y="1952836"/>
            <a:ext cx="2304256" cy="936104"/>
          </a:xfrm>
          <a:prstGeom prst="wedgeRoundRectCallout">
            <a:avLst>
              <a:gd name="adj1" fmla="val 50122"/>
              <a:gd name="adj2" fmla="val -5968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Эту графу заполняет                                                                                                                                                только юридическое лицо </a:t>
            </a:r>
            <a:endParaRPr lang="ru-RU" sz="1400" b="1" dirty="0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6516216" y="2060848"/>
            <a:ext cx="2376264" cy="828092"/>
          </a:xfrm>
          <a:prstGeom prst="wedgeRoundRectCallout">
            <a:avLst>
              <a:gd name="adj1" fmla="val -37446"/>
              <a:gd name="adj2" fmla="val -74182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заполняют объединенные отделы и отделения,</a:t>
            </a:r>
          </a:p>
          <a:p>
            <a:pPr algn="ctr"/>
            <a:r>
              <a:rPr lang="ru-RU" sz="1400" b="1" dirty="0" smtClean="0"/>
              <a:t>имеющие заведующих</a:t>
            </a:r>
            <a:endParaRPr lang="ru-RU" sz="1400" b="1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91" y="3284984"/>
            <a:ext cx="8350941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9730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Заполнение таблицы 1001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8229600" cy="5832648"/>
          </a:xfrm>
        </p:spPr>
        <p:txBody>
          <a:bodyPr>
            <a:normAutofit lnSpcReduction="10000"/>
          </a:bodyPr>
          <a:lstStyle/>
          <a:p>
            <a:r>
              <a:rPr lang="ru-RU" sz="1550" dirty="0"/>
              <a:t>Сведения о вспомогательных отделениях (кабинетах) заполняют все медицинские организации, оказывающие медицинскую помощь в амбулаторных или стационарных условиях, в тех случаях, если в штатном расписании предусмотрены должности соответствующих специалистов.</a:t>
            </a:r>
          </a:p>
          <a:p>
            <a:r>
              <a:rPr lang="ru-RU" sz="1550" dirty="0" smtClean="0"/>
              <a:t>При </a:t>
            </a:r>
            <a:r>
              <a:rPr lang="ru-RU" sz="1550" dirty="0"/>
              <a:t>заполнении таблицы 1001 сопоставляются данные   с таблицей  1100  (штаты медицинской организации) по соответствующим строкам и таблицами по  видам  деятельности. </a:t>
            </a:r>
            <a:r>
              <a:rPr lang="ru-RU" sz="1550" i="1" dirty="0"/>
              <a:t>Если в медицинской организации на конец года закрыт кабинет,  отдел , в </a:t>
            </a:r>
            <a:r>
              <a:rPr lang="ru-RU" sz="1550" i="1" dirty="0" smtClean="0"/>
              <a:t>таблице 1100 </a:t>
            </a:r>
            <a:r>
              <a:rPr lang="ru-RU" sz="1550" i="1" dirty="0"/>
              <a:t>отсутствует соответствующий специалист, то в </a:t>
            </a:r>
            <a:r>
              <a:rPr lang="ru-RU" sz="1550" i="1" dirty="0" smtClean="0"/>
              <a:t>таблице </a:t>
            </a:r>
            <a:r>
              <a:rPr lang="ru-RU" sz="1550" i="1" dirty="0"/>
              <a:t>1001 по соответствующей строке </a:t>
            </a:r>
            <a:r>
              <a:rPr lang="ru-RU" sz="1550" i="1" dirty="0" smtClean="0"/>
              <a:t>наличие отделения или кабинета не отмечают.</a:t>
            </a:r>
            <a:endParaRPr lang="ru-RU" sz="1550" i="1" dirty="0"/>
          </a:p>
          <a:p>
            <a:r>
              <a:rPr lang="ru-RU" sz="1550" dirty="0"/>
              <a:t>В таблице 1001 в графе 3 отмечают количество медицинских организаций (юридических лиц), имеющие в наличии соответствующие входящие подразделения (отдел, отделение,). Если такие структуры имеются, то в графе 4  указывается общее число соответствующих подразделений (отделов и отделений), а в графе 5 – число кабинетов , не объединенных в подразделения (отделы или отделения). Если имеются только объединенные подразделения (отделы, отделения),  то сведения о них показываются в графе 4, при этом  графа 5  не заполняется, если кабинеты необъединенные, то сведения о них показываются в графе 5 , при этом графа 4 не заполняется</a:t>
            </a:r>
            <a:r>
              <a:rPr lang="ru-RU" sz="1550" dirty="0" smtClean="0"/>
              <a:t>.</a:t>
            </a:r>
          </a:p>
          <a:p>
            <a:r>
              <a:rPr lang="ru-RU" sz="1550" dirty="0" smtClean="0"/>
              <a:t>Строка 41 заполняется медицинской организацией при условии, что она ведет профилактическую работу с пациентами и заполняют таблицу 4809 формы №30, а так же в таблице 1100 имеется занятая должность</a:t>
            </a:r>
          </a:p>
          <a:p>
            <a:r>
              <a:rPr lang="ru-RU" sz="1550" dirty="0" smtClean="0"/>
              <a:t>В строке 84 отражены все сведения о поликлиниках для взрослых и поликлинических подразделениях, входящих в состав медицинских организаций, даже если они не имеют прикрепленного населения (поликлиники специализированных больниц и диспансеров), самостоятельные поликлиники в данной строке не указываются.</a:t>
            </a:r>
            <a:endParaRPr lang="ru-RU" sz="1550" dirty="0"/>
          </a:p>
        </p:txBody>
      </p:sp>
    </p:spTree>
    <p:extLst>
      <p:ext uri="{BB962C8B-B14F-4D97-AF65-F5344CB8AC3E}">
        <p14:creationId xmlns:p14="http://schemas.microsoft.com/office/powerpoint/2010/main" val="280315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/>
              <a:t>Заполнение таблицы 1001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В таблице 1001 не учитывается количество помещений, количество кабинетов больше 1 в одной организации может быть только за счет обособленных структурных подразделений, территориально  отдельно размещенных от головной организации </a:t>
            </a:r>
          </a:p>
          <a:p>
            <a:r>
              <a:rPr lang="ru-RU" dirty="0"/>
              <a:t>В таблице 1001 отмечаются (отделы, отделения) амбулаторно-поликлинической службы и вспомогательные отделения (кабинеты) стационаров, имеющих в штатном расписании предусмотренные  должности соответствующих специалистов. </a:t>
            </a:r>
            <a:r>
              <a:rPr lang="ru-RU" i="1" dirty="0"/>
              <a:t>Профильные отделения больниц таблицу 1001 не заполняют, (профили коек указывают в таблице 3100, ФСН№30)</a:t>
            </a:r>
          </a:p>
          <a:p>
            <a:r>
              <a:rPr lang="ru-RU" dirty="0"/>
              <a:t>Не отмечают профильные кабинеты специализированные медицинские организации (кожно-венерологические диспансеры -, наркологические, стоматологические клиники, детские поликлиники- детские отделения, кабинеты</a:t>
            </a:r>
            <a:r>
              <a:rPr lang="ru-RU" dirty="0" smtClean="0"/>
              <a:t>).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8156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/>
              <a:t>Заполнение таблицы 1001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620688"/>
            <a:ext cx="8435280" cy="6048672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В строке 13 «детские </a:t>
            </a:r>
            <a:r>
              <a:rPr lang="ru-RU" dirty="0" smtClean="0"/>
              <a:t>поликлиники, </a:t>
            </a:r>
            <a:r>
              <a:rPr lang="ru-RU" dirty="0"/>
              <a:t>отделения» </a:t>
            </a:r>
            <a:r>
              <a:rPr lang="ru-RU" dirty="0" smtClean="0"/>
              <a:t>(показываются все детские поликлинические отделения, даже если они не имеют прикрепленного населения - диспансеры)по </a:t>
            </a:r>
            <a:r>
              <a:rPr lang="ru-RU" dirty="0"/>
              <a:t>графе 5 указывается число педиатрических кабинетов, как структурной единицы медицинской организации или подразделения (например, педиатрического кабинета во врачебной    амбулатории, где отсутствует детская поликлиника) вне зависимости от количества помещений</a:t>
            </a:r>
            <a:r>
              <a:rPr lang="ru-RU" dirty="0" smtClean="0"/>
              <a:t>.</a:t>
            </a:r>
          </a:p>
          <a:p>
            <a:pPr marL="357188" indent="0">
              <a:buNone/>
            </a:pPr>
            <a:r>
              <a:rPr lang="ru-RU" dirty="0" smtClean="0"/>
              <a:t>В строке 13.1 «из них участвующие в создании и тиражировании «Новой модели медицинской организации», 13.2 «с современной инфраструктурой оказания медицинской помощи детям» не заполняется графа 5, т.к. это подразделения</a:t>
            </a:r>
          </a:p>
          <a:p>
            <a:pPr marL="357188" indent="0">
              <a:buNone/>
            </a:pPr>
            <a:r>
              <a:rPr lang="ru-RU" dirty="0"/>
              <a:t>Строка 13 должна быть больше, либо равна строке </a:t>
            </a:r>
            <a:r>
              <a:rPr lang="ru-RU" dirty="0" smtClean="0"/>
              <a:t>13.2</a:t>
            </a:r>
          </a:p>
          <a:p>
            <a:r>
              <a:rPr lang="ru-RU" dirty="0" smtClean="0"/>
              <a:t>Если </a:t>
            </a:r>
            <a:r>
              <a:rPr lang="ru-RU" dirty="0"/>
              <a:t>имеются только объединенные подразделения (отделы или отделения), то сведения о них показываются в 4 графе, при этом  графа 5 не заполняется, если только необъединенные, сведения о них показываются в 5 графе, при этом  графа 4 не заполняется.</a:t>
            </a:r>
          </a:p>
          <a:p>
            <a:r>
              <a:rPr lang="ru-RU" dirty="0"/>
              <a:t>Женские консультации выделяют только входящие структурные подразделения, при условии, что в штате организации имеются не менее 4,0 должностей акушеров  гинекологов.</a:t>
            </a:r>
          </a:p>
          <a:p>
            <a:r>
              <a:rPr lang="ru-RU" dirty="0"/>
              <a:t>Отделения медико-социальной помощи детской ( поликлиники   отделения) организованные согласно приказа Минздрава РФ от 7 марта 2018г. №92н , указываются в строке 154 «Прочие», с предоставлением   пояснительной записки.</a:t>
            </a:r>
          </a:p>
          <a:p>
            <a:endParaRPr lang="ru-RU" dirty="0"/>
          </a:p>
          <a:p>
            <a:r>
              <a:rPr lang="ru-RU" dirty="0" smtClean="0"/>
              <a:t>Медицинские  </a:t>
            </a:r>
            <a:r>
              <a:rPr lang="ru-RU" dirty="0"/>
              <a:t>организации, оказывающие медицинскую помощь в амбулаторных условиях, не отмечают одноименные подразделения (поликлиника-поликлиники, амбулатория - амбулатории, стоматологическая поликлиника- стоматологические кабинеты</a:t>
            </a:r>
            <a:r>
              <a:rPr lang="ru-RU" dirty="0" smtClean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9314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Внимание, изменения в таблице 1001</a:t>
            </a:r>
            <a:endParaRPr lang="ru-RU" sz="3600" b="1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41" t="52418" r="43621" b="43805"/>
          <a:stretch/>
        </p:blipFill>
        <p:spPr bwMode="auto">
          <a:xfrm>
            <a:off x="323528" y="980728"/>
            <a:ext cx="5645675" cy="38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4058894"/>
            <a:ext cx="7344816" cy="52223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Добавлены строки № 51, 107.1, 117, 134.1, 134.1.2, 134.2, 136  </a:t>
            </a:r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1" t="73107" r="43716" b="19968"/>
          <a:stretch/>
        </p:blipFill>
        <p:spPr bwMode="auto">
          <a:xfrm>
            <a:off x="255480" y="1484675"/>
            <a:ext cx="5721038" cy="71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3" t="43775" r="43741" b="52800"/>
          <a:stretch/>
        </p:blipFill>
        <p:spPr bwMode="auto">
          <a:xfrm>
            <a:off x="39256" y="2202576"/>
            <a:ext cx="5937262" cy="352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66803" r="43717" b="21819"/>
          <a:stretch/>
        </p:blipFill>
        <p:spPr bwMode="auto">
          <a:xfrm>
            <a:off x="255481" y="2569489"/>
            <a:ext cx="5721038" cy="1170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47756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222</TotalTime>
  <Words>3750</Words>
  <Application>Microsoft Office PowerPoint</Application>
  <PresentationFormat>Экран (4:3)</PresentationFormat>
  <Paragraphs>189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Справедливость</vt:lpstr>
      <vt:lpstr>Правила и порядок формирования федеральной отчетной формы №30  за 2022 г.</vt:lpstr>
      <vt:lpstr>Форма федерального статистического наблюдения №30 заполняется всеми медицинскими организациями на основании приказов:</vt:lpstr>
      <vt:lpstr>Презентация PowerPoint</vt:lpstr>
      <vt:lpstr>Форма заполняется:</vt:lpstr>
      <vt:lpstr>Презентация PowerPoint</vt:lpstr>
      <vt:lpstr>Заполнение таблицы 1001</vt:lpstr>
      <vt:lpstr>Заполнение таблицы 1001</vt:lpstr>
      <vt:lpstr>Заполнение таблицы 1001</vt:lpstr>
      <vt:lpstr>Внимание, изменения в таблице 1001</vt:lpstr>
      <vt:lpstr>Обратить внимание на изменение нумерации строк!</vt:lpstr>
      <vt:lpstr>Презентация PowerPoint</vt:lpstr>
      <vt:lpstr>Презентация PowerPoint</vt:lpstr>
      <vt:lpstr>Презентация PowerPoint</vt:lpstr>
      <vt:lpstr>Таблица 2100. Работа врачей медицинской организации в амбулаторных условиях</vt:lpstr>
      <vt:lpstr>Учету подлежат следующие посещения:</vt:lpstr>
      <vt:lpstr>Учету не подлежат посещения в т. 2100:</vt:lpstr>
      <vt:lpstr>К посещениям по поводу заболеваний относятся:</vt:lpstr>
      <vt:lpstr>Таблица 2101:</vt:lpstr>
      <vt:lpstr>Таблица 2105:</vt:lpstr>
      <vt:lpstr>5. Профилактические осмотры и диспансеризация, проведенные медицинской организацией. Таблица 2510</vt:lpstr>
      <vt:lpstr>Таблица 2510</vt:lpstr>
      <vt:lpstr>Таблица 2510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и порядок формирования федеральной отчетной формы №30 за 2022 г.</dc:title>
  <dc:creator>Елизавети Георгиевна Лавринайтис</dc:creator>
  <cp:lastModifiedBy>Алена Александровна Кандеева</cp:lastModifiedBy>
  <cp:revision>23</cp:revision>
  <cp:lastPrinted>2022-12-20T06:21:49Z</cp:lastPrinted>
  <dcterms:created xsi:type="dcterms:W3CDTF">2022-12-14T05:10:52Z</dcterms:created>
  <dcterms:modified xsi:type="dcterms:W3CDTF">2022-12-20T10:47:08Z</dcterms:modified>
</cp:coreProperties>
</file>