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35"/>
  </p:notesMasterIdLst>
  <p:sldIdLst>
    <p:sldId id="256" r:id="rId2"/>
    <p:sldId id="295" r:id="rId3"/>
    <p:sldId id="266" r:id="rId4"/>
    <p:sldId id="258" r:id="rId5"/>
    <p:sldId id="282" r:id="rId6"/>
    <p:sldId id="263" r:id="rId7"/>
    <p:sldId id="267" r:id="rId8"/>
    <p:sldId id="296" r:id="rId9"/>
    <p:sldId id="262" r:id="rId10"/>
    <p:sldId id="271" r:id="rId11"/>
    <p:sldId id="270" r:id="rId12"/>
    <p:sldId id="264" r:id="rId13"/>
    <p:sldId id="265" r:id="rId14"/>
    <p:sldId id="284" r:id="rId15"/>
    <p:sldId id="280" r:id="rId16"/>
    <p:sldId id="272" r:id="rId17"/>
    <p:sldId id="274" r:id="rId18"/>
    <p:sldId id="276" r:id="rId19"/>
    <p:sldId id="275" r:id="rId20"/>
    <p:sldId id="277" r:id="rId21"/>
    <p:sldId id="278" r:id="rId22"/>
    <p:sldId id="285" r:id="rId23"/>
    <p:sldId id="286" r:id="rId24"/>
    <p:sldId id="287" r:id="rId25"/>
    <p:sldId id="288" r:id="rId26"/>
    <p:sldId id="289" r:id="rId27"/>
    <p:sldId id="290" r:id="rId28"/>
    <p:sldId id="291" r:id="rId29"/>
    <p:sldId id="292" r:id="rId30"/>
    <p:sldId id="293" r:id="rId31"/>
    <p:sldId id="298" r:id="rId32"/>
    <p:sldId id="297" r:id="rId33"/>
    <p:sldId id="283"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84" y="17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76DE60-AADA-46F1-BEE3-0316CC8BCF33}" type="datetimeFigureOut">
              <a:rPr lang="ru-RU" smtClean="0"/>
              <a:t>30.11.2022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757797-6BFE-4002-9B23-C11BF138B544}" type="slidenum">
              <a:rPr lang="ru-RU" smtClean="0"/>
              <a:t>‹#›</a:t>
            </a:fld>
            <a:endParaRPr lang="ru-RU"/>
          </a:p>
        </p:txBody>
      </p:sp>
    </p:spTree>
    <p:extLst>
      <p:ext uri="{BB962C8B-B14F-4D97-AF65-F5344CB8AC3E}">
        <p14:creationId xmlns:p14="http://schemas.microsoft.com/office/powerpoint/2010/main" val="1642992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30.11.2022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30.11.2022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30.11.2022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30.11.2022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30.11.2022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30.11.2022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30.11.2022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jpeg"/><Relationship Id="rId5" Type="http://schemas.openxmlformats.org/officeDocument/2006/relationships/image" Target="../media/image6.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vector-athlete-5a3aecd5ca7ca4.380461021513811157829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61456"/>
            <a:ext cx="5687616" cy="489654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0" y="0"/>
            <a:ext cx="9252520" cy="2420888"/>
          </a:xfrm>
        </p:spPr>
        <p:txBody>
          <a:bodyPr>
            <a:normAutofit fontScale="90000"/>
          </a:bodyPr>
          <a:lstStyle/>
          <a:p>
            <a:r>
              <a:rPr lang="ru-RU" dirty="0" smtClean="0">
                <a:latin typeface="Times New Roman"/>
                <a:ea typeface="Calibri"/>
              </a:rPr>
              <a:t>   </a:t>
            </a:r>
            <a:br>
              <a:rPr lang="ru-RU" dirty="0" smtClean="0">
                <a:latin typeface="Times New Roman"/>
                <a:ea typeface="Calibri"/>
              </a:rPr>
            </a:br>
            <a:r>
              <a:rPr lang="ru-RU" sz="2800" b="1" dirty="0" smtClean="0">
                <a:latin typeface="Times New Roman"/>
                <a:ea typeface="Calibri"/>
              </a:rPr>
              <a:t>«</a:t>
            </a:r>
            <a:r>
              <a:rPr lang="ru-RU" sz="2800" b="1" dirty="0">
                <a:latin typeface="Times New Roman"/>
                <a:ea typeface="Calibri"/>
              </a:rPr>
              <a:t>Медицинский контроль за лицами</a:t>
            </a:r>
            <a:r>
              <a:rPr lang="ru-RU" sz="2800" b="1" dirty="0" smtClean="0">
                <a:latin typeface="Times New Roman"/>
                <a:ea typeface="Calibri"/>
              </a:rPr>
              <a:t>,</a:t>
            </a:r>
            <a:br>
              <a:rPr lang="ru-RU" sz="2800" b="1" dirty="0" smtClean="0">
                <a:latin typeface="Times New Roman"/>
                <a:ea typeface="Calibri"/>
              </a:rPr>
            </a:br>
            <a:r>
              <a:rPr lang="ru-RU" sz="2800" b="1" dirty="0" smtClean="0">
                <a:latin typeface="Times New Roman"/>
                <a:ea typeface="Calibri"/>
              </a:rPr>
              <a:t> </a:t>
            </a:r>
            <a:r>
              <a:rPr lang="ru-RU" sz="2800" b="1" dirty="0">
                <a:latin typeface="Times New Roman"/>
                <a:ea typeface="Calibri"/>
              </a:rPr>
              <a:t>занимающимися физической культурой и спортом</a:t>
            </a:r>
            <a:r>
              <a:rPr lang="ru-RU" sz="2800" b="1" dirty="0" smtClean="0">
                <a:latin typeface="Times New Roman"/>
                <a:ea typeface="Calibri"/>
              </a:rPr>
              <a:t>» по форме №53</a:t>
            </a:r>
            <a:br>
              <a:rPr lang="ru-RU" sz="2800" b="1" dirty="0" smtClean="0">
                <a:latin typeface="Times New Roman"/>
                <a:ea typeface="Calibri"/>
              </a:rPr>
            </a:br>
            <a:r>
              <a:rPr lang="ru-RU" sz="3600" b="1" i="1" dirty="0" smtClean="0">
                <a:latin typeface="Times New Roman"/>
                <a:ea typeface="Calibri"/>
              </a:rPr>
              <a:t>Подготовка к годовому отчету</a:t>
            </a:r>
            <a:endParaRPr lang="ru-RU" sz="3600" b="1" i="1" dirty="0"/>
          </a:p>
        </p:txBody>
      </p:sp>
      <p:sp>
        <p:nvSpPr>
          <p:cNvPr id="3" name="Подзаголовок 2"/>
          <p:cNvSpPr>
            <a:spLocks noGrp="1"/>
          </p:cNvSpPr>
          <p:nvPr>
            <p:ph type="subTitle" idx="1"/>
          </p:nvPr>
        </p:nvSpPr>
        <p:spPr>
          <a:xfrm>
            <a:off x="5543600" y="4941168"/>
            <a:ext cx="3600400" cy="1440160"/>
          </a:xfrm>
        </p:spPr>
        <p:txBody>
          <a:bodyPr>
            <a:normAutofit/>
          </a:bodyPr>
          <a:lstStyle/>
          <a:p>
            <a:pPr algn="l"/>
            <a:r>
              <a:rPr lang="ru-RU" sz="1800" dirty="0" smtClean="0">
                <a:solidFill>
                  <a:schemeClr val="tx2">
                    <a:lumMod val="75000"/>
                  </a:schemeClr>
                </a:solidFill>
                <a:latin typeface="Times New Roman" pitchFamily="18" charset="0"/>
                <a:cs typeface="Times New Roman" pitchFamily="18" charset="0"/>
              </a:rPr>
              <a:t>Заведующая ОМК</a:t>
            </a:r>
          </a:p>
          <a:p>
            <a:pPr algn="l"/>
            <a:r>
              <a:rPr lang="ru-RU" sz="1800" dirty="0" smtClean="0">
                <a:solidFill>
                  <a:schemeClr val="tx2">
                    <a:lumMod val="75000"/>
                  </a:schemeClr>
                </a:solidFill>
                <a:latin typeface="Times New Roman" pitchFamily="18" charset="0"/>
                <a:cs typeface="Times New Roman" pitchFamily="18" charset="0"/>
              </a:rPr>
              <a:t>Плотникова Мария Ивановна</a:t>
            </a:r>
          </a:p>
          <a:p>
            <a:pPr algn="l"/>
            <a:r>
              <a:rPr lang="ru-RU" sz="1800" dirty="0" smtClean="0">
                <a:solidFill>
                  <a:schemeClr val="tx2">
                    <a:lumMod val="75000"/>
                  </a:schemeClr>
                </a:solidFill>
                <a:latin typeface="Times New Roman" pitchFamily="18" charset="0"/>
                <a:cs typeface="Times New Roman" pitchFamily="18" charset="0"/>
              </a:rPr>
              <a:t>2022 год</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 y="-14138"/>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6804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251520" y="-387424"/>
            <a:ext cx="8229600" cy="387424"/>
          </a:xfrm>
        </p:spPr>
        <p:txBody>
          <a:bodyPr>
            <a:normAutofit fontScale="90000"/>
          </a:bodyPr>
          <a:lstStyle/>
          <a:p>
            <a:endParaRPr lang="ru-RU" dirty="0"/>
          </a:p>
        </p:txBody>
      </p:sp>
      <p:sp>
        <p:nvSpPr>
          <p:cNvPr id="3" name="Объект 2"/>
          <p:cNvSpPr>
            <a:spLocks noGrp="1"/>
          </p:cNvSpPr>
          <p:nvPr>
            <p:ph idx="1"/>
          </p:nvPr>
        </p:nvSpPr>
        <p:spPr>
          <a:xfrm>
            <a:off x="179512" y="116632"/>
            <a:ext cx="8964488" cy="6741368"/>
          </a:xfrm>
        </p:spPr>
        <p:txBody>
          <a:bodyPr>
            <a:normAutofit/>
          </a:bodyPr>
          <a:lstStyle/>
          <a:p>
            <a:pPr marL="0" indent="0" algn="ctr">
              <a:buNone/>
            </a:pPr>
            <a:endParaRPr lang="ru-RU" sz="2400" b="1" dirty="0" smtClean="0">
              <a:latin typeface="Times New Roman" pitchFamily="18" charset="0"/>
              <a:cs typeface="Times New Roman" pitchFamily="18" charset="0"/>
            </a:endParaRPr>
          </a:p>
          <a:p>
            <a:pPr marL="0" indent="0" algn="ctr">
              <a:buNone/>
            </a:pPr>
            <a:r>
              <a:rPr lang="ru-RU" sz="1600" b="1" dirty="0">
                <a:solidFill>
                  <a:prstClr val="black"/>
                </a:solidFill>
                <a:latin typeface="Times New Roman" pitchFamily="18" charset="0"/>
                <a:ea typeface="+mj-ea"/>
                <a:cs typeface="Times New Roman" pitchFamily="18" charset="0"/>
              </a:rPr>
              <a:t>2. Медицинская помощь при спортивно- массовых мероприятиях</a:t>
            </a:r>
            <a:endParaRPr lang="ru-RU" sz="2400" b="1" dirty="0">
              <a:latin typeface="Times New Roman" pitchFamily="18" charset="0"/>
              <a:cs typeface="Times New Roman" pitchFamily="18" charset="0"/>
            </a:endParaRPr>
          </a:p>
          <a:p>
            <a:pPr marL="0" indent="0" algn="ctr">
              <a:buNone/>
            </a:pPr>
            <a:endParaRPr lang="ru-RU" sz="2400" b="1" dirty="0" smtClean="0">
              <a:latin typeface="Times New Roman" pitchFamily="18" charset="0"/>
              <a:cs typeface="Times New Roman" pitchFamily="18" charset="0"/>
            </a:endParaRPr>
          </a:p>
          <a:p>
            <a:pPr marL="0" indent="0" algn="ctr">
              <a:buNone/>
            </a:pPr>
            <a:r>
              <a:rPr lang="ru-RU" sz="2400" b="1" dirty="0" smtClean="0">
                <a:latin typeface="Times New Roman" pitchFamily="18" charset="0"/>
                <a:cs typeface="Times New Roman" pitchFamily="18" charset="0"/>
              </a:rPr>
              <a:t>Графа 4</a:t>
            </a:r>
            <a:r>
              <a:rPr lang="ru-RU" sz="2400" dirty="0" smtClean="0">
                <a:latin typeface="Times New Roman" pitchFamily="18" charset="0"/>
                <a:cs typeface="Times New Roman" pitchFamily="18" charset="0"/>
              </a:rPr>
              <a:t> – показывает общее число участников соревнований, учебно- тренировочных занятий, учебно- тренировочных сборов</a:t>
            </a:r>
          </a:p>
          <a:p>
            <a:pPr marL="0" indent="0" algn="ctr">
              <a:buNone/>
            </a:pPr>
            <a:r>
              <a:rPr lang="ru-RU" sz="2400" b="1" dirty="0" smtClean="0">
                <a:latin typeface="Times New Roman" pitchFamily="18" charset="0"/>
                <a:cs typeface="Times New Roman" pitchFamily="18" charset="0"/>
              </a:rPr>
              <a:t>Графа 5</a:t>
            </a:r>
            <a:r>
              <a:rPr lang="ru-RU" sz="2400" dirty="0" smtClean="0">
                <a:latin typeface="Times New Roman" pitchFamily="18" charset="0"/>
                <a:cs typeface="Times New Roman" pitchFamily="18" charset="0"/>
              </a:rPr>
              <a:t>- все обращения за медицинской помощью участников мероприятий</a:t>
            </a:r>
          </a:p>
          <a:p>
            <a:pPr marL="0" indent="0" algn="ctr">
              <a:buNone/>
            </a:pPr>
            <a:r>
              <a:rPr lang="ru-RU" sz="2400" dirty="0" smtClean="0">
                <a:latin typeface="Times New Roman" pitchFamily="18" charset="0"/>
                <a:cs typeface="Times New Roman" pitchFamily="18" charset="0"/>
              </a:rPr>
              <a:t>По </a:t>
            </a:r>
            <a:r>
              <a:rPr lang="ru-RU" sz="2400" b="1" dirty="0" smtClean="0">
                <a:latin typeface="Times New Roman" pitchFamily="18" charset="0"/>
                <a:cs typeface="Times New Roman" pitchFamily="18" charset="0"/>
              </a:rPr>
              <a:t>строке 03 </a:t>
            </a:r>
            <a:r>
              <a:rPr lang="ru-RU" sz="2400" dirty="0" smtClean="0">
                <a:latin typeface="Times New Roman" pitchFamily="18" charset="0"/>
                <a:cs typeface="Times New Roman" pitchFamily="18" charset="0"/>
              </a:rPr>
              <a:t>число обращений может превышать число участников, т.к. в течение сбора, длящегося несколько дней, могут быть неоднократные обращения за медицинской помощью</a:t>
            </a:r>
          </a:p>
          <a:p>
            <a:pPr marL="0" indent="0" algn="ctr">
              <a:buNone/>
            </a:pPr>
            <a:r>
              <a:rPr lang="ru-RU" sz="2400" b="1" dirty="0" smtClean="0">
                <a:latin typeface="Times New Roman" pitchFamily="18" charset="0"/>
                <a:cs typeface="Times New Roman" pitchFamily="18" charset="0"/>
              </a:rPr>
              <a:t>Графа 6</a:t>
            </a:r>
            <a:r>
              <a:rPr lang="ru-RU" sz="2400" dirty="0" smtClean="0">
                <a:latin typeface="Times New Roman" pitchFamily="18" charset="0"/>
                <a:cs typeface="Times New Roman" pitchFamily="18" charset="0"/>
              </a:rPr>
              <a:t>- лица, получившие спортивные травмы, в том числе и легкие, зарегистрированные в журналах (ф. №067/У, ф. №068/У)</a:t>
            </a:r>
          </a:p>
          <a:p>
            <a:pPr marL="0" indent="0" algn="ctr">
              <a:buNone/>
            </a:pPr>
            <a:r>
              <a:rPr lang="ru-RU" sz="2400" b="1" dirty="0" smtClean="0">
                <a:latin typeface="Times New Roman" pitchFamily="18" charset="0"/>
                <a:cs typeface="Times New Roman" pitchFamily="18" charset="0"/>
              </a:rPr>
              <a:t>Графа 7</a:t>
            </a:r>
            <a:r>
              <a:rPr lang="ru-RU" sz="2400" dirty="0" smtClean="0">
                <a:latin typeface="Times New Roman" pitchFamily="18" charset="0"/>
                <a:cs typeface="Times New Roman" pitchFamily="18" charset="0"/>
              </a:rPr>
              <a:t>- лица, получившие тяжелые спортивные травмы, требующие госпитализации</a:t>
            </a:r>
          </a:p>
          <a:p>
            <a:pPr marL="0" indent="0" algn="ctr">
              <a:buNone/>
            </a:pPr>
            <a:endParaRPr lang="ru-RU" sz="2400" dirty="0" smtClean="0"/>
          </a:p>
          <a:p>
            <a:pPr marL="0" indent="0">
              <a:buNone/>
            </a:pPr>
            <a:endParaRPr lang="ru-RU" dirty="0" smtClean="0"/>
          </a:p>
          <a:p>
            <a:pPr marL="0" indent="0">
              <a:buNone/>
            </a:pPr>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35395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600" b="1" dirty="0">
                <a:solidFill>
                  <a:prstClr val="black"/>
                </a:solidFill>
                <a:latin typeface="Times New Roman" pitchFamily="18" charset="0"/>
                <a:cs typeface="Times New Roman" pitchFamily="18" charset="0"/>
              </a:rPr>
              <a:t>2. Медицинская помощь при спортивно- массовых мероприятиях</a:t>
            </a:r>
            <a:endParaRPr lang="ru-RU" dirty="0"/>
          </a:p>
        </p:txBody>
      </p:sp>
      <p:sp>
        <p:nvSpPr>
          <p:cNvPr id="3" name="Объект 2"/>
          <p:cNvSpPr>
            <a:spLocks noGrp="1"/>
          </p:cNvSpPr>
          <p:nvPr>
            <p:ph idx="1"/>
          </p:nvPr>
        </p:nvSpPr>
        <p:spPr/>
        <p:txBody>
          <a:bodyPr>
            <a:normAutofit/>
          </a:bodyPr>
          <a:lstStyle/>
          <a:p>
            <a:pPr marL="0" indent="0" algn="ctr">
              <a:buNone/>
            </a:pPr>
            <a:r>
              <a:rPr lang="ru-RU" sz="2400" dirty="0" smtClean="0">
                <a:latin typeface="Times New Roman" pitchFamily="18" charset="0"/>
                <a:cs typeface="Times New Roman" pitchFamily="18" charset="0"/>
              </a:rPr>
              <a:t>Таблица №2 заполняется по данным записей в журнале медицинского обслуживания физкультурных мероприятий </a:t>
            </a:r>
            <a:r>
              <a:rPr lang="ru-RU" sz="2400" b="1" i="1" dirty="0" smtClean="0">
                <a:latin typeface="Times New Roman" pitchFamily="18" charset="0"/>
                <a:cs typeface="Times New Roman" pitchFamily="18" charset="0"/>
              </a:rPr>
              <a:t>Форма № 068/У</a:t>
            </a:r>
          </a:p>
          <a:p>
            <a:pPr marL="0" indent="0" algn="ctr">
              <a:buNone/>
            </a:pPr>
            <a:endParaRPr lang="ru-RU" sz="2400" b="1" i="1" dirty="0" smtClean="0">
              <a:latin typeface="Times New Roman" pitchFamily="18" charset="0"/>
              <a:cs typeface="Times New Roman" pitchFamily="18" charset="0"/>
            </a:endParaRPr>
          </a:p>
          <a:p>
            <a:pPr marL="0" indent="0" algn="ctr">
              <a:buNone/>
            </a:pPr>
            <a:r>
              <a:rPr lang="ru-RU" sz="2400" dirty="0" smtClean="0">
                <a:latin typeface="Times New Roman" pitchFamily="18" charset="0"/>
                <a:cs typeface="Times New Roman" pitchFamily="18" charset="0"/>
              </a:rPr>
              <a:t>и журнала регистрации медицинской помощи, оказываемой на занятиях физической культуры и спортивных мероприятиях Форма </a:t>
            </a:r>
            <a:r>
              <a:rPr lang="ru-RU" sz="2400" b="1" i="1" dirty="0" smtClean="0">
                <a:latin typeface="Times New Roman" pitchFamily="18" charset="0"/>
                <a:cs typeface="Times New Roman" pitchFamily="18" charset="0"/>
              </a:rPr>
              <a:t>№ 067/У</a:t>
            </a:r>
            <a:endParaRPr lang="ru-RU" sz="2400" b="1" i="1"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182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18896"/>
            <a:ext cx="9145016" cy="1143000"/>
          </a:xfrm>
        </p:spPr>
        <p:txBody>
          <a:bodyPr/>
          <a:lstStyle/>
          <a:p>
            <a:r>
              <a:rPr lang="ru-RU" sz="2400" b="1" dirty="0">
                <a:solidFill>
                  <a:prstClr val="black"/>
                </a:solidFill>
                <a:latin typeface="Times New Roman" pitchFamily="18" charset="0"/>
                <a:cs typeface="Times New Roman" pitchFamily="18" charset="0"/>
              </a:rPr>
              <a:t>Форма №53</a:t>
            </a:r>
            <a:endParaRPr lang="ru-RU" dirty="0"/>
          </a:p>
        </p:txBody>
      </p:sp>
      <p:sp>
        <p:nvSpPr>
          <p:cNvPr id="3" name="Объект 2"/>
          <p:cNvSpPr>
            <a:spLocks noGrp="1"/>
          </p:cNvSpPr>
          <p:nvPr>
            <p:ph idx="1"/>
          </p:nvPr>
        </p:nvSpPr>
        <p:spPr>
          <a:xfrm>
            <a:off x="179512" y="836712"/>
            <a:ext cx="9145016" cy="6264696"/>
          </a:xfrm>
        </p:spPr>
        <p:txBody>
          <a:bodyPr>
            <a:noAutofit/>
          </a:bodyPr>
          <a:lstStyle/>
          <a:p>
            <a:pPr marL="0" indent="0" algn="ctr">
              <a:lnSpc>
                <a:spcPct val="200000"/>
              </a:lnSpc>
              <a:buNone/>
            </a:pPr>
            <a:r>
              <a:rPr lang="ru-RU" sz="2400" dirty="0" smtClean="0">
                <a:latin typeface="Times New Roman" pitchFamily="18" charset="0"/>
                <a:cs typeface="Times New Roman" pitchFamily="18" charset="0"/>
              </a:rPr>
              <a:t>При предоставлении сформированного годового отчета следует:</a:t>
            </a:r>
          </a:p>
          <a:p>
            <a:pPr marL="514350" indent="-514350" algn="ctr">
              <a:lnSpc>
                <a:spcPct val="200000"/>
              </a:lnSpc>
              <a:buAutoNum type="arabicParenR"/>
            </a:pPr>
            <a:r>
              <a:rPr lang="ru-RU" sz="2400" dirty="0" smtClean="0">
                <a:latin typeface="Times New Roman" pitchFamily="18" charset="0"/>
                <a:cs typeface="Times New Roman" pitchFamily="18" charset="0"/>
              </a:rPr>
              <a:t>Сопоставить данные текущего отчета с данными за предыдущий год</a:t>
            </a:r>
          </a:p>
          <a:p>
            <a:pPr marL="0" indent="0" algn="ctr">
              <a:lnSpc>
                <a:spcPct val="200000"/>
              </a:lnSpc>
              <a:buNone/>
            </a:pPr>
            <a:r>
              <a:rPr lang="ru-RU" sz="2400" dirty="0" smtClean="0">
                <a:latin typeface="Times New Roman" pitchFamily="18" charset="0"/>
                <a:cs typeface="Times New Roman" pitchFamily="18" charset="0"/>
              </a:rPr>
              <a:t>2) Уточнить причины резких изменений (роста, снижения) отдельных показателей</a:t>
            </a:r>
          </a:p>
          <a:p>
            <a:pPr marL="0" indent="0" algn="ctr">
              <a:lnSpc>
                <a:spcPct val="200000"/>
              </a:lnSpc>
              <a:buNone/>
            </a:pPr>
            <a:r>
              <a:rPr lang="ru-RU" sz="2400" dirty="0" smtClean="0">
                <a:latin typeface="Times New Roman" pitchFamily="18" charset="0"/>
                <a:cs typeface="Times New Roman" pitchFamily="18" charset="0"/>
              </a:rPr>
              <a:t>Все значительные расхождения сведений отчетного периода с данными предыдущего года необходимо пояснить</a:t>
            </a:r>
            <a:endParaRPr lang="ru-RU" sz="24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0025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3" y="116632"/>
            <a:ext cx="3854872" cy="6624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0" y="0"/>
            <a:ext cx="9144000" cy="562074"/>
          </a:xfrm>
        </p:spPr>
        <p:txBody>
          <a:bodyPr>
            <a:normAutofit/>
          </a:bodyPr>
          <a:lstStyle/>
          <a:p>
            <a:r>
              <a:rPr lang="ru-RU" sz="2400" b="1" dirty="0">
                <a:latin typeface="Times New Roman" pitchFamily="18" charset="0"/>
                <a:cs typeface="Times New Roman" pitchFamily="18" charset="0"/>
              </a:rPr>
              <a:t>П</a:t>
            </a:r>
            <a:r>
              <a:rPr lang="ru-RU" sz="2400" b="1" dirty="0" smtClean="0">
                <a:latin typeface="Times New Roman" pitchFamily="18" charset="0"/>
                <a:cs typeface="Times New Roman" pitchFamily="18" charset="0"/>
              </a:rPr>
              <a:t>ояснительная записка</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0" y="764704"/>
            <a:ext cx="5148064" cy="6093296"/>
          </a:xfrm>
        </p:spPr>
        <p:txBody>
          <a:bodyPr>
            <a:normAutofit/>
          </a:bodyPr>
          <a:lstStyle/>
          <a:p>
            <a:pPr marL="0" indent="0" algn="ctr">
              <a:buNone/>
            </a:pPr>
            <a:r>
              <a:rPr lang="ru-RU" sz="2400" b="1" dirty="0" smtClean="0">
                <a:latin typeface="Times New Roman" pitchFamily="18" charset="0"/>
                <a:cs typeface="Times New Roman" pitchFamily="18" charset="0"/>
              </a:rPr>
              <a:t>Пункт 1- </a:t>
            </a:r>
            <a:r>
              <a:rPr lang="ru-RU" sz="2400" dirty="0" smtClean="0">
                <a:latin typeface="Times New Roman" pitchFamily="18" charset="0"/>
                <a:cs typeface="Times New Roman" pitchFamily="18" charset="0"/>
              </a:rPr>
              <a:t>указать № приказа о назначении ответственного врача за отчетный год, приложить его копию</a:t>
            </a:r>
          </a:p>
          <a:p>
            <a:pPr marL="0" indent="0" algn="ctr">
              <a:buNone/>
            </a:pPr>
            <a:r>
              <a:rPr lang="ru-RU" sz="2400" b="1" dirty="0" smtClean="0">
                <a:latin typeface="Times New Roman" pitchFamily="18" charset="0"/>
                <a:cs typeface="Times New Roman" pitchFamily="18" charset="0"/>
              </a:rPr>
              <a:t>Пункты 2, 3, 4- </a:t>
            </a:r>
            <a:r>
              <a:rPr lang="ru-RU" sz="2400" b="1" dirty="0" smtClean="0">
                <a:solidFill>
                  <a:srgbClr val="FF0000"/>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Обязательно указывается ФИО (полностью) ответственного врача, его основная должность и </a:t>
            </a:r>
            <a:r>
              <a:rPr lang="ru-RU" sz="2400" b="1" dirty="0" smtClean="0">
                <a:solidFill>
                  <a:srgbClr val="FF0000"/>
                </a:solidFill>
                <a:latin typeface="Times New Roman" pitchFamily="18" charset="0"/>
                <a:cs typeface="Times New Roman" pitchFamily="18" charset="0"/>
              </a:rPr>
              <a:t>сотовый телефон</a:t>
            </a:r>
            <a:r>
              <a:rPr lang="ru-RU" sz="2400" dirty="0" smtClean="0">
                <a:latin typeface="Times New Roman" pitchFamily="18" charset="0"/>
                <a:cs typeface="Times New Roman" pitchFamily="18" charset="0"/>
              </a:rPr>
              <a:t>, стаж работы ответственным врачом</a:t>
            </a:r>
          </a:p>
          <a:p>
            <a:pPr marL="0" indent="0" algn="ctr">
              <a:buNone/>
            </a:pPr>
            <a:r>
              <a:rPr lang="ru-RU" sz="2400" b="1" dirty="0" smtClean="0">
                <a:latin typeface="Times New Roman" pitchFamily="18" charset="0"/>
                <a:cs typeface="Times New Roman" pitchFamily="18" charset="0"/>
              </a:rPr>
              <a:t>Пункты 5,6- </a:t>
            </a:r>
            <a:r>
              <a:rPr lang="ru-RU" sz="2400" dirty="0" smtClean="0">
                <a:latin typeface="Times New Roman" pitchFamily="18" charset="0"/>
                <a:cs typeface="Times New Roman" pitchFamily="18" charset="0"/>
              </a:rPr>
              <a:t>отметить наличие графика медицинского обследования (подчеркнуть нужное)</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99392"/>
            <a:ext cx="1077118" cy="9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841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340768"/>
            <a:ext cx="4032448" cy="498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33266"/>
            <a:ext cx="9252520" cy="1734074"/>
          </a:xfrm>
        </p:spPr>
        <p:txBody>
          <a:bodyPr>
            <a:normAutofit/>
          </a:bodyPr>
          <a:lstStyle/>
          <a:p>
            <a:r>
              <a:rPr lang="ru-RU" sz="2400" b="1" dirty="0" smtClean="0">
                <a:latin typeface="Times New Roman" pitchFamily="18" charset="0"/>
                <a:cs typeface="Times New Roman" pitchFamily="18" charset="0"/>
              </a:rPr>
              <a:t>График обслуживания и наблюдения за лицами,        занимающимися физической культурой и спортом</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0" y="1772816"/>
            <a:ext cx="4932040" cy="5184576"/>
          </a:xfrm>
        </p:spPr>
        <p:txBody>
          <a:bodyPr>
            <a:normAutofit/>
          </a:bodyPr>
          <a:lstStyle/>
          <a:p>
            <a:pPr marL="0" indent="0" algn="ctr">
              <a:buNone/>
            </a:pPr>
            <a:r>
              <a:rPr lang="ru-RU" sz="2400" dirty="0" smtClean="0">
                <a:latin typeface="Times New Roman" pitchFamily="18" charset="0"/>
                <a:cs typeface="Times New Roman" pitchFamily="18" charset="0"/>
              </a:rPr>
              <a:t>К Пояснительной записке должен быть приложен </a:t>
            </a:r>
            <a:r>
              <a:rPr lang="ru-RU" sz="2400" b="1" dirty="0" smtClean="0">
                <a:latin typeface="Times New Roman" pitchFamily="18" charset="0"/>
                <a:cs typeface="Times New Roman" pitchFamily="18" charset="0"/>
              </a:rPr>
              <a:t>График</a:t>
            </a:r>
            <a:r>
              <a:rPr lang="ru-RU" sz="2400" dirty="0" smtClean="0">
                <a:latin typeface="Times New Roman" pitchFamily="18" charset="0"/>
                <a:cs typeface="Times New Roman" pitchFamily="18" charset="0"/>
              </a:rPr>
              <a:t> медицинских осмотров отражает даты осмотра, численность спортсменов, заверенный печатью и подписью руководителя</a:t>
            </a:r>
            <a:endParaRPr lang="ru-RU" sz="24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 y="-26288"/>
            <a:ext cx="1077118" cy="9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950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48680"/>
          </a:xfrm>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Договор о медицинском обеспечении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спортивной деятельности</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179512" y="692696"/>
            <a:ext cx="8640960" cy="6048672"/>
          </a:xfrm>
        </p:spPr>
        <p:txBody>
          <a:bodyPr>
            <a:normAutofit/>
          </a:bodyPr>
          <a:lstStyle/>
          <a:p>
            <a:pPr marL="0" indent="0" algn="ctr">
              <a:buNone/>
            </a:pPr>
            <a:endParaRPr lang="ru-RU" sz="2800" dirty="0" smtClean="0">
              <a:latin typeface="Times New Roman" pitchFamily="18" charset="0"/>
              <a:cs typeface="Times New Roman" pitchFamily="18" charset="0"/>
            </a:endParaRPr>
          </a:p>
          <a:p>
            <a:pPr marL="0" indent="0" algn="ctr">
              <a:buNone/>
            </a:pPr>
            <a:r>
              <a:rPr lang="ru-RU" sz="2800" dirty="0" smtClean="0">
                <a:latin typeface="Times New Roman" pitchFamily="18" charset="0"/>
                <a:cs typeface="Times New Roman" pitchFamily="18" charset="0"/>
              </a:rPr>
              <a:t>При наличии в населенном пункте, обслуживаемом медицинской организацией, ДЮСШ и других физкультурно-спортивных организаций, к  пояснительной записке прилагается </a:t>
            </a:r>
          </a:p>
          <a:p>
            <a:pPr marL="0" indent="0" algn="ctr">
              <a:buNone/>
            </a:pPr>
            <a:r>
              <a:rPr lang="ru-RU" sz="2800" b="1" dirty="0" smtClean="0">
                <a:latin typeface="Times New Roman" pitchFamily="18" charset="0"/>
                <a:cs typeface="Times New Roman" pitchFamily="18" charset="0"/>
              </a:rPr>
              <a:t>Договор</a:t>
            </a:r>
            <a:r>
              <a:rPr lang="ru-RU" sz="2800" dirty="0" smtClean="0">
                <a:latin typeface="Times New Roman" pitchFamily="18" charset="0"/>
                <a:cs typeface="Times New Roman" pitchFamily="18" charset="0"/>
              </a:rPr>
              <a:t> </a:t>
            </a:r>
            <a:r>
              <a:rPr lang="ru-RU" sz="2800" b="1" dirty="0" smtClean="0">
                <a:latin typeface="Times New Roman" pitchFamily="18" charset="0"/>
                <a:cs typeface="Times New Roman" pitchFamily="18" charset="0"/>
              </a:rPr>
              <a:t>о медицинском обеспечении спортивной деятельности</a:t>
            </a:r>
            <a:r>
              <a:rPr lang="ru-RU" sz="2800" dirty="0" smtClean="0">
                <a:latin typeface="Times New Roman" pitchFamily="18" charset="0"/>
                <a:cs typeface="Times New Roman" pitchFamily="18" charset="0"/>
              </a:rPr>
              <a:t>. </a:t>
            </a:r>
          </a:p>
          <a:p>
            <a:pPr marL="0" indent="0" algn="ctr">
              <a:buNone/>
            </a:pPr>
            <a:r>
              <a:rPr lang="ru-RU" sz="2800" dirty="0" smtClean="0">
                <a:latin typeface="Times New Roman" pitchFamily="18" charset="0"/>
                <a:cs typeface="Times New Roman" pitchFamily="18" charset="0"/>
              </a:rPr>
              <a:t>В Договоре должны быть подробно оговорены  условия предоставления медицинских услуг согласно графика медицинских осмотров, заверены с двух сторон, где спортивная организация выступает в качестве «Заказчика», а медицинская организация в качестве «Исполнителя»</a:t>
            </a:r>
          </a:p>
          <a:p>
            <a:pPr marL="0" indent="0">
              <a:buNone/>
            </a:pP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06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6026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71400"/>
            <a:ext cx="8229600" cy="45719"/>
          </a:xfrm>
        </p:spPr>
        <p:txBody>
          <a:bodyPr>
            <a:normAutofit fontScale="90000"/>
          </a:bodyPr>
          <a:lstStyle/>
          <a:p>
            <a:endParaRPr lang="ru-RU" dirty="0"/>
          </a:p>
        </p:txBody>
      </p:sp>
      <p:sp>
        <p:nvSpPr>
          <p:cNvPr id="3" name="Объект 2"/>
          <p:cNvSpPr>
            <a:spLocks noGrp="1"/>
          </p:cNvSpPr>
          <p:nvPr>
            <p:ph idx="1"/>
          </p:nvPr>
        </p:nvSpPr>
        <p:spPr>
          <a:xfrm>
            <a:off x="0" y="2637"/>
            <a:ext cx="9144000" cy="6741368"/>
          </a:xfrm>
        </p:spPr>
        <p:txBody>
          <a:bodyPr>
            <a:normAutofit lnSpcReduction="10000"/>
          </a:bodyPr>
          <a:lstStyle/>
          <a:p>
            <a:pPr marL="0" indent="0" algn="ctr">
              <a:buNone/>
            </a:pPr>
            <a:endParaRPr lang="ru-RU" sz="2400" dirty="0" smtClean="0">
              <a:latin typeface="Times New Roman" pitchFamily="18" charset="0"/>
              <a:cs typeface="Times New Roman" pitchFamily="18" charset="0"/>
            </a:endParaRPr>
          </a:p>
          <a:p>
            <a:pPr marL="0" indent="0" algn="ctr">
              <a:buNone/>
            </a:pPr>
            <a:r>
              <a:rPr lang="ru-RU" sz="2400" dirty="0" smtClean="0">
                <a:latin typeface="Times New Roman" pitchFamily="18" charset="0"/>
                <a:cs typeface="Times New Roman" pitchFamily="18" charset="0"/>
              </a:rPr>
              <a:t>                        Пункт 7, 8- дата последней экспертной оценки. Если в ближайшие 2-3 года ее не было (т.е. мы к вам не выезжали по этому поводу), то ничего </a:t>
            </a:r>
            <a:r>
              <a:rPr lang="ru-RU" sz="2400" b="1" dirty="0" smtClean="0">
                <a:solidFill>
                  <a:srgbClr val="C00000"/>
                </a:solidFill>
                <a:latin typeface="Times New Roman" pitchFamily="18" charset="0"/>
                <a:cs typeface="Times New Roman" pitchFamily="18" charset="0"/>
              </a:rPr>
              <a:t>не отмечать</a:t>
            </a:r>
            <a:r>
              <a:rPr lang="ru-RU" sz="2400" dirty="0" smtClean="0">
                <a:latin typeface="Times New Roman" pitchFamily="18" charset="0"/>
                <a:cs typeface="Times New Roman" pitchFamily="18" charset="0"/>
              </a:rPr>
              <a:t>! Следовательно, и плана мероприятий по устранению недостатков не должно быть (пункт 8 отметить «</a:t>
            </a:r>
            <a:r>
              <a:rPr lang="ru-RU" sz="2400" b="1" dirty="0" smtClean="0">
                <a:solidFill>
                  <a:srgbClr val="C00000"/>
                </a:solidFill>
                <a:latin typeface="Times New Roman" pitchFamily="18" charset="0"/>
                <a:cs typeface="Times New Roman" pitchFamily="18" charset="0"/>
              </a:rPr>
              <a:t>НЕТ</a:t>
            </a:r>
            <a:r>
              <a:rPr lang="ru-RU" sz="2400" dirty="0" smtClean="0">
                <a:latin typeface="Times New Roman" pitchFamily="18" charset="0"/>
                <a:cs typeface="Times New Roman" pitchFamily="18" charset="0"/>
              </a:rPr>
              <a:t>»)</a:t>
            </a:r>
          </a:p>
          <a:p>
            <a:pPr marL="0" indent="0" algn="ctr">
              <a:buNone/>
            </a:pPr>
            <a:r>
              <a:rPr lang="ru-RU" sz="2400" dirty="0" smtClean="0">
                <a:latin typeface="Times New Roman" pitchFamily="18" charset="0"/>
                <a:cs typeface="Times New Roman" pitchFamily="18" charset="0"/>
              </a:rPr>
              <a:t>Пункт 9- наличие учетно- отчетных форм</a:t>
            </a:r>
          </a:p>
          <a:p>
            <a:pPr marL="0" indent="0" algn="ctr">
              <a:buNone/>
            </a:pPr>
            <a:r>
              <a:rPr lang="ru-RU" sz="2400" b="1" i="1" u="sng" dirty="0" smtClean="0">
                <a:latin typeface="Times New Roman" pitchFamily="18" charset="0"/>
                <a:cs typeface="Times New Roman" pitchFamily="18" charset="0"/>
              </a:rPr>
              <a:t>062-У</a:t>
            </a:r>
            <a:r>
              <a:rPr lang="ru-RU" sz="2400" dirty="0" smtClean="0">
                <a:latin typeface="Times New Roman" pitchFamily="18" charset="0"/>
                <a:cs typeface="Times New Roman" pitchFamily="18" charset="0"/>
              </a:rPr>
              <a:t> (врачебно-контрольная карта спортсмена)- имеется только во врачебно- физкультурном диспансере и поэтому нужно подчеркнуть «</a:t>
            </a:r>
            <a:r>
              <a:rPr lang="ru-RU" sz="2400" b="1" dirty="0" smtClean="0">
                <a:solidFill>
                  <a:srgbClr val="C00000"/>
                </a:solidFill>
                <a:latin typeface="Times New Roman" pitchFamily="18" charset="0"/>
                <a:cs typeface="Times New Roman" pitchFamily="18" charset="0"/>
              </a:rPr>
              <a:t>НЕТ</a:t>
            </a:r>
            <a:r>
              <a:rPr lang="ru-RU" sz="2400" dirty="0" smtClean="0">
                <a:latin typeface="Times New Roman" pitchFamily="18" charset="0"/>
                <a:cs typeface="Times New Roman" pitchFamily="18" charset="0"/>
              </a:rPr>
              <a:t>»</a:t>
            </a:r>
          </a:p>
          <a:p>
            <a:pPr marL="0" indent="0" algn="ctr">
              <a:buNone/>
            </a:pPr>
            <a:r>
              <a:rPr lang="ru-RU" sz="2400" b="1" i="1" u="sng" dirty="0" smtClean="0">
                <a:latin typeface="Times New Roman" pitchFamily="18" charset="0"/>
                <a:cs typeface="Times New Roman" pitchFamily="18" charset="0"/>
              </a:rPr>
              <a:t>067-У</a:t>
            </a:r>
            <a:r>
              <a:rPr lang="ru-RU" sz="2400" u="sng"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(журнал регистрации медицинской помощи, оказываемой на занятиях физической культурой и спортивных мероприятиях) должен быть в каждом учреждении, оказывающем медицинскую помощь данной категории граждан, необходимо отметить «</a:t>
            </a:r>
            <a:r>
              <a:rPr lang="ru-RU" sz="2400" b="1" dirty="0" smtClean="0">
                <a:solidFill>
                  <a:srgbClr val="C00000"/>
                </a:solidFill>
                <a:latin typeface="Times New Roman" pitchFamily="18" charset="0"/>
                <a:cs typeface="Times New Roman" pitchFamily="18" charset="0"/>
              </a:rPr>
              <a:t>ИМЕЕТСЯ</a:t>
            </a:r>
            <a:r>
              <a:rPr lang="ru-RU" sz="2400" dirty="0" smtClean="0">
                <a:latin typeface="Times New Roman" pitchFamily="18" charset="0"/>
                <a:cs typeface="Times New Roman" pitchFamily="18" charset="0"/>
              </a:rPr>
              <a:t>»</a:t>
            </a:r>
          </a:p>
          <a:p>
            <a:pPr marL="0" indent="0" algn="ctr">
              <a:buNone/>
            </a:pPr>
            <a:r>
              <a:rPr lang="ru-RU" sz="2400" b="1" i="1" u="sng" dirty="0" smtClean="0">
                <a:latin typeface="Times New Roman" pitchFamily="18" charset="0"/>
                <a:cs typeface="Times New Roman" pitchFamily="18" charset="0"/>
              </a:rPr>
              <a:t>068-У </a:t>
            </a:r>
            <a:r>
              <a:rPr lang="ru-RU" sz="2400" dirty="0" smtClean="0">
                <a:latin typeface="Times New Roman" pitchFamily="18" charset="0"/>
                <a:cs typeface="Times New Roman" pitchFamily="18" charset="0"/>
              </a:rPr>
              <a:t>(журнал медицинского обслуживания мероприятий)</a:t>
            </a:r>
            <a:r>
              <a:rPr lang="ru-RU" sz="2400" dirty="0">
                <a:latin typeface="Times New Roman" pitchFamily="18" charset="0"/>
                <a:cs typeface="Times New Roman" pitchFamily="18" charset="0"/>
              </a:rPr>
              <a:t> должен быть в каждом учреждении, оказывающем медицинскую помощь данной категории граждан, необходимо отметить «</a:t>
            </a:r>
            <a:r>
              <a:rPr lang="ru-RU" sz="2400" b="1" dirty="0">
                <a:solidFill>
                  <a:srgbClr val="C00000"/>
                </a:solidFill>
                <a:latin typeface="Times New Roman" pitchFamily="18" charset="0"/>
                <a:cs typeface="Times New Roman" pitchFamily="18" charset="0"/>
              </a:rPr>
              <a:t>ИМЕЕТСЯ</a:t>
            </a:r>
            <a:r>
              <a:rPr lang="ru-RU" sz="2400" dirty="0">
                <a:latin typeface="Times New Roman" pitchFamily="18" charset="0"/>
                <a:cs typeface="Times New Roman" pitchFamily="18" charset="0"/>
              </a:rPr>
              <a:t>»</a:t>
            </a:r>
          </a:p>
          <a:p>
            <a:pPr marL="0" indent="0">
              <a:buNone/>
            </a:pPr>
            <a:endParaRPr lang="ru-RU" sz="2400" dirty="0" smtClean="0"/>
          </a:p>
          <a:p>
            <a:pPr marL="0" indent="0">
              <a:buNone/>
            </a:pPr>
            <a:endParaRPr lang="ru-RU" sz="2800"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 y="19616"/>
            <a:ext cx="917545" cy="82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22309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340768"/>
          </a:xfrm>
        </p:spPr>
        <p:txBody>
          <a:bodyPr>
            <a:noAutofit/>
          </a:bodyPr>
          <a:lstStyle/>
          <a:p>
            <a:r>
              <a:rPr lang="ru-RU" sz="3200" b="1" i="1" dirty="0" smtClean="0">
                <a:solidFill>
                  <a:prstClr val="black"/>
                </a:solidFill>
                <a:latin typeface="Times New Roman" pitchFamily="18" charset="0"/>
                <a:ea typeface="+mn-ea"/>
                <a:cs typeface="Times New Roman" pitchFamily="18" charset="0"/>
              </a:rPr>
              <a:t>          067-У</a:t>
            </a:r>
            <a:r>
              <a:rPr lang="ru-RU" sz="3200" b="1" dirty="0" smtClean="0">
                <a:solidFill>
                  <a:prstClr val="black"/>
                </a:solidFill>
                <a:latin typeface="Times New Roman" pitchFamily="18" charset="0"/>
                <a:ea typeface="+mn-ea"/>
                <a:cs typeface="Times New Roman" pitchFamily="18" charset="0"/>
              </a:rPr>
              <a:t> </a:t>
            </a:r>
            <a:r>
              <a:rPr lang="ru-RU" sz="3200" b="1" dirty="0">
                <a:solidFill>
                  <a:prstClr val="black"/>
                </a:solidFill>
                <a:latin typeface="Times New Roman" pitchFamily="18" charset="0"/>
                <a:ea typeface="+mn-ea"/>
                <a:cs typeface="Times New Roman" pitchFamily="18" charset="0"/>
              </a:rPr>
              <a:t>(журнал регистрации медицинской </a:t>
            </a:r>
            <a:r>
              <a:rPr lang="ru-RU" sz="3200" b="1" dirty="0" smtClean="0">
                <a:solidFill>
                  <a:prstClr val="black"/>
                </a:solidFill>
                <a:latin typeface="Times New Roman" pitchFamily="18" charset="0"/>
                <a:ea typeface="+mn-ea"/>
                <a:cs typeface="Times New Roman" pitchFamily="18" charset="0"/>
              </a:rPr>
              <a:t>помощи</a:t>
            </a:r>
            <a:r>
              <a:rPr lang="ru-RU" sz="3200" b="1" dirty="0">
                <a:solidFill>
                  <a:prstClr val="black"/>
                </a:solidFill>
                <a:latin typeface="Times New Roman" pitchFamily="18" charset="0"/>
                <a:ea typeface="+mn-ea"/>
                <a:cs typeface="Times New Roman" pitchFamily="18" charset="0"/>
              </a:rPr>
              <a:t>, оказываемой на занятиях физической культурой и спортивных мероприятиях)</a:t>
            </a:r>
            <a:endParaRPr lang="ru-RU" sz="3200" b="1" dirty="0">
              <a:latin typeface="Times New Roman" pitchFamily="18" charset="0"/>
              <a:cs typeface="Times New Roman" pitchFamily="18" charset="0"/>
            </a:endParaRPr>
          </a:p>
        </p:txBody>
      </p:sp>
      <p:sp>
        <p:nvSpPr>
          <p:cNvPr id="3" name="Объект 2"/>
          <p:cNvSpPr>
            <a:spLocks noGrp="1"/>
          </p:cNvSpPr>
          <p:nvPr>
            <p:ph idx="1"/>
          </p:nvPr>
        </p:nvSpPr>
        <p:spPr>
          <a:xfrm>
            <a:off x="0" y="1600200"/>
            <a:ext cx="8964488" cy="5069160"/>
          </a:xfrm>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0767"/>
            <a:ext cx="7980040" cy="5187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 y="-2"/>
            <a:ext cx="678188" cy="61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5182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944" y="-747464"/>
            <a:ext cx="15078075" cy="738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8584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4624"/>
            <a:ext cx="9144000" cy="576064"/>
          </a:xfrm>
        </p:spPr>
        <p:txBody>
          <a:bodyPr>
            <a:normAutofit fontScale="90000"/>
          </a:bodyPr>
          <a:lstStyle/>
          <a:p>
            <a:r>
              <a:rPr lang="ru-RU" sz="2800" b="1" i="1" dirty="0">
                <a:solidFill>
                  <a:prstClr val="black"/>
                </a:solidFill>
                <a:ea typeface="+mn-ea"/>
                <a:cs typeface="+mn-cs"/>
              </a:rPr>
              <a:t>068-У </a:t>
            </a:r>
            <a:r>
              <a:rPr lang="ru-RU" sz="2800" b="1" dirty="0">
                <a:solidFill>
                  <a:prstClr val="black"/>
                </a:solidFill>
                <a:latin typeface="Times New Roman" pitchFamily="18" charset="0"/>
                <a:ea typeface="+mn-ea"/>
                <a:cs typeface="Times New Roman" pitchFamily="18" charset="0"/>
              </a:rPr>
              <a:t>(журнал медицинского </a:t>
            </a:r>
            <a:r>
              <a:rPr lang="ru-RU" sz="2800" b="1" dirty="0" smtClean="0">
                <a:solidFill>
                  <a:prstClr val="black"/>
                </a:solidFill>
                <a:latin typeface="Times New Roman" pitchFamily="18" charset="0"/>
                <a:ea typeface="+mn-ea"/>
                <a:cs typeface="Times New Roman" pitchFamily="18" charset="0"/>
              </a:rPr>
              <a:t/>
            </a:r>
            <a:br>
              <a:rPr lang="ru-RU" sz="2800" b="1" dirty="0" smtClean="0">
                <a:solidFill>
                  <a:prstClr val="black"/>
                </a:solidFill>
                <a:latin typeface="Times New Roman" pitchFamily="18" charset="0"/>
                <a:ea typeface="+mn-ea"/>
                <a:cs typeface="Times New Roman" pitchFamily="18" charset="0"/>
              </a:rPr>
            </a:br>
            <a:r>
              <a:rPr lang="ru-RU" sz="2800" b="1" dirty="0" smtClean="0">
                <a:solidFill>
                  <a:prstClr val="black"/>
                </a:solidFill>
                <a:latin typeface="Times New Roman" pitchFamily="18" charset="0"/>
                <a:ea typeface="+mn-ea"/>
                <a:cs typeface="Times New Roman" pitchFamily="18" charset="0"/>
              </a:rPr>
              <a:t>обслуживания </a:t>
            </a:r>
            <a:r>
              <a:rPr lang="ru-RU" sz="2800" b="1" dirty="0">
                <a:solidFill>
                  <a:prstClr val="black"/>
                </a:solidFill>
                <a:latin typeface="Times New Roman" pitchFamily="18" charset="0"/>
                <a:ea typeface="+mn-ea"/>
                <a:cs typeface="Times New Roman" pitchFamily="18" charset="0"/>
              </a:rPr>
              <a:t>мероприятий</a:t>
            </a:r>
            <a:r>
              <a:rPr lang="ru-RU" sz="2800" dirty="0">
                <a:solidFill>
                  <a:prstClr val="black"/>
                </a:solidFill>
                <a:ea typeface="+mn-ea"/>
                <a:cs typeface="+mn-cs"/>
              </a:rPr>
              <a:t>)</a:t>
            </a:r>
            <a:endParaRPr lang="ru-RU" sz="2800" dirty="0"/>
          </a:p>
        </p:txBody>
      </p:sp>
      <p:sp>
        <p:nvSpPr>
          <p:cNvPr id="3" name="Объект 2"/>
          <p:cNvSpPr>
            <a:spLocks noGrp="1"/>
          </p:cNvSpPr>
          <p:nvPr>
            <p:ph idx="1"/>
          </p:nvPr>
        </p:nvSpPr>
        <p:spPr>
          <a:xfrm>
            <a:off x="107504" y="836712"/>
            <a:ext cx="9036496" cy="5904656"/>
          </a:xfrm>
        </p:spPr>
        <p:txBody>
          <a:bodyPr/>
          <a:lstStyle/>
          <a:p>
            <a:pPr marL="0" indent="0">
              <a:buNone/>
            </a:pPr>
            <a:endParaRPr lang="ru-RU"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52736"/>
            <a:ext cx="8202488" cy="535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033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0335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634082"/>
          </a:xfrm>
        </p:spPr>
        <p:txBody>
          <a:bodyPr>
            <a:normAutofit/>
          </a:bodyPr>
          <a:lstStyle/>
          <a:p>
            <a:r>
              <a:rPr lang="ru-RU" sz="2400" b="1" dirty="0" smtClean="0">
                <a:latin typeface="Times New Roman" pitchFamily="18" charset="0"/>
                <a:cs typeface="Times New Roman" pitchFamily="18" charset="0"/>
              </a:rPr>
              <a:t>Регламентирующая нормативная документация</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108520" y="764704"/>
            <a:ext cx="9433048" cy="5361459"/>
          </a:xfrm>
        </p:spPr>
        <p:txBody>
          <a:bodyPr>
            <a:noAutofit/>
          </a:bodyPr>
          <a:lstStyle/>
          <a:p>
            <a:pPr marL="514350" indent="-514350">
              <a:buAutoNum type="arabicPeriod"/>
            </a:pPr>
            <a:endParaRPr lang="ru-RU" sz="2400" dirty="0" smtClean="0">
              <a:latin typeface="Times New Roman" pitchFamily="18" charset="0"/>
              <a:cs typeface="Times New Roman" pitchFamily="18" charset="0"/>
            </a:endParaRPr>
          </a:p>
          <a:p>
            <a:pPr marL="514350" indent="-514350" algn="ctr">
              <a:buAutoNum type="arabicPeriod"/>
            </a:pPr>
            <a:r>
              <a:rPr lang="ru-RU" sz="2400" b="1" dirty="0" smtClean="0">
                <a:latin typeface="Times New Roman" pitchFamily="18" charset="0"/>
                <a:cs typeface="Times New Roman" pitchFamily="18" charset="0"/>
              </a:rPr>
              <a:t>Приказ </a:t>
            </a:r>
            <a:r>
              <a:rPr lang="ru-RU" sz="2400" b="1" dirty="0">
                <a:latin typeface="Times New Roman" pitchFamily="18" charset="0"/>
                <a:cs typeface="Times New Roman" pitchFamily="18" charset="0"/>
              </a:rPr>
              <a:t>№ </a:t>
            </a:r>
            <a:r>
              <a:rPr lang="ru-RU" sz="2400" b="1" dirty="0" smtClean="0">
                <a:latin typeface="Times New Roman" pitchFamily="18" charset="0"/>
                <a:cs typeface="Times New Roman" pitchFamily="18" charset="0"/>
              </a:rPr>
              <a:t>337 </a:t>
            </a:r>
            <a:r>
              <a:rPr lang="ru-RU" sz="2400" dirty="0" smtClean="0">
                <a:latin typeface="Times New Roman" pitchFamily="18" charset="0"/>
                <a:cs typeface="Times New Roman" pitchFamily="18" charset="0"/>
              </a:rPr>
              <a:t>Минздрава </a:t>
            </a:r>
            <a:r>
              <a:rPr lang="ru-RU" sz="2400" dirty="0">
                <a:latin typeface="Times New Roman" pitchFamily="18" charset="0"/>
                <a:cs typeface="Times New Roman" pitchFamily="18" charset="0"/>
              </a:rPr>
              <a:t>РФ от </a:t>
            </a:r>
            <a:r>
              <a:rPr lang="ru-RU" sz="2400" dirty="0" smtClean="0">
                <a:latin typeface="Times New Roman" pitchFamily="18" charset="0"/>
                <a:cs typeface="Times New Roman" pitchFamily="18" charset="0"/>
              </a:rPr>
              <a:t>20.08.2001г. </a:t>
            </a:r>
            <a:r>
              <a:rPr lang="ru-RU" sz="2400" dirty="0">
                <a:latin typeface="Times New Roman" pitchFamily="18" charset="0"/>
                <a:cs typeface="Times New Roman" pitchFamily="18" charset="0"/>
              </a:rPr>
              <a:t>"О мерах по дальнейшему развитию и совершенствованию спортивной медицины и лечебной физкультуры" </a:t>
            </a:r>
            <a:endParaRPr lang="ru-RU" sz="2400" dirty="0" smtClean="0">
              <a:latin typeface="Times New Roman" pitchFamily="18" charset="0"/>
              <a:cs typeface="Times New Roman" pitchFamily="18" charset="0"/>
            </a:endParaRPr>
          </a:p>
          <a:p>
            <a:pPr marL="514350" indent="-514350" algn="ctr">
              <a:buAutoNum type="arabicPeriod"/>
            </a:pPr>
            <a:r>
              <a:rPr lang="ru-RU" sz="2400" b="1" dirty="0" smtClean="0">
                <a:latin typeface="Times New Roman" pitchFamily="18" charset="0"/>
                <a:cs typeface="Times New Roman" pitchFamily="18" charset="0"/>
              </a:rPr>
              <a:t>Приказ </a:t>
            </a:r>
            <a:r>
              <a:rPr lang="ru-RU" sz="2400" b="1" dirty="0">
                <a:latin typeface="Times New Roman" pitchFamily="18" charset="0"/>
                <a:cs typeface="Times New Roman" pitchFamily="18" charset="0"/>
              </a:rPr>
              <a:t>№ </a:t>
            </a:r>
            <a:r>
              <a:rPr lang="ru-RU" sz="2400" b="1" dirty="0" smtClean="0">
                <a:latin typeface="Times New Roman" pitchFamily="18" charset="0"/>
                <a:cs typeface="Times New Roman" pitchFamily="18" charset="0"/>
              </a:rPr>
              <a:t>1144Н </a:t>
            </a:r>
            <a:r>
              <a:rPr lang="ru-RU" sz="2400" dirty="0" smtClean="0">
                <a:latin typeface="Times New Roman" pitchFamily="18" charset="0"/>
                <a:cs typeface="Times New Roman" pitchFamily="18" charset="0"/>
              </a:rPr>
              <a:t>Министерства </a:t>
            </a:r>
            <a:r>
              <a:rPr lang="ru-RU" sz="2400" dirty="0">
                <a:latin typeface="Times New Roman" pitchFamily="18" charset="0"/>
                <a:cs typeface="Times New Roman" pitchFamily="18" charset="0"/>
              </a:rPr>
              <a:t>здравоохранения РФ от </a:t>
            </a:r>
            <a:r>
              <a:rPr lang="ru-RU" sz="2400" dirty="0" smtClean="0">
                <a:latin typeface="Times New Roman" pitchFamily="18" charset="0"/>
                <a:cs typeface="Times New Roman" pitchFamily="18" charset="0"/>
              </a:rPr>
              <a:t>23.10.20г. «Об </a:t>
            </a:r>
            <a:r>
              <a:rPr lang="ru-RU" sz="2400" dirty="0">
                <a:latin typeface="Times New Roman" pitchFamily="18" charset="0"/>
                <a:cs typeface="Times New Roman" pitchFamily="18" charset="0"/>
              </a:rPr>
              <a:t>утверждении порядка организации оказания медицинской помощи лицам, занимающимся физической культурой и </a:t>
            </a:r>
            <a:r>
              <a:rPr lang="ru-RU" sz="2400" dirty="0" smtClean="0">
                <a:latin typeface="Times New Roman" pitchFamily="18" charset="0"/>
                <a:cs typeface="Times New Roman" pitchFamily="18" charset="0"/>
              </a:rPr>
              <a:t>спортом»</a:t>
            </a:r>
          </a:p>
          <a:p>
            <a:pPr marL="514350" indent="-514350" algn="ctr">
              <a:buAutoNum type="arabicPeriod"/>
            </a:pPr>
            <a:r>
              <a:rPr lang="ru-RU" sz="2400" b="1" dirty="0">
                <a:latin typeface="Times New Roman" pitchFamily="18" charset="0"/>
                <a:cs typeface="Times New Roman" pitchFamily="18" charset="0"/>
              </a:rPr>
              <a:t>Распоряжение № 709 </a:t>
            </a:r>
            <a:r>
              <a:rPr lang="ru-RU" sz="2400" dirty="0">
                <a:latin typeface="Times New Roman" pitchFamily="18" charset="0"/>
                <a:cs typeface="Times New Roman" pitchFamily="18" charset="0"/>
              </a:rPr>
              <a:t>Министерства </a:t>
            </a:r>
            <a:r>
              <a:rPr lang="ru-RU" sz="2400" dirty="0" smtClean="0">
                <a:latin typeface="Times New Roman" pitchFamily="18" charset="0"/>
                <a:cs typeface="Times New Roman" pitchFamily="18" charset="0"/>
              </a:rPr>
              <a:t>здравоохранения Забайкальского края от 23.06.21г.  «Об утверждении Порядка организации работы по получению медицинского заключения к занятиям физической культурой и спортом в Забайкальском крае»</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0307186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dirty="0"/>
          </a:p>
        </p:txBody>
      </p:sp>
      <p:pic>
        <p:nvPicPr>
          <p:cNvPr id="1026" name="Picture 2" descr="C:\Users\User\Downloads\Screenshot 2022-09-21 at 09-21-52 ФОРМА N 068_У ЖУРНАЛ МЕДИЦИНСКОГО ОБСЛУЖИВАНИЯ ФИЗКУЛЬТУРНЫХ МЕРОПРИЯТИЙ ПРИКАЗ Минздрава СССР от 04.10.80 N 1030 (р[...].png"/>
          <p:cNvPicPr>
            <a:picLocks noChangeAspect="1" noChangeArrowheads="1"/>
          </p:cNvPicPr>
          <p:nvPr/>
        </p:nvPicPr>
        <p:blipFill rotWithShape="1">
          <a:blip r:embed="rId2">
            <a:extLst>
              <a:ext uri="{28A0092B-C50C-407E-A947-70E740481C1C}">
                <a14:useLocalDpi xmlns:a14="http://schemas.microsoft.com/office/drawing/2010/main" val="0"/>
              </a:ext>
            </a:extLst>
          </a:blip>
          <a:srcRect t="2890" b="12617"/>
          <a:stretch/>
        </p:blipFill>
        <p:spPr bwMode="auto">
          <a:xfrm>
            <a:off x="-5005064" y="-243408"/>
            <a:ext cx="16201800"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28930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12235"/>
            <a:ext cx="8229600" cy="405719"/>
          </a:xfrm>
        </p:spPr>
        <p:txBody>
          <a:bodyPr>
            <a:normAutofit fontScale="90000"/>
          </a:bodyPr>
          <a:lstStyle/>
          <a:p>
            <a:r>
              <a:rPr lang="ru-RU" dirty="0" smtClean="0"/>
              <a:t>Пояснительная записка</a:t>
            </a:r>
            <a:endParaRPr lang="ru-RU" dirty="0"/>
          </a:p>
        </p:txBody>
      </p:sp>
      <p:sp>
        <p:nvSpPr>
          <p:cNvPr id="3" name="Объект 2"/>
          <p:cNvSpPr>
            <a:spLocks noGrp="1"/>
          </p:cNvSpPr>
          <p:nvPr>
            <p:ph idx="1"/>
          </p:nvPr>
        </p:nvSpPr>
        <p:spPr>
          <a:xfrm>
            <a:off x="0" y="188640"/>
            <a:ext cx="9144000" cy="6669360"/>
          </a:xfrm>
        </p:spPr>
        <p:txBody>
          <a:bodyPr>
            <a:normAutofit/>
          </a:bodyPr>
          <a:lstStyle/>
          <a:p>
            <a:pPr marL="0" indent="0" algn="ctr">
              <a:buNone/>
            </a:pPr>
            <a:r>
              <a:rPr lang="ru-RU" sz="2400" b="1" dirty="0" smtClean="0">
                <a:latin typeface="Times New Roman" pitchFamily="18" charset="0"/>
                <a:cs typeface="Times New Roman" pitchFamily="18" charset="0"/>
              </a:rPr>
              <a:t>Пункт 10- </a:t>
            </a:r>
            <a:r>
              <a:rPr lang="ru-RU" sz="2400" dirty="0" smtClean="0">
                <a:latin typeface="Times New Roman" pitchFamily="18" charset="0"/>
                <a:cs typeface="Times New Roman" pitchFamily="18" charset="0"/>
              </a:rPr>
              <a:t>количество прикрепленных лиц, занимающихся физической культурой и спортом. В эту цифру входят все спортсмены и физкультурники, занимающиеся в сборных командах, секциях</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и должно соответствовать количеству, указанному в Графике</a:t>
            </a:r>
          </a:p>
          <a:p>
            <a:pPr marL="0" indent="0" algn="ctr">
              <a:buNone/>
            </a:pPr>
            <a:r>
              <a:rPr lang="ru-RU" sz="2400" b="1" dirty="0" smtClean="0">
                <a:latin typeface="Times New Roman" pitchFamily="18" charset="0"/>
                <a:cs typeface="Times New Roman" pitchFamily="18" charset="0"/>
              </a:rPr>
              <a:t>Пункт 11- </a:t>
            </a:r>
            <a:r>
              <a:rPr lang="ru-RU" sz="2400" dirty="0" smtClean="0">
                <a:latin typeface="Times New Roman" pitchFamily="18" charset="0"/>
                <a:cs typeface="Times New Roman" pitchFamily="18" charset="0"/>
              </a:rPr>
              <a:t>охват. Составляется пропорция от общего количества спортсменов и физкультурников (</a:t>
            </a:r>
            <a:r>
              <a:rPr lang="ru-RU" sz="2400" b="1" dirty="0" smtClean="0">
                <a:latin typeface="Times New Roman" pitchFamily="18" charset="0"/>
                <a:cs typeface="Times New Roman" pitchFamily="18" charset="0"/>
              </a:rPr>
              <a:t>пункт 10</a:t>
            </a:r>
            <a:r>
              <a:rPr lang="ru-RU" sz="2400" dirty="0" smtClean="0">
                <a:latin typeface="Times New Roman" pitchFamily="18" charset="0"/>
                <a:cs typeface="Times New Roman" pitchFamily="18" charset="0"/>
              </a:rPr>
              <a:t>) и количества прошедших УМО</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a:t>
            </a:r>
            <a:r>
              <a:rPr lang="ru-RU" sz="2400" b="1" dirty="0" smtClean="0">
                <a:latin typeface="Times New Roman" pitchFamily="18" charset="0"/>
                <a:cs typeface="Times New Roman" pitchFamily="18" charset="0"/>
              </a:rPr>
              <a:t>Табл. №1 </a:t>
            </a:r>
            <a:r>
              <a:rPr lang="ru-RU" sz="2400" dirty="0" smtClean="0">
                <a:latin typeface="Times New Roman" pitchFamily="18" charset="0"/>
                <a:cs typeface="Times New Roman" pitchFamily="18" charset="0"/>
              </a:rPr>
              <a:t>ф.№53 «</a:t>
            </a:r>
            <a:r>
              <a:rPr lang="ru-RU" sz="2400" dirty="0">
                <a:latin typeface="Times New Roman" pitchFamily="18" charset="0"/>
                <a:cs typeface="Times New Roman" pitchFamily="18" charset="0"/>
              </a:rPr>
              <a:t>Д</a:t>
            </a:r>
            <a:r>
              <a:rPr lang="ru-RU" sz="2400" dirty="0" smtClean="0">
                <a:latin typeface="Times New Roman" pitchFamily="18" charset="0"/>
                <a:cs typeface="Times New Roman" pitchFamily="18" charset="0"/>
              </a:rPr>
              <a:t>испансерное </a:t>
            </a:r>
            <a:r>
              <a:rPr lang="ru-RU" sz="2400" dirty="0">
                <a:latin typeface="Times New Roman" pitchFamily="18" charset="0"/>
                <a:cs typeface="Times New Roman" pitchFamily="18" charset="0"/>
              </a:rPr>
              <a:t>наблюдение за лицами, занимающимися физической культурой и </a:t>
            </a:r>
            <a:r>
              <a:rPr lang="ru-RU" sz="2400" dirty="0" smtClean="0">
                <a:latin typeface="Times New Roman" pitchFamily="18" charset="0"/>
                <a:cs typeface="Times New Roman" pitchFamily="18" charset="0"/>
              </a:rPr>
              <a:t>спортом»)</a:t>
            </a:r>
          </a:p>
          <a:p>
            <a:pPr marL="0" indent="0" algn="ctr">
              <a:buNone/>
            </a:pPr>
            <a:r>
              <a:rPr lang="ru-RU" sz="2400" b="1" dirty="0" smtClean="0">
                <a:latin typeface="Times New Roman" pitchFamily="18" charset="0"/>
                <a:cs typeface="Times New Roman" pitchFamily="18" charset="0"/>
              </a:rPr>
              <a:t>Пункт 12- </a:t>
            </a:r>
            <a:r>
              <a:rPr lang="ru-RU" sz="2400" dirty="0" smtClean="0">
                <a:latin typeface="Times New Roman" pitchFamily="18" charset="0"/>
                <a:cs typeface="Times New Roman" pitchFamily="18" charset="0"/>
              </a:rPr>
              <a:t>количество не допущенных спортсменов по результатам медицинского обследования </a:t>
            </a:r>
          </a:p>
          <a:p>
            <a:pPr marL="0" indent="0" algn="ctr">
              <a:buNone/>
            </a:pPr>
            <a:r>
              <a:rPr lang="ru-RU" sz="2400" b="1" dirty="0" smtClean="0">
                <a:latin typeface="Times New Roman" pitchFamily="18" charset="0"/>
                <a:cs typeface="Times New Roman" pitchFamily="18" charset="0"/>
              </a:rPr>
              <a:t>Пункт 13- </a:t>
            </a:r>
            <a:r>
              <a:rPr lang="ru-RU" sz="2400" dirty="0" smtClean="0">
                <a:latin typeface="Times New Roman" pitchFamily="18" charset="0"/>
                <a:cs typeface="Times New Roman" pitchFamily="18" charset="0"/>
              </a:rPr>
              <a:t>информационные данные о пострадавшем, получившем тяжелую травму (</a:t>
            </a:r>
            <a:r>
              <a:rPr lang="ru-RU" sz="2400" b="1" dirty="0" smtClean="0">
                <a:latin typeface="Times New Roman" pitchFamily="18" charset="0"/>
                <a:cs typeface="Times New Roman" pitchFamily="18" charset="0"/>
              </a:rPr>
              <a:t>Табл. </a:t>
            </a:r>
            <a:r>
              <a:rPr lang="ru-RU" sz="2400" b="1" dirty="0">
                <a:latin typeface="Times New Roman" pitchFamily="18" charset="0"/>
                <a:cs typeface="Times New Roman" pitchFamily="18" charset="0"/>
              </a:rPr>
              <a:t>№2 </a:t>
            </a:r>
            <a:r>
              <a:rPr lang="ru-RU" sz="2400" dirty="0" smtClean="0">
                <a:latin typeface="Times New Roman" pitchFamily="18" charset="0"/>
                <a:cs typeface="Times New Roman" pitchFamily="18" charset="0"/>
              </a:rPr>
              <a:t>ф.№53 «Медицинская </a:t>
            </a:r>
            <a:r>
              <a:rPr lang="ru-RU" sz="2400" dirty="0">
                <a:latin typeface="Times New Roman" pitchFamily="18" charset="0"/>
                <a:cs typeface="Times New Roman" pitchFamily="18" charset="0"/>
              </a:rPr>
              <a:t>помощь при спортивно- массовых </a:t>
            </a:r>
            <a:r>
              <a:rPr lang="ru-RU" sz="2400" dirty="0" smtClean="0">
                <a:latin typeface="Times New Roman" pitchFamily="18" charset="0"/>
                <a:cs typeface="Times New Roman" pitchFamily="18" charset="0"/>
              </a:rPr>
              <a:t>мероприятиях»)</a:t>
            </a:r>
          </a:p>
          <a:p>
            <a:pPr marL="0" indent="0" algn="ctr">
              <a:buNone/>
            </a:pPr>
            <a:r>
              <a:rPr lang="ru-RU" sz="2400" dirty="0" smtClean="0">
                <a:latin typeface="Times New Roman" pitchFamily="18" charset="0"/>
                <a:cs typeface="Times New Roman" pitchFamily="18" charset="0"/>
              </a:rPr>
              <a:t>Пояснительная записка должна быть заверена главным врачом и синей печатью, обязательно указывается дата</a:t>
            </a: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66" y="-66516"/>
            <a:ext cx="797866"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1924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3352"/>
            <a:ext cx="1196796"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1826" y="0"/>
            <a:ext cx="9252520" cy="1052736"/>
          </a:xfrm>
        </p:spPr>
        <p:txBody>
          <a:bodyPr>
            <a:normAutofit fontScale="90000"/>
          </a:bodyPr>
          <a:lstStyle/>
          <a:p>
            <a:r>
              <a:rPr lang="ru-RU" sz="2800" b="1" dirty="0" smtClean="0">
                <a:latin typeface="Times New Roman" pitchFamily="18" charset="0"/>
                <a:cs typeface="Times New Roman" pitchFamily="18" charset="0"/>
              </a:rPr>
              <a:t>Отчет по медицинскому сопровождению Всероссийского физкультурно- спортивного комплекса ГТО </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(дополнение </a:t>
            </a:r>
            <a:r>
              <a:rPr lang="ru-RU" sz="2800" b="1" dirty="0">
                <a:latin typeface="Times New Roman" pitchFamily="18" charset="0"/>
                <a:cs typeface="Times New Roman" pitchFamily="18" charset="0"/>
              </a:rPr>
              <a:t>к</a:t>
            </a:r>
            <a:r>
              <a:rPr lang="ru-RU" sz="2800" b="1" dirty="0" smtClean="0">
                <a:latin typeface="Times New Roman" pitchFamily="18" charset="0"/>
                <a:cs typeface="Times New Roman" pitchFamily="18" charset="0"/>
              </a:rPr>
              <a:t> ф.№53)</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0" y="980728"/>
            <a:ext cx="9144000" cy="6048672"/>
          </a:xfrm>
        </p:spPr>
        <p:txBody>
          <a:bodyPr>
            <a:normAutofit fontScale="85000" lnSpcReduction="10000"/>
          </a:bodyPr>
          <a:lstStyle/>
          <a:p>
            <a:pPr marL="0" indent="0" algn="ctr">
              <a:buNone/>
            </a:pPr>
            <a:endParaRPr lang="ru-RU" sz="2000" dirty="0" smtClean="0">
              <a:latin typeface="Times New Roman" pitchFamily="18" charset="0"/>
              <a:cs typeface="Times New Roman" pitchFamily="18" charset="0"/>
            </a:endParaRPr>
          </a:p>
          <a:p>
            <a:pPr marL="0" indent="0" algn="ctr">
              <a:buNone/>
            </a:pPr>
            <a:r>
              <a:rPr lang="ru-RU" sz="2600" dirty="0" smtClean="0">
                <a:latin typeface="Times New Roman" pitchFamily="18" charset="0"/>
                <a:cs typeface="Times New Roman" pitchFamily="18" charset="0"/>
              </a:rPr>
              <a:t>Отчет представлен в виде таблиц, отражающих следующую информацию:</a:t>
            </a:r>
          </a:p>
          <a:p>
            <a:pPr marL="514350" indent="-514350" algn="ctr">
              <a:buAutoNum type="arabicPeriod"/>
            </a:pPr>
            <a:r>
              <a:rPr lang="ru-RU" sz="2600" dirty="0" smtClean="0">
                <a:latin typeface="Times New Roman" pitchFamily="18" charset="0"/>
                <a:cs typeface="Times New Roman" pitchFamily="18" charset="0"/>
              </a:rPr>
              <a:t>Количество проведенных медосмотров для сдачи нормативов комплекса ГТО – возрастные градации спортсменов по ступеням, количество которых в сумме должно быть равно конечной колонке справа («Итого»)</a:t>
            </a:r>
          </a:p>
          <a:p>
            <a:pPr marL="514350" indent="-514350" algn="ctr">
              <a:buAutoNum type="arabicPeriod"/>
            </a:pPr>
            <a:r>
              <a:rPr lang="ru-RU" sz="2600" dirty="0" smtClean="0">
                <a:latin typeface="Times New Roman" pitchFamily="18" charset="0"/>
                <a:cs typeface="Times New Roman" pitchFamily="18" charset="0"/>
              </a:rPr>
              <a:t>Количество не допущенных до сдачи нормативов комплекса ГТО по результатам медосмотра - так же градируется по возрастным ступеням</a:t>
            </a:r>
          </a:p>
          <a:p>
            <a:pPr marL="514350" indent="-514350" algn="ctr">
              <a:buAutoNum type="arabicPeriod"/>
            </a:pPr>
            <a:r>
              <a:rPr lang="ru-RU" sz="2600" dirty="0" smtClean="0">
                <a:latin typeface="Times New Roman" pitchFamily="18" charset="0"/>
                <a:cs typeface="Times New Roman" pitchFamily="18" charset="0"/>
              </a:rPr>
              <a:t>Медицинское сопровождение сдачи нормативов ГТО (тестирование)- аналогичная таблица, заполняется по результатам медицинского обеспечения сдачи нормативов ГТО, если оно проводилось силами МО</a:t>
            </a:r>
          </a:p>
          <a:p>
            <a:pPr marL="514350" indent="-514350" algn="ctr">
              <a:buAutoNum type="arabicPeriod"/>
            </a:pPr>
            <a:r>
              <a:rPr lang="ru-RU" sz="2600" dirty="0" smtClean="0">
                <a:latin typeface="Times New Roman" pitchFamily="18" charset="0"/>
                <a:cs typeface="Times New Roman" pitchFamily="18" charset="0"/>
              </a:rPr>
              <a:t>Медицинская помощь при сопровождении тестирования ГТО- отражает число обслуженных мероприятий ГТО (цифра может быть вариативной), следующая графа («Число участников») должна соответствовать конечной колонке справа («Итого») третьей таблицы. Также заполняются колонки («Число обращений за медицинской помощью»), из них- («Число лиц, получивших спортивную травму») </a:t>
            </a:r>
          </a:p>
          <a:p>
            <a:pPr marL="514350" indent="-514350">
              <a:buAutoNum type="arabicPeriod"/>
            </a:pPr>
            <a:endParaRPr lang="ru-RU" sz="2600" dirty="0" smtClean="0"/>
          </a:p>
          <a:p>
            <a:pPr marL="514350" indent="-514350">
              <a:buAutoNum type="arabicPeriod"/>
            </a:pPr>
            <a:endParaRPr lang="ru-RU" sz="2600" dirty="0" smtClean="0"/>
          </a:p>
        </p:txBody>
      </p:sp>
    </p:spTree>
    <p:extLst>
      <p:ext uri="{BB962C8B-B14F-4D97-AF65-F5344CB8AC3E}">
        <p14:creationId xmlns:p14="http://schemas.microsoft.com/office/powerpoint/2010/main" val="3658195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252520" cy="836712"/>
          </a:xfrm>
        </p:spPr>
        <p:txBody>
          <a:bodyPr>
            <a:normAutofit/>
          </a:bodyPr>
          <a:lstStyle/>
          <a:p>
            <a:r>
              <a:rPr lang="ru-RU" sz="2400" b="1" dirty="0" smtClean="0">
                <a:latin typeface="Times New Roman" pitchFamily="18" charset="0"/>
                <a:cs typeface="Times New Roman" pitchFamily="18" charset="0"/>
              </a:rPr>
              <a:t>Отчет по службе ЛФК и массажа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Приложение №3 </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0" y="836712"/>
            <a:ext cx="9144000" cy="6021288"/>
          </a:xfrm>
        </p:spPr>
        <p:txBody>
          <a:bodyPr>
            <a:normAutofit/>
          </a:bodyPr>
          <a:lstStyle/>
          <a:p>
            <a:pPr marL="0" indent="0" algn="ctr">
              <a:buNone/>
            </a:pPr>
            <a:endParaRPr lang="ru-RU" sz="2400" dirty="0" smtClean="0">
              <a:latin typeface="Times New Roman" pitchFamily="18" charset="0"/>
              <a:cs typeface="Times New Roman" pitchFamily="18" charset="0"/>
            </a:endParaRPr>
          </a:p>
          <a:p>
            <a:pPr marL="0" indent="0" algn="ctr">
              <a:buNone/>
            </a:pPr>
            <a:endParaRPr lang="ru-RU" sz="2400" dirty="0" smtClean="0">
              <a:latin typeface="Times New Roman" pitchFamily="18" charset="0"/>
              <a:cs typeface="Times New Roman" pitchFamily="18" charset="0"/>
            </a:endParaRPr>
          </a:p>
          <a:p>
            <a:pPr marL="457200" indent="-457200" algn="ctr">
              <a:buAutoNum type="arabicPeriod"/>
            </a:pPr>
            <a:r>
              <a:rPr lang="ru-RU" sz="2400" dirty="0" smtClean="0">
                <a:latin typeface="Times New Roman" pitchFamily="18" charset="0"/>
                <a:cs typeface="Times New Roman" pitchFamily="18" charset="0"/>
              </a:rPr>
              <a:t>Заполняется в том случае, если МО предоставляет услуги  медицинский массаж и ЛФК. Прежде всего, заполняется паспортная часть- юридический адрес медицинской организации, Ф.И.О. (полностью, без сокращения) ответственного врача.</a:t>
            </a:r>
          </a:p>
          <a:p>
            <a:pPr marL="457200" indent="-457200" algn="ctr">
              <a:buAutoNum type="arabicPeriod"/>
            </a:pPr>
            <a:r>
              <a:rPr lang="ru-RU" sz="2400" dirty="0" smtClean="0">
                <a:latin typeface="Times New Roman" pitchFamily="18" charset="0"/>
                <a:cs typeface="Times New Roman" pitchFamily="18" charset="0"/>
              </a:rPr>
              <a:t>Указывается наличие кабинета (кабинетов) цифрой (например, если один кабинет, то указывается цифра «1»). Аналогичным способом отмечается наличие массажных кабинетов.</a:t>
            </a:r>
          </a:p>
          <a:p>
            <a:pPr marL="457200" indent="-457200" algn="ctr">
              <a:buAutoNum type="arabicPeriod"/>
            </a:pPr>
            <a:r>
              <a:rPr lang="ru-RU" sz="2400" dirty="0" smtClean="0">
                <a:latin typeface="Times New Roman" pitchFamily="18" charset="0"/>
                <a:cs typeface="Times New Roman" pitchFamily="18" charset="0"/>
              </a:rPr>
              <a:t>Очень важно правильно отметить площадь кабинетов ЛФК и массажа - в случае, если кабинетов несколько, то необходимо указывать не общую, а площадь </a:t>
            </a:r>
            <a:r>
              <a:rPr lang="ru-RU" sz="2400" dirty="0" smtClean="0">
                <a:solidFill>
                  <a:srgbClr val="FF0000"/>
                </a:solidFill>
                <a:latin typeface="Times New Roman" pitchFamily="18" charset="0"/>
                <a:cs typeface="Times New Roman" pitchFamily="18" charset="0"/>
              </a:rPr>
              <a:t>каждого кабинета</a:t>
            </a:r>
            <a:r>
              <a:rPr lang="ru-RU" sz="2400" dirty="0" smtClean="0">
                <a:latin typeface="Times New Roman" pitchFamily="18" charset="0"/>
                <a:cs typeface="Times New Roman" pitchFamily="18" charset="0"/>
              </a:rPr>
              <a:t>. </a:t>
            </a:r>
            <a:endParaRPr lang="ru-RU" sz="2400" dirty="0">
              <a:solidFill>
                <a:srgbClr val="FF0000"/>
              </a:solidFill>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24080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400" b="1" dirty="0" smtClean="0">
                <a:latin typeface="Times New Roman" pitchFamily="18" charset="0"/>
                <a:cs typeface="Times New Roman" pitchFamily="18" charset="0"/>
              </a:rPr>
              <a:t>Таблица 1</a:t>
            </a: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в Приложении №3 ф №53</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штатные единицы</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p:txBody>
          <a:bodyPr>
            <a:normAutofit/>
          </a:bodyPr>
          <a:lstStyle/>
          <a:p>
            <a:pPr marL="0" indent="0" algn="ctr">
              <a:buNone/>
            </a:pP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П</a:t>
            </a:r>
            <a:r>
              <a:rPr lang="ru-RU" sz="2400" dirty="0" smtClean="0">
                <a:latin typeface="Times New Roman" pitchFamily="18" charset="0"/>
                <a:cs typeface="Times New Roman" pitchFamily="18" charset="0"/>
              </a:rPr>
              <a:t>редставлена 3 таблицами:</a:t>
            </a:r>
          </a:p>
          <a:p>
            <a:pPr marL="457200" indent="-457200" algn="ctr">
              <a:buAutoNum type="arabicParenR"/>
            </a:pPr>
            <a:r>
              <a:rPr lang="ru-RU" sz="2400" dirty="0" smtClean="0">
                <a:latin typeface="Times New Roman" pitchFamily="18" charset="0"/>
                <a:cs typeface="Times New Roman" pitchFamily="18" charset="0"/>
              </a:rPr>
              <a:t>Штатные единицы: согласно штатному расписанию, указывается количество в МО врачей ЛФК, инструкторов и  методистов ЛФК, массажистов</a:t>
            </a:r>
          </a:p>
          <a:p>
            <a:pPr marL="457200" indent="-457200" algn="ctr">
              <a:buAutoNum type="arabicParenR"/>
            </a:pPr>
            <a:endParaRPr lang="ru-RU" sz="2400" dirty="0" smtClean="0">
              <a:latin typeface="Times New Roman" pitchFamily="18" charset="0"/>
              <a:cs typeface="Times New Roman" pitchFamily="18" charset="0"/>
            </a:endParaRPr>
          </a:p>
          <a:p>
            <a:pPr marL="457200" indent="-457200" algn="ctr">
              <a:buAutoNum type="arabicParenR"/>
            </a:pPr>
            <a:r>
              <a:rPr lang="ru-RU" sz="2400" dirty="0" smtClean="0">
                <a:latin typeface="Times New Roman" pitchFamily="18" charset="0"/>
                <a:cs typeface="Times New Roman" pitchFamily="18" charset="0"/>
              </a:rPr>
              <a:t>Занятые единицы: указывается количество занятых ставок с учетом декретных ставок</a:t>
            </a:r>
          </a:p>
          <a:p>
            <a:pPr marL="457200" indent="-457200" algn="ctr">
              <a:buAutoNum type="arabicParenR"/>
            </a:pPr>
            <a:endParaRPr lang="ru-RU" sz="2400" dirty="0" smtClean="0">
              <a:latin typeface="Times New Roman" pitchFamily="18" charset="0"/>
              <a:cs typeface="Times New Roman" pitchFamily="18" charset="0"/>
            </a:endParaRPr>
          </a:p>
          <a:p>
            <a:pPr marL="457200" indent="-457200" algn="ctr">
              <a:buAutoNum type="arabicParenR"/>
            </a:pPr>
            <a:r>
              <a:rPr lang="ru-RU" sz="2400" dirty="0" smtClean="0">
                <a:latin typeface="Times New Roman" pitchFamily="18" charset="0"/>
                <a:cs typeface="Times New Roman" pitchFamily="18" charset="0"/>
              </a:rPr>
              <a:t>Физические лица: количество специалистов с учетом декретных отпусков  </a:t>
            </a:r>
            <a:r>
              <a:rPr lang="ru-RU" sz="2400" b="1" dirty="0" smtClean="0">
                <a:solidFill>
                  <a:srgbClr val="FF0000"/>
                </a:solidFill>
                <a:latin typeface="Times New Roman" pitchFamily="18" charset="0"/>
                <a:cs typeface="Times New Roman" pitchFamily="18" charset="0"/>
              </a:rPr>
              <a:t>без учета совместителей ! </a:t>
            </a:r>
            <a:endParaRPr lang="ru-RU" sz="2400" b="1" dirty="0">
              <a:solidFill>
                <a:srgbClr val="FF0000"/>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6"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5285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229600" cy="1143000"/>
          </a:xfrm>
        </p:spPr>
        <p:txBody>
          <a:bodyPr>
            <a:normAutofit fontScale="90000"/>
          </a:bodyPr>
          <a:lstStyle/>
          <a:p>
            <a:r>
              <a:rPr lang="ru-RU" sz="2800" b="1" dirty="0" smtClean="0">
                <a:latin typeface="Times New Roman" pitchFamily="18" charset="0"/>
                <a:cs typeface="Times New Roman" pitchFamily="18" charset="0"/>
              </a:rPr>
              <a:t>Таблица № 2 Приложения 3 формы № 53</a:t>
            </a:r>
            <a:br>
              <a:rPr lang="ru-RU" sz="2800" b="1" dirty="0" smtClean="0">
                <a:latin typeface="Times New Roman" pitchFamily="18" charset="0"/>
                <a:cs typeface="Times New Roman" pitchFamily="18" charset="0"/>
              </a:rPr>
            </a:br>
            <a:r>
              <a:rPr lang="ru-RU" sz="2800" b="1" dirty="0" smtClean="0">
                <a:latin typeface="Times New Roman" pitchFamily="18" charset="0"/>
                <a:cs typeface="Times New Roman" pitchFamily="18" charset="0"/>
              </a:rPr>
              <a:t>             Квалификация специалистов по ЛФК и массажу</a:t>
            </a:r>
            <a:endParaRPr lang="ru-RU" sz="2800" b="1" dirty="0">
              <a:latin typeface="Times New Roman" pitchFamily="18" charset="0"/>
              <a:cs typeface="Times New Roman" pitchFamily="18" charset="0"/>
            </a:endParaRPr>
          </a:p>
        </p:txBody>
      </p:sp>
      <p:sp>
        <p:nvSpPr>
          <p:cNvPr id="3" name="Объект 2"/>
          <p:cNvSpPr>
            <a:spLocks noGrp="1"/>
          </p:cNvSpPr>
          <p:nvPr>
            <p:ph idx="1"/>
          </p:nvPr>
        </p:nvSpPr>
        <p:spPr>
          <a:xfrm>
            <a:off x="0" y="1052736"/>
            <a:ext cx="9144000" cy="5616624"/>
          </a:xfrm>
        </p:spPr>
        <p:txBody>
          <a:bodyPr>
            <a:normAutofit/>
          </a:bodyPr>
          <a:lstStyle/>
          <a:p>
            <a:pPr>
              <a:buFontTx/>
              <a:buChar char="-"/>
            </a:pPr>
            <a:endParaRPr lang="ru-RU" sz="2400" dirty="0" smtClean="0"/>
          </a:p>
          <a:p>
            <a:pPr>
              <a:buFontTx/>
              <a:buChar char="-"/>
            </a:pPr>
            <a:endParaRPr lang="ru-RU" sz="2400" dirty="0"/>
          </a:p>
          <a:p>
            <a:pPr algn="ctr">
              <a:buFontTx/>
              <a:buChar char="-"/>
            </a:pPr>
            <a:r>
              <a:rPr lang="ru-RU" sz="2400" dirty="0" smtClean="0">
                <a:latin typeface="Times New Roman" pitchFamily="18" charset="0"/>
                <a:cs typeface="Times New Roman" pitchFamily="18" charset="0"/>
              </a:rPr>
              <a:t>в таблицу вносятся все специалисты, работающие в отделении, согласно занимаемой должности: врачи ЛФК, инструктора и методисты ЛФК, массажисты. Указывается общий стаж работы специалиста и по указанной специальности</a:t>
            </a:r>
          </a:p>
          <a:p>
            <a:pPr marL="0" indent="0" algn="ctr">
              <a:buNone/>
            </a:pPr>
            <a:endParaRPr lang="ru-RU" sz="2400" dirty="0" smtClean="0">
              <a:latin typeface="Times New Roman" pitchFamily="18" charset="0"/>
              <a:cs typeface="Times New Roman" pitchFamily="18" charset="0"/>
            </a:endParaRPr>
          </a:p>
          <a:p>
            <a:pPr algn="ctr">
              <a:buFontTx/>
              <a:buChar char="-"/>
            </a:pPr>
            <a:r>
              <a:rPr lang="ru-RU" sz="2400" dirty="0">
                <a:latin typeface="Times New Roman" pitchFamily="18" charset="0"/>
                <a:cs typeface="Times New Roman" pitchFamily="18" charset="0"/>
              </a:rPr>
              <a:t>у</a:t>
            </a:r>
            <a:r>
              <a:rPr lang="ru-RU" sz="2400" dirty="0" smtClean="0">
                <a:latin typeface="Times New Roman" pitchFamily="18" charset="0"/>
                <a:cs typeface="Times New Roman" pitchFamily="18" charset="0"/>
              </a:rPr>
              <a:t>казывается дата и место последнего ПК, название указываемых курсов усовершенствования (например: «Физическая и реабилитационная медицина» 2021г, ЧГМА)</a:t>
            </a:r>
          </a:p>
          <a:p>
            <a:pPr algn="ctr">
              <a:buFontTx/>
              <a:buChar char="-"/>
            </a:pPr>
            <a:endParaRPr lang="ru-RU" sz="2400" dirty="0" smtClean="0">
              <a:latin typeface="Times New Roman" pitchFamily="18" charset="0"/>
              <a:cs typeface="Times New Roman" pitchFamily="18" charset="0"/>
            </a:endParaRPr>
          </a:p>
          <a:p>
            <a:pPr algn="ctr">
              <a:buFontTx/>
              <a:buChar char="-"/>
            </a:pPr>
            <a:r>
              <a:rPr lang="ru-RU" sz="2400" dirty="0">
                <a:latin typeface="Times New Roman" pitchFamily="18" charset="0"/>
                <a:cs typeface="Times New Roman" pitchFamily="18" charset="0"/>
              </a:rPr>
              <a:t>о</a:t>
            </a:r>
            <a:r>
              <a:rPr lang="ru-RU" sz="2400" dirty="0" smtClean="0">
                <a:latin typeface="Times New Roman" pitchFamily="18" charset="0"/>
                <a:cs typeface="Times New Roman" pitchFamily="18" charset="0"/>
              </a:rPr>
              <a:t>тмечается наличие квалификационной категории у специалиста </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456"/>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24364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9392"/>
            <a:ext cx="9252520" cy="576064"/>
          </a:xfrm>
        </p:spPr>
        <p:txBody>
          <a:bodyPr>
            <a:noAutofit/>
          </a:bodyPr>
          <a:lstStyle/>
          <a:p>
            <a:r>
              <a:rPr lang="ru-RU" sz="3200" b="1" dirty="0" smtClean="0">
                <a:latin typeface="Times New Roman" pitchFamily="18" charset="0"/>
                <a:cs typeface="Times New Roman" pitchFamily="18" charset="0"/>
              </a:rPr>
              <a:t>Отчет по массажу (стационар)</a:t>
            </a:r>
            <a:endParaRPr lang="ru-RU" sz="3200" b="1" dirty="0">
              <a:latin typeface="Times New Roman" pitchFamily="18" charset="0"/>
              <a:cs typeface="Times New Roman" pitchFamily="18" charset="0"/>
            </a:endParaRPr>
          </a:p>
        </p:txBody>
      </p:sp>
      <p:sp>
        <p:nvSpPr>
          <p:cNvPr id="3" name="Объект 2"/>
          <p:cNvSpPr>
            <a:spLocks noGrp="1"/>
          </p:cNvSpPr>
          <p:nvPr>
            <p:ph idx="1"/>
          </p:nvPr>
        </p:nvSpPr>
        <p:spPr>
          <a:xfrm>
            <a:off x="107504" y="404664"/>
            <a:ext cx="9036496" cy="6768752"/>
          </a:xfrm>
        </p:spPr>
        <p:txBody>
          <a:bodyPr>
            <a:normAutofit/>
          </a:bodyPr>
          <a:lstStyle/>
          <a:p>
            <a:pPr marL="0" indent="0">
              <a:buNone/>
            </a:pPr>
            <a:r>
              <a:rPr lang="ru-RU" sz="1800" dirty="0" smtClean="0"/>
              <a:t>             </a:t>
            </a:r>
            <a:r>
              <a:rPr lang="ru-RU" sz="1600" dirty="0" smtClean="0">
                <a:latin typeface="Times New Roman" pitchFamily="18" charset="0"/>
                <a:cs typeface="Times New Roman" pitchFamily="18" charset="0"/>
              </a:rPr>
              <a:t>Отчет представлен в виде таблицы</a:t>
            </a:r>
          </a:p>
          <a:p>
            <a:pPr marL="0" indent="0">
              <a:buNone/>
            </a:pPr>
            <a:r>
              <a:rPr lang="ru-RU" sz="1600" dirty="0" smtClean="0">
                <a:latin typeface="Times New Roman" pitchFamily="18" charset="0"/>
                <a:cs typeface="Times New Roman" pitchFamily="18" charset="0"/>
              </a:rPr>
              <a:t>1)Количество выписанных больных (дети, взрослые)- данные, согласно медицинской статистики</a:t>
            </a:r>
          </a:p>
          <a:p>
            <a:pPr marL="0" indent="0">
              <a:buNone/>
            </a:pPr>
            <a:r>
              <a:rPr lang="ru-RU" sz="1600" dirty="0" smtClean="0">
                <a:latin typeface="Times New Roman" pitchFamily="18" charset="0"/>
                <a:cs typeface="Times New Roman" pitchFamily="18" charset="0"/>
              </a:rPr>
              <a:t>2)Назначено на массаж </a:t>
            </a:r>
            <a:r>
              <a:rPr lang="ru-RU" sz="1600" dirty="0">
                <a:latin typeface="Times New Roman" pitchFamily="18" charset="0"/>
                <a:cs typeface="Times New Roman" pitchFamily="18" charset="0"/>
              </a:rPr>
              <a:t>(</a:t>
            </a:r>
            <a:r>
              <a:rPr lang="ru-RU" sz="1600" dirty="0" smtClean="0">
                <a:latin typeface="Times New Roman" pitchFamily="18" charset="0"/>
                <a:cs typeface="Times New Roman" pitchFamily="18" charset="0"/>
              </a:rPr>
              <a:t>дети, взрослые)</a:t>
            </a:r>
          </a:p>
          <a:p>
            <a:pPr marL="0" indent="0">
              <a:buNone/>
            </a:pPr>
            <a:r>
              <a:rPr lang="ru-RU" sz="1600" dirty="0" smtClean="0">
                <a:latin typeface="Times New Roman" pitchFamily="18" charset="0"/>
                <a:cs typeface="Times New Roman" pitchFamily="18" charset="0"/>
              </a:rPr>
              <a:t>3)% охвата высчитывается следующим образом: </a:t>
            </a:r>
            <a:r>
              <a:rPr lang="ru-RU" sz="1600" b="1" u="sng" dirty="0" smtClean="0">
                <a:latin typeface="Times New Roman" pitchFamily="18" charset="0"/>
                <a:cs typeface="Times New Roman" pitchFamily="18" charset="0"/>
              </a:rPr>
              <a:t>кол-во больных, назначенных на массаж </a:t>
            </a:r>
          </a:p>
          <a:p>
            <a:pPr marL="0" indent="0">
              <a:buNone/>
            </a:pPr>
            <a:r>
              <a:rPr lang="ru-RU" sz="1600" b="1" dirty="0" smtClean="0">
                <a:latin typeface="Times New Roman" pitchFamily="18" charset="0"/>
                <a:cs typeface="Times New Roman" pitchFamily="18" charset="0"/>
              </a:rPr>
              <a:t>                                                                                                                                                             Х 100</a:t>
            </a:r>
          </a:p>
          <a:p>
            <a:pPr marL="0" indent="0">
              <a:buNone/>
            </a:pPr>
            <a:r>
              <a:rPr lang="ru-RU" sz="1600" b="1" dirty="0" smtClean="0">
                <a:latin typeface="Times New Roman" pitchFamily="18" charset="0"/>
                <a:cs typeface="Times New Roman" pitchFamily="18" charset="0"/>
              </a:rPr>
              <a:t>                                                                                   кол-во выписанных больных                            </a:t>
            </a:r>
            <a:r>
              <a:rPr lang="ru-RU" sz="1600" dirty="0" smtClean="0">
                <a:latin typeface="Times New Roman" pitchFamily="18" charset="0"/>
                <a:cs typeface="Times New Roman" pitchFamily="18" charset="0"/>
              </a:rPr>
              <a:t>4)Количество процедур (дети, взрослые) </a:t>
            </a:r>
          </a:p>
          <a:p>
            <a:pPr marL="0" indent="0">
              <a:buNone/>
            </a:pPr>
            <a:r>
              <a:rPr lang="ru-RU" sz="1600" dirty="0" smtClean="0">
                <a:latin typeface="Times New Roman" pitchFamily="18" charset="0"/>
                <a:cs typeface="Times New Roman" pitchFamily="18" charset="0"/>
              </a:rPr>
              <a:t>                                                                                               </a:t>
            </a:r>
          </a:p>
          <a:p>
            <a:pPr marL="0" indent="0">
              <a:buNone/>
            </a:pPr>
            <a:r>
              <a:rPr lang="ru-RU" sz="1600" dirty="0" smtClean="0">
                <a:latin typeface="Times New Roman" pitchFamily="18" charset="0"/>
                <a:cs typeface="Times New Roman" pitchFamily="18" charset="0"/>
              </a:rPr>
              <a:t>5)Количество процедур на одного больного:       </a:t>
            </a:r>
            <a:r>
              <a:rPr lang="ru-RU" sz="1600" b="1" u="sng" dirty="0" smtClean="0">
                <a:latin typeface="Times New Roman" pitchFamily="18" charset="0"/>
                <a:cs typeface="Times New Roman" pitchFamily="18" charset="0"/>
              </a:rPr>
              <a:t>общее количество процедур  </a:t>
            </a:r>
          </a:p>
          <a:p>
            <a:pPr marL="0" indent="0">
              <a:buNone/>
            </a:pPr>
            <a:r>
              <a:rPr lang="ru-RU" sz="1600" b="1" dirty="0" smtClean="0">
                <a:latin typeface="Times New Roman" pitchFamily="18" charset="0"/>
                <a:cs typeface="Times New Roman" pitchFamily="18" charset="0"/>
              </a:rPr>
              <a:t>                                                                                                                                           Х 100</a:t>
            </a:r>
          </a:p>
          <a:p>
            <a:pPr marL="0" indent="0">
              <a:buNone/>
            </a:pPr>
            <a:r>
              <a:rPr lang="ru-RU" sz="1600" b="1" dirty="0" smtClean="0">
                <a:latin typeface="Times New Roman" pitchFamily="18" charset="0"/>
                <a:cs typeface="Times New Roman" pitchFamily="18" charset="0"/>
              </a:rPr>
              <a:t>                                                                                    количество больных, назначенных на  массаж</a:t>
            </a:r>
          </a:p>
          <a:p>
            <a:pPr marL="0" indent="0">
              <a:buNone/>
            </a:pPr>
            <a:r>
              <a:rPr lang="ru-RU" sz="1600" dirty="0" smtClean="0">
                <a:latin typeface="Times New Roman" pitchFamily="18" charset="0"/>
                <a:cs typeface="Times New Roman" pitchFamily="18" charset="0"/>
              </a:rPr>
              <a:t>6)Количество процедурных единиц: </a:t>
            </a:r>
            <a:r>
              <a:rPr lang="ru-RU" sz="1600" b="1" dirty="0" smtClean="0">
                <a:solidFill>
                  <a:srgbClr val="FF0000"/>
                </a:solidFill>
                <a:latin typeface="Times New Roman" pitchFamily="18" charset="0"/>
                <a:cs typeface="Times New Roman" pitchFamily="18" charset="0"/>
              </a:rPr>
              <a:t>за </a:t>
            </a:r>
            <a:r>
              <a:rPr lang="ru-RU" sz="1600" b="1" dirty="0">
                <a:solidFill>
                  <a:srgbClr val="FF0000"/>
                </a:solidFill>
                <a:latin typeface="Times New Roman" pitchFamily="18" charset="0"/>
                <a:cs typeface="Times New Roman" pitchFamily="18" charset="0"/>
              </a:rPr>
              <a:t>одну условную массажную единицу принята массажная процедура (непосредственное проведение массажа) на выполнение которой требуется 10 </a:t>
            </a:r>
            <a:r>
              <a:rPr lang="ru-RU" sz="1600" b="1" dirty="0" smtClean="0">
                <a:solidFill>
                  <a:srgbClr val="FF0000"/>
                </a:solidFill>
                <a:latin typeface="Times New Roman" pitchFamily="18" charset="0"/>
                <a:cs typeface="Times New Roman" pitchFamily="18" charset="0"/>
              </a:rPr>
              <a:t>мин</a:t>
            </a:r>
            <a:r>
              <a:rPr lang="ru-RU" sz="1600" b="1" dirty="0" smtClean="0">
                <a:solidFill>
                  <a:srgbClr val="FF0000"/>
                </a:solidFill>
              </a:rPr>
              <a:t>ут</a:t>
            </a:r>
          </a:p>
          <a:p>
            <a:pPr marL="0" indent="0">
              <a:buNone/>
            </a:pPr>
            <a:endParaRPr lang="ru-RU" sz="1600" b="1" dirty="0"/>
          </a:p>
        </p:txBody>
      </p:sp>
      <p:graphicFrame>
        <p:nvGraphicFramePr>
          <p:cNvPr id="4" name="Таблица 3"/>
          <p:cNvGraphicFramePr>
            <a:graphicFrameLocks noGrp="1"/>
          </p:cNvGraphicFramePr>
          <p:nvPr>
            <p:extLst>
              <p:ext uri="{D42A27DB-BD31-4B8C-83A1-F6EECF244321}">
                <p14:modId xmlns:p14="http://schemas.microsoft.com/office/powerpoint/2010/main" val="875084836"/>
              </p:ext>
            </p:extLst>
          </p:nvPr>
        </p:nvGraphicFramePr>
        <p:xfrm>
          <a:off x="0" y="4365104"/>
          <a:ext cx="9108500" cy="2266567"/>
        </p:xfrm>
        <a:graphic>
          <a:graphicData uri="http://schemas.openxmlformats.org/drawingml/2006/table">
            <a:tbl>
              <a:tblPr firstRow="1" bandRow="1">
                <a:tableStyleId>{5C22544A-7EE6-4342-B048-85BDC9FD1C3A}</a:tableStyleId>
              </a:tblPr>
              <a:tblGrid>
                <a:gridCol w="752920"/>
                <a:gridCol w="752920"/>
                <a:gridCol w="752920"/>
                <a:gridCol w="752920"/>
                <a:gridCol w="752920"/>
                <a:gridCol w="752920"/>
                <a:gridCol w="752920"/>
                <a:gridCol w="752920"/>
                <a:gridCol w="752920"/>
                <a:gridCol w="752920"/>
                <a:gridCol w="752920"/>
                <a:gridCol w="826380"/>
              </a:tblGrid>
              <a:tr h="1227724">
                <a:tc gridSpan="2">
                  <a:txBody>
                    <a:bodyPr/>
                    <a:lstStyle/>
                    <a:p>
                      <a:r>
                        <a:rPr lang="ru-RU" dirty="0" smtClean="0"/>
                        <a:t>Количество выписанных больных</a:t>
                      </a:r>
                      <a:endParaRPr lang="ru-RU" dirty="0"/>
                    </a:p>
                  </a:txBody>
                  <a:tcPr/>
                </a:tc>
                <a:tc hMerge="1">
                  <a:txBody>
                    <a:bodyPr/>
                    <a:lstStyle/>
                    <a:p>
                      <a:endParaRPr lang="ru-RU" dirty="0"/>
                    </a:p>
                  </a:txBody>
                  <a:tcPr/>
                </a:tc>
                <a:tc gridSpan="2">
                  <a:txBody>
                    <a:bodyPr/>
                    <a:lstStyle/>
                    <a:p>
                      <a:r>
                        <a:rPr lang="ru-RU" dirty="0" smtClean="0"/>
                        <a:t>Назначено на массаж</a:t>
                      </a:r>
                      <a:endParaRPr lang="ru-RU" dirty="0"/>
                    </a:p>
                  </a:txBody>
                  <a:tcPr/>
                </a:tc>
                <a:tc hMerge="1">
                  <a:txBody>
                    <a:bodyPr/>
                    <a:lstStyle/>
                    <a:p>
                      <a:endParaRPr lang="ru-RU" dirty="0"/>
                    </a:p>
                  </a:txBody>
                  <a:tcPr/>
                </a:tc>
                <a:tc gridSpan="2">
                  <a:txBody>
                    <a:bodyPr/>
                    <a:lstStyle/>
                    <a:p>
                      <a:r>
                        <a:rPr lang="ru-RU" dirty="0" smtClean="0"/>
                        <a:t>%</a:t>
                      </a:r>
                      <a:r>
                        <a:rPr lang="ru-RU" baseline="0" dirty="0" smtClean="0"/>
                        <a:t> охвата</a:t>
                      </a:r>
                      <a:endParaRPr lang="ru-RU" dirty="0"/>
                    </a:p>
                  </a:txBody>
                  <a:tcPr/>
                </a:tc>
                <a:tc hMerge="1">
                  <a:txBody>
                    <a:bodyPr/>
                    <a:lstStyle/>
                    <a:p>
                      <a:endParaRPr lang="ru-RU" dirty="0"/>
                    </a:p>
                  </a:txBody>
                  <a:tcPr/>
                </a:tc>
                <a:tc gridSpan="2">
                  <a:txBody>
                    <a:bodyPr/>
                    <a:lstStyle/>
                    <a:p>
                      <a:r>
                        <a:rPr lang="ru-RU" dirty="0" smtClean="0"/>
                        <a:t>Кол-во процедур</a:t>
                      </a:r>
                      <a:endParaRPr lang="ru-RU" dirty="0"/>
                    </a:p>
                  </a:txBody>
                  <a:tcPr/>
                </a:tc>
                <a:tc hMerge="1">
                  <a:txBody>
                    <a:bodyPr/>
                    <a:lstStyle/>
                    <a:p>
                      <a:endParaRPr lang="ru-RU" dirty="0"/>
                    </a:p>
                  </a:txBody>
                  <a:tcPr/>
                </a:tc>
                <a:tc gridSpan="2">
                  <a:txBody>
                    <a:bodyPr/>
                    <a:lstStyle/>
                    <a:p>
                      <a:r>
                        <a:rPr lang="ru-RU" dirty="0" smtClean="0"/>
                        <a:t>Кол-во процедур на одного больного</a:t>
                      </a:r>
                      <a:endParaRPr lang="ru-RU" dirty="0"/>
                    </a:p>
                  </a:txBody>
                  <a:tcPr/>
                </a:tc>
                <a:tc hMerge="1">
                  <a:txBody>
                    <a:bodyPr/>
                    <a:lstStyle/>
                    <a:p>
                      <a:endParaRPr lang="ru-RU" dirty="0"/>
                    </a:p>
                  </a:txBody>
                  <a:tcPr/>
                </a:tc>
                <a:tc gridSpan="2">
                  <a:txBody>
                    <a:bodyPr/>
                    <a:lstStyle/>
                    <a:p>
                      <a:r>
                        <a:rPr lang="ru-RU" dirty="0" smtClean="0"/>
                        <a:t>Кол-во процедурных единиц</a:t>
                      </a:r>
                      <a:endParaRPr lang="ru-RU" dirty="0"/>
                    </a:p>
                  </a:txBody>
                  <a:tcPr/>
                </a:tc>
                <a:tc hMerge="1">
                  <a:txBody>
                    <a:bodyPr/>
                    <a:lstStyle/>
                    <a:p>
                      <a:endParaRPr lang="ru-RU" dirty="0"/>
                    </a:p>
                  </a:txBody>
                  <a:tcPr/>
                </a:tc>
              </a:tr>
              <a:tr h="661082">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endParaRPr lang="ru-RU" dirty="0"/>
                    </a:p>
                  </a:txBody>
                  <a:tcPr/>
                </a:tc>
                <a:tc>
                  <a:txBody>
                    <a:bodyPr/>
                    <a:lstStyle/>
                    <a:p>
                      <a:r>
                        <a:rPr lang="ru-RU" dirty="0" smtClean="0"/>
                        <a:t>взрослые</a:t>
                      </a:r>
                      <a:endParaRPr lang="ru-RU" dirty="0"/>
                    </a:p>
                  </a:txBody>
                  <a:tcPr/>
                </a:tc>
              </a:tr>
              <a:tr h="377761">
                <a:tc>
                  <a:txBody>
                    <a:bodyPr/>
                    <a:lstStyle/>
                    <a:p>
                      <a:r>
                        <a:rPr lang="ru-RU" dirty="0" smtClean="0"/>
                        <a:t> </a:t>
                      </a:r>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5" y="0"/>
            <a:ext cx="757973" cy="68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5912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64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79512" y="-32216"/>
            <a:ext cx="9144000" cy="764704"/>
          </a:xfrm>
        </p:spPr>
        <p:txBody>
          <a:bodyPr>
            <a:normAutofit/>
          </a:bodyPr>
          <a:lstStyle/>
          <a:p>
            <a:r>
              <a:rPr lang="ru-RU" sz="3600" dirty="0" smtClean="0"/>
              <a:t>Средняя нагрузка на медсестру по массажу</a:t>
            </a:r>
            <a:endParaRPr lang="ru-RU" sz="3600" dirty="0"/>
          </a:p>
        </p:txBody>
      </p:sp>
      <p:sp>
        <p:nvSpPr>
          <p:cNvPr id="3" name="Объект 2"/>
          <p:cNvSpPr>
            <a:spLocks noGrp="1"/>
          </p:cNvSpPr>
          <p:nvPr>
            <p:ph idx="1"/>
          </p:nvPr>
        </p:nvSpPr>
        <p:spPr>
          <a:xfrm>
            <a:off x="-97971" y="0"/>
            <a:ext cx="9241971" cy="6872943"/>
          </a:xfrm>
        </p:spPr>
        <p:txBody>
          <a:bodyPr>
            <a:normAutofit/>
          </a:bodyPr>
          <a:lstStyle/>
          <a:p>
            <a:pPr marL="0" indent="0">
              <a:buNone/>
            </a:pPr>
            <a:endParaRPr lang="ru-RU" sz="2000" dirty="0" smtClean="0">
              <a:latin typeface="Times New Roman" pitchFamily="18" charset="0"/>
              <a:cs typeface="Times New Roman" pitchFamily="18" charset="0"/>
            </a:endParaRPr>
          </a:p>
          <a:p>
            <a:pPr marL="0" indent="0">
              <a:buNone/>
            </a:pPr>
            <a:endParaRPr lang="ru-RU" sz="2000" dirty="0"/>
          </a:p>
          <a:p>
            <a:pPr marL="0" indent="0" algn="ctr">
              <a:buNone/>
            </a:pPr>
            <a:endParaRPr lang="ru-RU" sz="2400" dirty="0" smtClean="0">
              <a:latin typeface="Times New Roman" pitchFamily="18" charset="0"/>
              <a:cs typeface="Times New Roman" pitchFamily="18" charset="0"/>
            </a:endParaRPr>
          </a:p>
          <a:p>
            <a:pPr marL="0" indent="0" algn="ctr">
              <a:buNone/>
            </a:pPr>
            <a:r>
              <a:rPr lang="ru-RU" sz="2400" dirty="0" smtClean="0">
                <a:latin typeface="Times New Roman" pitchFamily="18" charset="0"/>
                <a:cs typeface="Times New Roman" pitchFamily="18" charset="0"/>
              </a:rPr>
              <a:t>Согласно Приказа № 337 средняя нагрузка на медсестру по массажу рассчитывается с обязательным учетом </a:t>
            </a:r>
            <a:r>
              <a:rPr lang="ru-RU" sz="2400" dirty="0" smtClean="0">
                <a:solidFill>
                  <a:srgbClr val="FF0000"/>
                </a:solidFill>
                <a:latin typeface="Times New Roman" pitchFamily="18" charset="0"/>
                <a:cs typeface="Times New Roman" pitchFamily="18" charset="0"/>
              </a:rPr>
              <a:t>количества рабочих дней </a:t>
            </a:r>
            <a:r>
              <a:rPr lang="ru-RU" sz="2400" dirty="0" smtClean="0">
                <a:latin typeface="Times New Roman" pitchFamily="18" charset="0"/>
                <a:cs typeface="Times New Roman" pitchFamily="18" charset="0"/>
              </a:rPr>
              <a:t>за исключением очередного оплачиваемого отпуска, отпуска без сохранения заработной платы, листков </a:t>
            </a:r>
            <a:r>
              <a:rPr lang="ru-RU" sz="2400" dirty="0">
                <a:latin typeface="Times New Roman" pitchFamily="18" charset="0"/>
                <a:cs typeface="Times New Roman" pitchFamily="18" charset="0"/>
              </a:rPr>
              <a:t>нетрудоспособности. </a:t>
            </a:r>
            <a:endParaRPr lang="ru-RU" sz="2400" dirty="0">
              <a:solidFill>
                <a:srgbClr val="FF0000"/>
              </a:solidFill>
              <a:latin typeface="Times New Roman" pitchFamily="18" charset="0"/>
              <a:cs typeface="Times New Roman" pitchFamily="18" charset="0"/>
            </a:endParaRPr>
          </a:p>
          <a:p>
            <a:pPr marL="0" indent="0" algn="ctr">
              <a:buNone/>
            </a:pPr>
            <a:r>
              <a:rPr lang="ru-RU" sz="2400" dirty="0" smtClean="0">
                <a:solidFill>
                  <a:srgbClr val="FF0000"/>
                </a:solidFill>
                <a:latin typeface="Times New Roman" pitchFamily="18" charset="0"/>
                <a:cs typeface="Times New Roman" pitchFamily="18" charset="0"/>
              </a:rPr>
              <a:t> </a:t>
            </a:r>
            <a:endParaRPr lang="ru-RU" sz="2400" dirty="0">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393893055"/>
              </p:ext>
            </p:extLst>
          </p:nvPr>
        </p:nvGraphicFramePr>
        <p:xfrm>
          <a:off x="0" y="2852936"/>
          <a:ext cx="9144000" cy="2884928"/>
        </p:xfrm>
        <a:graphic>
          <a:graphicData uri="http://schemas.openxmlformats.org/drawingml/2006/table">
            <a:tbl>
              <a:tblPr firstRow="1" bandRow="1">
                <a:tableStyleId>{5C22544A-7EE6-4342-B048-85BDC9FD1C3A}</a:tableStyleId>
              </a:tblPr>
              <a:tblGrid>
                <a:gridCol w="3048000"/>
                <a:gridCol w="3048000"/>
                <a:gridCol w="3048000"/>
              </a:tblGrid>
              <a:tr h="573784">
                <a:tc>
                  <a:txBody>
                    <a:bodyPr/>
                    <a:lstStyle/>
                    <a:p>
                      <a:r>
                        <a:rPr lang="ru-RU" dirty="0" smtClean="0"/>
                        <a:t>Средняя нагрузка</a:t>
                      </a:r>
                      <a:endParaRPr lang="ru-RU" dirty="0"/>
                    </a:p>
                  </a:txBody>
                  <a:tcPr/>
                </a:tc>
                <a:tc>
                  <a:txBody>
                    <a:bodyPr/>
                    <a:lstStyle/>
                    <a:p>
                      <a:r>
                        <a:rPr lang="ru-RU" dirty="0" smtClean="0"/>
                        <a:t>Годовая </a:t>
                      </a:r>
                      <a:endParaRPr lang="ru-RU" dirty="0"/>
                    </a:p>
                  </a:txBody>
                  <a:tcPr/>
                </a:tc>
                <a:tc>
                  <a:txBody>
                    <a:bodyPr/>
                    <a:lstStyle/>
                    <a:p>
                      <a:r>
                        <a:rPr lang="ru-RU" dirty="0" smtClean="0"/>
                        <a:t>Дневная </a:t>
                      </a:r>
                      <a:endParaRPr lang="ru-RU" dirty="0"/>
                    </a:p>
                  </a:txBody>
                  <a:tcPr/>
                </a:tc>
              </a:tr>
              <a:tr h="1434458">
                <a:tc>
                  <a:txBody>
                    <a:bodyPr/>
                    <a:lstStyle/>
                    <a:p>
                      <a:r>
                        <a:rPr lang="ru-RU" dirty="0" smtClean="0">
                          <a:latin typeface="Times New Roman" pitchFamily="18" charset="0"/>
                          <a:cs typeface="Times New Roman" pitchFamily="18" charset="0"/>
                        </a:rPr>
                        <a:t>На 1 ставку медицинской сестры по массажу</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количество процедурных единиц из </a:t>
                      </a:r>
                      <a:r>
                        <a:rPr lang="ru-RU" u="none" dirty="0" smtClean="0">
                          <a:latin typeface="Times New Roman" pitchFamily="18" charset="0"/>
                          <a:cs typeface="Times New Roman" pitchFamily="18" charset="0"/>
                        </a:rPr>
                        <a:t>предыдущей таблицы</a:t>
                      </a:r>
                    </a:p>
                    <a:p>
                      <a:r>
                        <a:rPr lang="ru-RU" u="none" dirty="0" smtClean="0">
                          <a:latin typeface="Times New Roman" pitchFamily="18" charset="0"/>
                          <a:cs typeface="Times New Roman" pitchFamily="18" charset="0"/>
                        </a:rPr>
                        <a:t>            </a:t>
                      </a:r>
                      <a:endParaRPr lang="ru-RU" u="none" dirty="0">
                        <a:latin typeface="Times New Roman" pitchFamily="18" charset="0"/>
                        <a:cs typeface="Times New Roman" pitchFamily="18" charset="0"/>
                      </a:endParaRPr>
                    </a:p>
                  </a:txBody>
                  <a:tcPr/>
                </a:tc>
                <a:tc>
                  <a:txBody>
                    <a:bodyPr/>
                    <a:lstStyle/>
                    <a:p>
                      <a:pPr marL="0" indent="0" algn="ctr">
                        <a:buNone/>
                      </a:pPr>
                      <a:r>
                        <a:rPr lang="ru-RU" sz="1800" dirty="0" smtClean="0">
                          <a:latin typeface="Times New Roman" pitchFamily="18" charset="0"/>
                          <a:cs typeface="Times New Roman" pitchFamily="18" charset="0"/>
                        </a:rPr>
                        <a:t>дневная нагрузка = </a:t>
                      </a:r>
                    </a:p>
                    <a:p>
                      <a:pPr marL="0" indent="0" algn="ctr">
                        <a:buNone/>
                      </a:pPr>
                      <a:r>
                        <a:rPr lang="ru-RU" sz="1800" u="sng" dirty="0" smtClean="0">
                          <a:latin typeface="Times New Roman" pitchFamily="18" charset="0"/>
                          <a:cs typeface="Times New Roman" pitchFamily="18" charset="0"/>
                        </a:rPr>
                        <a:t>годовая   нагрузка </a:t>
                      </a:r>
                    </a:p>
                    <a:p>
                      <a:pPr marL="0" marR="0" indent="0" algn="ctr" defTabSz="914400" rtl="0" eaLnBrk="1" fontAlgn="auto" latinLnBrk="0" hangingPunct="1">
                        <a:lnSpc>
                          <a:spcPct val="100000"/>
                        </a:lnSpc>
                        <a:spcBef>
                          <a:spcPts val="0"/>
                        </a:spcBef>
                        <a:spcAft>
                          <a:spcPts val="0"/>
                        </a:spcAft>
                        <a:buClrTx/>
                        <a:buSzTx/>
                        <a:buFontTx/>
                        <a:buNone/>
                        <a:tabLst/>
                        <a:defRPr/>
                      </a:pPr>
                      <a:r>
                        <a:rPr lang="ru-RU" sz="1800" dirty="0" smtClean="0">
                          <a:latin typeface="Times New Roman" pitchFamily="18" charset="0"/>
                          <a:cs typeface="Times New Roman" pitchFamily="18" charset="0"/>
                        </a:rPr>
                        <a:t>     количество рабочих дней</a:t>
                      </a:r>
                    </a:p>
                    <a:p>
                      <a:pPr marL="0" indent="0" algn="ctr">
                        <a:buNone/>
                      </a:pPr>
                      <a:r>
                        <a:rPr lang="ru-RU" sz="1800"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N – 36.0</a:t>
                      </a:r>
                    </a:p>
                    <a:p>
                      <a:r>
                        <a:rPr lang="ru-RU" dirty="0" smtClean="0">
                          <a:latin typeface="Times New Roman" pitchFamily="18" charset="0"/>
                          <a:cs typeface="Times New Roman" pitchFamily="18" charset="0"/>
                        </a:rPr>
                        <a:t>инвалиды</a:t>
                      </a:r>
                      <a:r>
                        <a:rPr lang="ru-RU" baseline="0" dirty="0" smtClean="0">
                          <a:latin typeface="Times New Roman" pitchFamily="18" charset="0"/>
                          <a:cs typeface="Times New Roman" pitchFamily="18" charset="0"/>
                        </a:rPr>
                        <a:t> – 30.0</a:t>
                      </a:r>
                      <a:endParaRPr lang="ru-RU" dirty="0">
                        <a:latin typeface="Times New Roman" pitchFamily="18" charset="0"/>
                        <a:cs typeface="Times New Roman" pitchFamily="18" charset="0"/>
                      </a:endParaRPr>
                    </a:p>
                  </a:txBody>
                  <a:tcPr/>
                </a:tc>
              </a:tr>
              <a:tr h="573784">
                <a:tc gridSpan="3">
                  <a:txBody>
                    <a:bodyPr/>
                    <a:lstStyle/>
                    <a:p>
                      <a:r>
                        <a:rPr lang="ru-RU" dirty="0" smtClean="0"/>
                        <a:t>                                               </a:t>
                      </a:r>
                      <a:r>
                        <a:rPr lang="ru-RU" b="1" dirty="0" smtClean="0">
                          <a:solidFill>
                            <a:srgbClr val="FF0000"/>
                          </a:solidFill>
                          <a:latin typeface="Times New Roman" pitchFamily="18" charset="0"/>
                          <a:cs typeface="Times New Roman" pitchFamily="18" charset="0"/>
                        </a:rPr>
                        <a:t>количество рабочих дней:</a:t>
                      </a:r>
                      <a:endParaRPr lang="ru-RU" b="0" dirty="0">
                        <a:solidFill>
                          <a:schemeClr val="tx1"/>
                        </a:solidFill>
                        <a:latin typeface="Times New Roman" pitchFamily="18" charset="0"/>
                        <a:cs typeface="Times New Roman" pitchFamily="18" charset="0"/>
                      </a:endParaRPr>
                    </a:p>
                  </a:txBody>
                  <a:tcPr/>
                </a:tc>
                <a:tc hMerge="1">
                  <a:txBody>
                    <a:bodyPr/>
                    <a:lstStyle/>
                    <a:p>
                      <a:endParaRPr lang="ru-RU" dirty="0"/>
                    </a:p>
                  </a:txBody>
                  <a:tcPr/>
                </a:tc>
                <a:tc hMerge="1">
                  <a:txBody>
                    <a:bodyPr/>
                    <a:lstStyle/>
                    <a:p>
                      <a:endParaRPr lang="ru-RU" dirty="0"/>
                    </a:p>
                  </a:txBody>
                  <a:tcPr/>
                </a:tc>
              </a:tr>
            </a:tbl>
          </a:graphicData>
        </a:graphic>
      </p:graphicFrame>
    </p:spTree>
    <p:extLst>
      <p:ext uri="{BB962C8B-B14F-4D97-AF65-F5344CB8AC3E}">
        <p14:creationId xmlns:p14="http://schemas.microsoft.com/office/powerpoint/2010/main" val="9864821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92" y="18584"/>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0"/>
            <a:ext cx="9361040" cy="692696"/>
          </a:xfrm>
        </p:spPr>
        <p:txBody>
          <a:bodyPr>
            <a:normAutofit/>
          </a:bodyPr>
          <a:lstStyle/>
          <a:p>
            <a:r>
              <a:rPr lang="ru-RU" sz="3200" b="1" dirty="0">
                <a:solidFill>
                  <a:prstClr val="black"/>
                </a:solidFill>
                <a:latin typeface="Times New Roman" pitchFamily="18" charset="0"/>
                <a:cs typeface="Times New Roman" pitchFamily="18" charset="0"/>
              </a:rPr>
              <a:t>Отчет по массажу </a:t>
            </a:r>
            <a:r>
              <a:rPr lang="ru-RU" sz="3200" b="1" dirty="0" smtClean="0">
                <a:solidFill>
                  <a:prstClr val="black"/>
                </a:solidFill>
                <a:latin typeface="Times New Roman" pitchFamily="18" charset="0"/>
                <a:cs typeface="Times New Roman" pitchFamily="18" charset="0"/>
              </a:rPr>
              <a:t>(поликлиника)</a:t>
            </a:r>
            <a:endParaRPr lang="ru-RU" sz="3200" b="1" dirty="0">
              <a:latin typeface="Times New Roman" pitchFamily="18" charset="0"/>
              <a:cs typeface="Times New Roman" pitchFamily="18" charset="0"/>
            </a:endParaRPr>
          </a:p>
        </p:txBody>
      </p:sp>
      <p:sp>
        <p:nvSpPr>
          <p:cNvPr id="3" name="Объект 2"/>
          <p:cNvSpPr>
            <a:spLocks noGrp="1"/>
          </p:cNvSpPr>
          <p:nvPr>
            <p:ph idx="1"/>
          </p:nvPr>
        </p:nvSpPr>
        <p:spPr>
          <a:xfrm>
            <a:off x="0" y="692696"/>
            <a:ext cx="9144000" cy="6048672"/>
          </a:xfrm>
        </p:spPr>
        <p:txBody>
          <a:bodyPr/>
          <a:lstStyle/>
          <a:p>
            <a:pPr marL="0" indent="0" algn="ctr">
              <a:buNone/>
            </a:pPr>
            <a:r>
              <a:rPr lang="ru-RU" sz="2400" dirty="0" smtClean="0">
                <a:latin typeface="Times New Roman" pitchFamily="18" charset="0"/>
                <a:cs typeface="Times New Roman" pitchFamily="18" charset="0"/>
              </a:rPr>
              <a:t>Отличается от предыдущего отчета по массажу тем, что в него включены колонки «посещаемость по заболеваниям» и «количество первичных больных», согласно поликлинической статистике. Остальные колонки заполняются аналогично Отчету по массажу (стационар) см. слайд №26 </a:t>
            </a:r>
            <a:r>
              <a:rPr lang="ru-RU" sz="2400" dirty="0" smtClean="0">
                <a:solidFill>
                  <a:srgbClr val="FF0000"/>
                </a:solidFill>
                <a:latin typeface="Times New Roman" pitchFamily="18" charset="0"/>
                <a:cs typeface="Times New Roman" pitchFamily="18" charset="0"/>
              </a:rPr>
              <a:t> </a:t>
            </a:r>
          </a:p>
        </p:txBody>
      </p:sp>
      <p:graphicFrame>
        <p:nvGraphicFramePr>
          <p:cNvPr id="4" name="Таблица 3"/>
          <p:cNvGraphicFramePr>
            <a:graphicFrameLocks noGrp="1"/>
          </p:cNvGraphicFramePr>
          <p:nvPr>
            <p:extLst>
              <p:ext uri="{D42A27DB-BD31-4B8C-83A1-F6EECF244321}">
                <p14:modId xmlns:p14="http://schemas.microsoft.com/office/powerpoint/2010/main" val="2527489747"/>
              </p:ext>
            </p:extLst>
          </p:nvPr>
        </p:nvGraphicFramePr>
        <p:xfrm>
          <a:off x="6796" y="3068960"/>
          <a:ext cx="9144002" cy="2377440"/>
        </p:xfrm>
        <a:graphic>
          <a:graphicData uri="http://schemas.openxmlformats.org/drawingml/2006/table">
            <a:tbl>
              <a:tblPr firstRow="1" bandRow="1">
                <a:tableStyleId>{5C22544A-7EE6-4342-B048-85BDC9FD1C3A}</a:tableStyleId>
              </a:tblPr>
              <a:tblGrid>
                <a:gridCol w="653143"/>
                <a:gridCol w="653143"/>
                <a:gridCol w="653143"/>
                <a:gridCol w="653143"/>
                <a:gridCol w="653143"/>
                <a:gridCol w="653143"/>
                <a:gridCol w="653143"/>
                <a:gridCol w="653143"/>
                <a:gridCol w="653143"/>
                <a:gridCol w="653143"/>
                <a:gridCol w="653143"/>
                <a:gridCol w="653143"/>
                <a:gridCol w="653143"/>
                <a:gridCol w="653143"/>
              </a:tblGrid>
              <a:tr h="370840">
                <a:tc gridSpan="2">
                  <a:txBody>
                    <a:bodyPr/>
                    <a:lstStyle/>
                    <a:p>
                      <a:r>
                        <a:rPr lang="ru-RU" dirty="0" smtClean="0"/>
                        <a:t>посещаемость по заболеваниям</a:t>
                      </a:r>
                      <a:endParaRPr lang="ru-RU" dirty="0"/>
                    </a:p>
                  </a:txBody>
                  <a:tcPr/>
                </a:tc>
                <a:tc hMerge="1">
                  <a:txBody>
                    <a:bodyPr/>
                    <a:lstStyle/>
                    <a:p>
                      <a:endParaRPr lang="ru-RU" dirty="0"/>
                    </a:p>
                  </a:txBody>
                  <a:tcPr/>
                </a:tc>
                <a:tc gridSpan="2">
                  <a:txBody>
                    <a:bodyPr/>
                    <a:lstStyle/>
                    <a:p>
                      <a:r>
                        <a:rPr lang="ru-RU" dirty="0" smtClean="0"/>
                        <a:t>количество первичных б-х</a:t>
                      </a:r>
                      <a:endParaRPr lang="ru-RU" dirty="0"/>
                    </a:p>
                  </a:txBody>
                  <a:tcPr/>
                </a:tc>
                <a:tc hMerge="1">
                  <a:txBody>
                    <a:bodyPr/>
                    <a:lstStyle/>
                    <a:p>
                      <a:endParaRPr lang="ru-RU" dirty="0"/>
                    </a:p>
                  </a:txBody>
                  <a:tcPr/>
                </a:tc>
                <a:tc gridSpan="2">
                  <a:txBody>
                    <a:bodyPr/>
                    <a:lstStyle/>
                    <a:p>
                      <a:r>
                        <a:rPr lang="ru-RU" dirty="0" smtClean="0"/>
                        <a:t>назначено</a:t>
                      </a:r>
                      <a:r>
                        <a:rPr lang="ru-RU" baseline="0" dirty="0" smtClean="0"/>
                        <a:t> на массаж</a:t>
                      </a:r>
                      <a:endParaRPr lang="ru-RU" dirty="0"/>
                    </a:p>
                  </a:txBody>
                  <a:tcPr/>
                </a:tc>
                <a:tc hMerge="1">
                  <a:txBody>
                    <a:bodyPr/>
                    <a:lstStyle/>
                    <a:p>
                      <a:endParaRPr lang="ru-RU" dirty="0"/>
                    </a:p>
                  </a:txBody>
                  <a:tcPr/>
                </a:tc>
                <a:tc gridSpan="2">
                  <a:txBody>
                    <a:bodyPr/>
                    <a:lstStyle/>
                    <a:p>
                      <a:r>
                        <a:rPr lang="ru-RU" dirty="0" smtClean="0"/>
                        <a:t>% охвата</a:t>
                      </a:r>
                      <a:endParaRPr lang="ru-RU" dirty="0"/>
                    </a:p>
                  </a:txBody>
                  <a:tcPr/>
                </a:tc>
                <a:tc hMerge="1">
                  <a:txBody>
                    <a:bodyPr/>
                    <a:lstStyle/>
                    <a:p>
                      <a:endParaRPr lang="ru-RU" dirty="0"/>
                    </a:p>
                  </a:txBody>
                  <a:tcPr/>
                </a:tc>
                <a:tc gridSpan="2">
                  <a:txBody>
                    <a:bodyPr/>
                    <a:lstStyle/>
                    <a:p>
                      <a:r>
                        <a:rPr lang="ru-RU" dirty="0" smtClean="0"/>
                        <a:t>кол-во процедур</a:t>
                      </a:r>
                      <a:endParaRPr lang="ru-RU" dirty="0"/>
                    </a:p>
                  </a:txBody>
                  <a:tcPr/>
                </a:tc>
                <a:tc hMerge="1">
                  <a:txBody>
                    <a:bodyPr/>
                    <a:lstStyle/>
                    <a:p>
                      <a:endParaRPr lang="ru-RU" dirty="0"/>
                    </a:p>
                  </a:txBody>
                  <a:tcPr/>
                </a:tc>
                <a:tc gridSpan="2">
                  <a:txBody>
                    <a:bodyPr/>
                    <a:lstStyle/>
                    <a:p>
                      <a:r>
                        <a:rPr lang="ru-RU" dirty="0" smtClean="0"/>
                        <a:t>Кол-во процедур на одного б-</a:t>
                      </a:r>
                      <a:r>
                        <a:rPr lang="ru-RU" dirty="0" err="1" smtClean="0"/>
                        <a:t>го</a:t>
                      </a:r>
                      <a:endParaRPr lang="ru-RU" dirty="0"/>
                    </a:p>
                  </a:txBody>
                  <a:tcPr/>
                </a:tc>
                <a:tc hMerge="1">
                  <a:txBody>
                    <a:bodyPr/>
                    <a:lstStyle/>
                    <a:p>
                      <a:endParaRPr lang="ru-RU" dirty="0"/>
                    </a:p>
                  </a:txBody>
                  <a:tcPr/>
                </a:tc>
                <a:tc gridSpan="2">
                  <a:txBody>
                    <a:bodyPr/>
                    <a:lstStyle/>
                    <a:p>
                      <a:r>
                        <a:rPr lang="ru-RU" dirty="0" smtClean="0"/>
                        <a:t>Кол-во процедурных единиц</a:t>
                      </a:r>
                      <a:endParaRPr lang="ru-RU" dirty="0"/>
                    </a:p>
                  </a:txBody>
                  <a:tcPr/>
                </a:tc>
                <a:tc hMerge="1">
                  <a:txBody>
                    <a:bodyPr/>
                    <a:lstStyle/>
                    <a:p>
                      <a:endParaRPr lang="ru-RU" dirty="0"/>
                    </a:p>
                  </a:txBody>
                  <a:tcPr/>
                </a:tc>
              </a:tr>
              <a:tr h="370840">
                <a:tc>
                  <a:txBody>
                    <a:bodyPr/>
                    <a:lstStyle/>
                    <a:p>
                      <a:r>
                        <a:rPr lang="ru-RU" dirty="0" smtClean="0"/>
                        <a:t>дети</a:t>
                      </a:r>
                      <a:endParaRPr lang="ru-RU" dirty="0"/>
                    </a:p>
                  </a:txBody>
                  <a:tcPr/>
                </a:tc>
                <a:tc>
                  <a:txBody>
                    <a:bodyPr/>
                    <a:lstStyle/>
                    <a:p>
                      <a:r>
                        <a:rPr lang="ru-RU" dirty="0" smtClean="0"/>
                        <a:t>взрослые</a:t>
                      </a:r>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r>
            </a:tbl>
          </a:graphicData>
        </a:graphic>
      </p:graphicFrame>
    </p:spTree>
    <p:extLst>
      <p:ext uri="{BB962C8B-B14F-4D97-AF65-F5344CB8AC3E}">
        <p14:creationId xmlns:p14="http://schemas.microsoft.com/office/powerpoint/2010/main" val="18182653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7140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33266"/>
            <a:ext cx="9145016" cy="581946"/>
          </a:xfrm>
        </p:spPr>
        <p:txBody>
          <a:bodyPr>
            <a:normAutofit/>
          </a:bodyPr>
          <a:lstStyle/>
          <a:p>
            <a:r>
              <a:rPr lang="ru-RU" sz="3200" b="1" dirty="0" smtClean="0">
                <a:latin typeface="Times New Roman" pitchFamily="18" charset="0"/>
                <a:cs typeface="Times New Roman" pitchFamily="18" charset="0"/>
              </a:rPr>
              <a:t>  Отчет по лечебной физкультуре (поликлиника)</a:t>
            </a:r>
            <a:endParaRPr lang="ru-RU" sz="3200" b="1" dirty="0">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4090218948"/>
              </p:ext>
            </p:extLst>
          </p:nvPr>
        </p:nvGraphicFramePr>
        <p:xfrm>
          <a:off x="-62032" y="764704"/>
          <a:ext cx="9468544" cy="1828800"/>
        </p:xfrm>
        <a:graphic>
          <a:graphicData uri="http://schemas.openxmlformats.org/drawingml/2006/table">
            <a:tbl>
              <a:tblPr firstRow="1" bandRow="1">
                <a:tableStyleId>{5C22544A-7EE6-4342-B048-85BDC9FD1C3A}</a:tableStyleId>
              </a:tblPr>
              <a:tblGrid>
                <a:gridCol w="648072"/>
                <a:gridCol w="942074"/>
                <a:gridCol w="795073"/>
                <a:gridCol w="795073"/>
                <a:gridCol w="795073"/>
                <a:gridCol w="795073"/>
                <a:gridCol w="795073"/>
                <a:gridCol w="795073"/>
                <a:gridCol w="795073"/>
                <a:gridCol w="795073"/>
                <a:gridCol w="795073"/>
                <a:gridCol w="722741"/>
              </a:tblGrid>
              <a:tr h="808219">
                <a:tc gridSpan="2">
                  <a:txBody>
                    <a:bodyPr/>
                    <a:lstStyle/>
                    <a:p>
                      <a:r>
                        <a:rPr lang="ru-RU" dirty="0" err="1" smtClean="0"/>
                        <a:t>посещ-ть</a:t>
                      </a:r>
                      <a:r>
                        <a:rPr lang="ru-RU" dirty="0" smtClean="0"/>
                        <a:t> по заболеваемости</a:t>
                      </a:r>
                      <a:endParaRPr lang="ru-RU" dirty="0"/>
                    </a:p>
                  </a:txBody>
                  <a:tcPr/>
                </a:tc>
                <a:tc hMerge="1">
                  <a:txBody>
                    <a:bodyPr/>
                    <a:lstStyle/>
                    <a:p>
                      <a:endParaRPr lang="ru-RU" dirty="0"/>
                    </a:p>
                  </a:txBody>
                  <a:tcPr/>
                </a:tc>
                <a:tc gridSpan="2">
                  <a:txBody>
                    <a:bodyPr/>
                    <a:lstStyle/>
                    <a:p>
                      <a:r>
                        <a:rPr lang="ru-RU" dirty="0" smtClean="0"/>
                        <a:t>кол-во первичных </a:t>
                      </a:r>
                    </a:p>
                    <a:p>
                      <a:r>
                        <a:rPr lang="ru-RU" dirty="0" smtClean="0"/>
                        <a:t>б-х</a:t>
                      </a:r>
                      <a:endParaRPr lang="ru-RU" dirty="0"/>
                    </a:p>
                  </a:txBody>
                  <a:tcPr/>
                </a:tc>
                <a:tc hMerge="1">
                  <a:txBody>
                    <a:bodyPr/>
                    <a:lstStyle/>
                    <a:p>
                      <a:endParaRPr lang="ru-RU" dirty="0"/>
                    </a:p>
                  </a:txBody>
                  <a:tcPr/>
                </a:tc>
                <a:tc gridSpan="2">
                  <a:txBody>
                    <a:bodyPr/>
                    <a:lstStyle/>
                    <a:p>
                      <a:r>
                        <a:rPr lang="ru-RU" dirty="0" smtClean="0"/>
                        <a:t>назначено на ЛФК</a:t>
                      </a:r>
                      <a:endParaRPr lang="ru-RU" dirty="0"/>
                    </a:p>
                  </a:txBody>
                  <a:tcPr/>
                </a:tc>
                <a:tc hMerge="1">
                  <a:txBody>
                    <a:bodyPr/>
                    <a:lstStyle/>
                    <a:p>
                      <a:endParaRPr lang="ru-RU" dirty="0"/>
                    </a:p>
                  </a:txBody>
                  <a:tcPr/>
                </a:tc>
                <a:tc gridSpan="2">
                  <a:txBody>
                    <a:bodyPr/>
                    <a:lstStyle/>
                    <a:p>
                      <a:r>
                        <a:rPr lang="ru-RU" dirty="0" smtClean="0"/>
                        <a:t>закончили лечение</a:t>
                      </a:r>
                      <a:endParaRPr lang="ru-RU" dirty="0"/>
                    </a:p>
                  </a:txBody>
                  <a:tcPr/>
                </a:tc>
                <a:tc hMerge="1">
                  <a:txBody>
                    <a:bodyPr/>
                    <a:lstStyle/>
                    <a:p>
                      <a:endParaRPr lang="ru-RU" dirty="0"/>
                    </a:p>
                  </a:txBody>
                  <a:tcPr/>
                </a:tc>
                <a:tc gridSpan="2">
                  <a:txBody>
                    <a:bodyPr/>
                    <a:lstStyle/>
                    <a:p>
                      <a:r>
                        <a:rPr lang="ru-RU" dirty="0" smtClean="0"/>
                        <a:t>% охвата</a:t>
                      </a:r>
                      <a:endParaRPr lang="ru-RU" dirty="0"/>
                    </a:p>
                  </a:txBody>
                  <a:tcPr/>
                </a:tc>
                <a:tc hMerge="1">
                  <a:txBody>
                    <a:bodyPr/>
                    <a:lstStyle/>
                    <a:p>
                      <a:endParaRPr lang="ru-RU" dirty="0"/>
                    </a:p>
                  </a:txBody>
                  <a:tcPr/>
                </a:tc>
                <a:tc gridSpan="2">
                  <a:txBody>
                    <a:bodyPr/>
                    <a:lstStyle/>
                    <a:p>
                      <a:r>
                        <a:rPr lang="ru-RU" dirty="0" smtClean="0"/>
                        <a:t>кол-во </a:t>
                      </a:r>
                    </a:p>
                    <a:p>
                      <a:r>
                        <a:rPr lang="ru-RU" dirty="0" err="1" smtClean="0"/>
                        <a:t>отпущ</a:t>
                      </a:r>
                      <a:r>
                        <a:rPr lang="ru-RU" dirty="0" smtClean="0"/>
                        <a:t>-х</a:t>
                      </a:r>
                    </a:p>
                    <a:p>
                      <a:r>
                        <a:rPr lang="ru-RU" dirty="0" smtClean="0"/>
                        <a:t>процедур</a:t>
                      </a:r>
                      <a:endParaRPr lang="ru-RU" dirty="0"/>
                    </a:p>
                  </a:txBody>
                  <a:tcPr/>
                </a:tc>
                <a:tc hMerge="1">
                  <a:txBody>
                    <a:bodyPr/>
                    <a:lstStyle/>
                    <a:p>
                      <a:endParaRPr lang="ru-RU" dirty="0"/>
                    </a:p>
                  </a:txBody>
                  <a:tcPr/>
                </a:tc>
              </a:tr>
              <a:tr h="808219">
                <a:tc>
                  <a:txBody>
                    <a:bodyPr/>
                    <a:lstStyle/>
                    <a:p>
                      <a:r>
                        <a:rPr lang="ru-RU" dirty="0" smtClean="0"/>
                        <a:t>дети</a:t>
                      </a:r>
                      <a:endParaRPr lang="ru-RU" dirty="0"/>
                    </a:p>
                  </a:txBody>
                  <a:tcPr/>
                </a:tc>
                <a:tc>
                  <a:txBody>
                    <a:bodyPr/>
                    <a:lstStyle/>
                    <a:p>
                      <a:r>
                        <a:rPr lang="ru-RU" dirty="0" smtClean="0"/>
                        <a:t>взрос-</a:t>
                      </a:r>
                      <a:r>
                        <a:rPr lang="ru-RU" dirty="0" err="1" smtClean="0"/>
                        <a:t>лые</a:t>
                      </a:r>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1580192871"/>
              </p:ext>
            </p:extLst>
          </p:nvPr>
        </p:nvGraphicFramePr>
        <p:xfrm>
          <a:off x="29913" y="2780928"/>
          <a:ext cx="8934575" cy="2103120"/>
        </p:xfrm>
        <a:graphic>
          <a:graphicData uri="http://schemas.openxmlformats.org/drawingml/2006/table">
            <a:tbl>
              <a:tblPr firstRow="1" bandRow="1">
                <a:tableStyleId>{5C22544A-7EE6-4342-B048-85BDC9FD1C3A}</a:tableStyleId>
              </a:tblPr>
              <a:tblGrid>
                <a:gridCol w="687272"/>
                <a:gridCol w="1078929"/>
                <a:gridCol w="639259"/>
                <a:gridCol w="761336"/>
                <a:gridCol w="1094307"/>
                <a:gridCol w="1037499"/>
                <a:gridCol w="883100"/>
                <a:gridCol w="883100"/>
                <a:gridCol w="883100"/>
                <a:gridCol w="986673"/>
              </a:tblGrid>
              <a:tr h="370840">
                <a:tc rowSpan="2" gridSpan="2">
                  <a:txBody>
                    <a:bodyPr/>
                    <a:lstStyle/>
                    <a:p>
                      <a:r>
                        <a:rPr lang="ru-RU" dirty="0" smtClean="0"/>
                        <a:t>кол-во процедур на одного б-</a:t>
                      </a:r>
                      <a:r>
                        <a:rPr lang="ru-RU" dirty="0" err="1" smtClean="0"/>
                        <a:t>го</a:t>
                      </a:r>
                      <a:endParaRPr lang="ru-RU" dirty="0"/>
                    </a:p>
                  </a:txBody>
                  <a:tcPr/>
                </a:tc>
                <a:tc rowSpan="2" hMerge="1">
                  <a:txBody>
                    <a:bodyPr/>
                    <a:lstStyle/>
                    <a:p>
                      <a:endParaRPr lang="ru-RU" dirty="0"/>
                    </a:p>
                  </a:txBody>
                  <a:tcPr/>
                </a:tc>
                <a:tc rowSpan="2" gridSpan="2">
                  <a:txBody>
                    <a:bodyPr/>
                    <a:lstStyle/>
                    <a:p>
                      <a:r>
                        <a:rPr lang="ru-RU" dirty="0" smtClean="0"/>
                        <a:t>кол-во процедур-</a:t>
                      </a:r>
                      <a:r>
                        <a:rPr lang="ru-RU" dirty="0" err="1" smtClean="0"/>
                        <a:t>ных</a:t>
                      </a:r>
                      <a:r>
                        <a:rPr lang="ru-RU" dirty="0" smtClean="0"/>
                        <a:t> единиц</a:t>
                      </a:r>
                      <a:endParaRPr lang="ru-RU" dirty="0"/>
                    </a:p>
                  </a:txBody>
                  <a:tcPr/>
                </a:tc>
                <a:tc rowSpan="2" hMerge="1">
                  <a:txBody>
                    <a:bodyPr/>
                    <a:lstStyle/>
                    <a:p>
                      <a:endParaRPr lang="ru-RU"/>
                    </a:p>
                  </a:txBody>
                  <a:tcPr/>
                </a:tc>
                <a:tc gridSpan="6">
                  <a:txBody>
                    <a:bodyPr/>
                    <a:lstStyle/>
                    <a:p>
                      <a:r>
                        <a:rPr lang="ru-RU" dirty="0" smtClean="0"/>
                        <a:t>                        эффективность</a:t>
                      </a:r>
                      <a:r>
                        <a:rPr lang="ru-RU" baseline="0" dirty="0" smtClean="0"/>
                        <a:t> лечения</a:t>
                      </a:r>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70840">
                <a:tc gridSpan="2" vMerge="1">
                  <a:txBody>
                    <a:bodyPr/>
                    <a:lstStyle/>
                    <a:p>
                      <a:endParaRPr lang="ru-RU" dirty="0"/>
                    </a:p>
                  </a:txBody>
                  <a:tcPr/>
                </a:tc>
                <a:tc hMerge="1" vMerge="1">
                  <a:txBody>
                    <a:bodyPr/>
                    <a:lstStyle/>
                    <a:p>
                      <a:endParaRPr lang="ru-RU" dirty="0"/>
                    </a:p>
                  </a:txBody>
                  <a:tcPr/>
                </a:tc>
                <a:tc gridSpan="2" vMerge="1">
                  <a:txBody>
                    <a:bodyPr/>
                    <a:lstStyle/>
                    <a:p>
                      <a:endParaRPr lang="ru-RU" dirty="0"/>
                    </a:p>
                  </a:txBody>
                  <a:tcPr/>
                </a:tc>
                <a:tc hMerge="1" vMerge="1">
                  <a:txBody>
                    <a:bodyPr/>
                    <a:lstStyle/>
                    <a:p>
                      <a:endParaRPr lang="ru-RU" dirty="0"/>
                    </a:p>
                  </a:txBody>
                  <a:tcPr/>
                </a:tc>
                <a:tc gridSpan="2">
                  <a:txBody>
                    <a:bodyPr/>
                    <a:lstStyle/>
                    <a:p>
                      <a:r>
                        <a:rPr lang="ru-RU" dirty="0" smtClean="0"/>
                        <a:t>выздоровление</a:t>
                      </a:r>
                      <a:endParaRPr lang="ru-RU" dirty="0"/>
                    </a:p>
                  </a:txBody>
                  <a:tcPr/>
                </a:tc>
                <a:tc hMerge="1">
                  <a:txBody>
                    <a:bodyPr/>
                    <a:lstStyle/>
                    <a:p>
                      <a:endParaRPr lang="ru-RU" dirty="0"/>
                    </a:p>
                  </a:txBody>
                  <a:tcPr/>
                </a:tc>
                <a:tc gridSpan="2">
                  <a:txBody>
                    <a:bodyPr/>
                    <a:lstStyle/>
                    <a:p>
                      <a:r>
                        <a:rPr lang="ru-RU" dirty="0" smtClean="0"/>
                        <a:t>улучшение</a:t>
                      </a:r>
                      <a:endParaRPr lang="ru-RU" dirty="0"/>
                    </a:p>
                  </a:txBody>
                  <a:tcPr/>
                </a:tc>
                <a:tc hMerge="1">
                  <a:txBody>
                    <a:bodyPr/>
                    <a:lstStyle/>
                    <a:p>
                      <a:endParaRPr lang="ru-RU" dirty="0"/>
                    </a:p>
                  </a:txBody>
                  <a:tcPr/>
                </a:tc>
                <a:tc gridSpan="2">
                  <a:txBody>
                    <a:bodyPr/>
                    <a:lstStyle/>
                    <a:p>
                      <a:r>
                        <a:rPr lang="ru-RU" dirty="0" smtClean="0"/>
                        <a:t>Без</a:t>
                      </a:r>
                      <a:r>
                        <a:rPr lang="ru-RU" baseline="0" dirty="0" smtClean="0"/>
                        <a:t> перемен</a:t>
                      </a:r>
                      <a:endParaRPr lang="ru-RU" dirty="0"/>
                    </a:p>
                  </a:txBody>
                  <a:tcPr/>
                </a:tc>
                <a:tc hMerge="1">
                  <a:txBody>
                    <a:bodyPr/>
                    <a:lstStyle/>
                    <a:p>
                      <a:endParaRPr lang="ru-RU" dirty="0"/>
                    </a:p>
                  </a:txBody>
                  <a:tcPr/>
                </a:tc>
              </a:tr>
              <a:tr h="370840">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r>
            </a:tbl>
          </a:graphicData>
        </a:graphic>
      </p:graphicFrame>
      <p:sp>
        <p:nvSpPr>
          <p:cNvPr id="7" name="Прямоугольник 6"/>
          <p:cNvSpPr/>
          <p:nvPr/>
        </p:nvSpPr>
        <p:spPr>
          <a:xfrm>
            <a:off x="-26536" y="4964163"/>
            <a:ext cx="9433048" cy="830997"/>
          </a:xfrm>
          <a:prstGeom prst="rect">
            <a:avLst/>
          </a:prstGeom>
        </p:spPr>
        <p:txBody>
          <a:bodyPr wrap="square">
            <a:spAutoFit/>
          </a:bodyPr>
          <a:lstStyle/>
          <a:p>
            <a:r>
              <a:rPr lang="ru-RU" sz="1600" dirty="0" smtClean="0">
                <a:latin typeface="Times New Roman" pitchFamily="18" charset="0"/>
                <a:cs typeface="Times New Roman" pitchFamily="18" charset="0"/>
              </a:rPr>
              <a:t>% </a:t>
            </a:r>
            <a:r>
              <a:rPr lang="ru-RU" sz="1600" dirty="0">
                <a:latin typeface="Times New Roman" pitchFamily="18" charset="0"/>
                <a:cs typeface="Times New Roman" pitchFamily="18" charset="0"/>
              </a:rPr>
              <a:t>охвата высчитывается следующим образом: </a:t>
            </a:r>
            <a:r>
              <a:rPr lang="ru-RU" sz="1600" b="1" dirty="0">
                <a:latin typeface="Times New Roman" pitchFamily="18" charset="0"/>
                <a:cs typeface="Times New Roman" pitchFamily="18" charset="0"/>
              </a:rPr>
              <a:t>кол-во больных, назначенных </a:t>
            </a:r>
            <a:r>
              <a:rPr lang="ru-RU" sz="1600" b="1" dirty="0" smtClean="0">
                <a:latin typeface="Times New Roman" pitchFamily="18" charset="0"/>
                <a:cs typeface="Times New Roman" pitchFamily="18" charset="0"/>
              </a:rPr>
              <a:t>на ЛФК</a:t>
            </a:r>
          </a:p>
          <a:p>
            <a:r>
              <a:rPr lang="ru-RU" sz="1600" b="1" dirty="0">
                <a:latin typeface="Times New Roman" pitchFamily="18" charset="0"/>
                <a:cs typeface="Times New Roman" pitchFamily="18" charset="0"/>
              </a:rPr>
              <a:t> </a:t>
            </a:r>
            <a:r>
              <a:rPr lang="ru-RU" sz="1600" b="1" dirty="0" smtClean="0">
                <a:latin typeface="Times New Roman" pitchFamily="18" charset="0"/>
                <a:cs typeface="Times New Roman" pitchFamily="18" charset="0"/>
              </a:rPr>
              <a:t>                                                                                       _________________________________   </a:t>
            </a:r>
            <a:r>
              <a:rPr lang="ru-RU" sz="1600" b="1" dirty="0">
                <a:latin typeface="Times New Roman" pitchFamily="18" charset="0"/>
                <a:cs typeface="Times New Roman" pitchFamily="18" charset="0"/>
              </a:rPr>
              <a:t>Х100%</a:t>
            </a:r>
          </a:p>
          <a:p>
            <a:r>
              <a:rPr lang="ru-RU" sz="1600" b="1" dirty="0">
                <a:latin typeface="Times New Roman" pitchFamily="18" charset="0"/>
                <a:cs typeface="Times New Roman" pitchFamily="18" charset="0"/>
              </a:rPr>
              <a:t>                                                                                           кол-во выписанных больных </a:t>
            </a:r>
          </a:p>
        </p:txBody>
      </p:sp>
      <p:sp>
        <p:nvSpPr>
          <p:cNvPr id="8" name="Прямоугольник 7"/>
          <p:cNvSpPr/>
          <p:nvPr/>
        </p:nvSpPr>
        <p:spPr>
          <a:xfrm>
            <a:off x="179512" y="5801180"/>
            <a:ext cx="8784976" cy="1077218"/>
          </a:xfrm>
          <a:prstGeom prst="rect">
            <a:avLst/>
          </a:prstGeom>
        </p:spPr>
        <p:txBody>
          <a:bodyPr wrap="square">
            <a:spAutoFit/>
          </a:bodyPr>
          <a:lstStyle/>
          <a:p>
            <a:r>
              <a:rPr lang="ru-RU" sz="1600" dirty="0">
                <a:latin typeface="Times New Roman" pitchFamily="18" charset="0"/>
                <a:cs typeface="Times New Roman" pitchFamily="18" charset="0"/>
              </a:rPr>
              <a:t>к</a:t>
            </a:r>
            <a:r>
              <a:rPr lang="ru-RU" sz="1600" dirty="0" smtClean="0">
                <a:latin typeface="Times New Roman" pitchFamily="18" charset="0"/>
                <a:cs typeface="Times New Roman" pitchFamily="18" charset="0"/>
              </a:rPr>
              <a:t>оличество </a:t>
            </a:r>
            <a:r>
              <a:rPr lang="ru-RU" sz="1600" dirty="0">
                <a:latin typeface="Times New Roman" pitchFamily="18" charset="0"/>
                <a:cs typeface="Times New Roman" pitchFamily="18" charset="0"/>
              </a:rPr>
              <a:t>процедур на одного больного</a:t>
            </a:r>
            <a:r>
              <a:rPr lang="ru-RU" sz="1600" dirty="0"/>
              <a:t>:       </a:t>
            </a:r>
            <a:r>
              <a:rPr lang="ru-RU" sz="1600" b="1" dirty="0"/>
              <a:t>общее количество процедур  </a:t>
            </a:r>
          </a:p>
          <a:p>
            <a:r>
              <a:rPr lang="ru-RU" sz="1600" b="1" dirty="0"/>
              <a:t>                                                                                      </a:t>
            </a:r>
            <a:r>
              <a:rPr lang="ru-RU" sz="1600" b="1" dirty="0" smtClean="0"/>
              <a:t> _________________________________       </a:t>
            </a:r>
            <a:r>
              <a:rPr lang="ru-RU" sz="1600" b="1" dirty="0"/>
              <a:t>Х </a:t>
            </a:r>
            <a:r>
              <a:rPr lang="ru-RU" sz="1600" b="1" dirty="0" smtClean="0"/>
              <a:t>100%</a:t>
            </a:r>
            <a:endParaRPr lang="ru-RU" sz="1600" b="1" dirty="0"/>
          </a:p>
          <a:p>
            <a:r>
              <a:rPr lang="ru-RU" sz="1600" b="1" dirty="0"/>
              <a:t>                                                                                    </a:t>
            </a:r>
            <a:r>
              <a:rPr lang="ru-RU" sz="1600" b="1" dirty="0" smtClean="0"/>
              <a:t> </a:t>
            </a:r>
            <a:r>
              <a:rPr lang="ru-RU" sz="1600" b="1" dirty="0"/>
              <a:t>количество больных, назначенных на  </a:t>
            </a:r>
            <a:r>
              <a:rPr lang="ru-RU" sz="1600" b="1" dirty="0" smtClean="0"/>
              <a:t>ЛФК</a:t>
            </a:r>
          </a:p>
          <a:p>
            <a:r>
              <a:rPr lang="ru-RU" sz="1600" dirty="0" smtClean="0"/>
              <a:t>Эффективность лечения </a:t>
            </a:r>
            <a:r>
              <a:rPr lang="ru-RU" sz="1600" b="1" dirty="0" smtClean="0"/>
              <a:t>= закончили лечение </a:t>
            </a:r>
            <a:endParaRPr lang="ru-RU" sz="1600" b="1" dirty="0"/>
          </a:p>
        </p:txBody>
      </p:sp>
      <p:sp>
        <p:nvSpPr>
          <p:cNvPr id="9" name="Прямоугольник 8"/>
          <p:cNvSpPr/>
          <p:nvPr/>
        </p:nvSpPr>
        <p:spPr>
          <a:xfrm>
            <a:off x="107504" y="6293623"/>
            <a:ext cx="8747956" cy="338554"/>
          </a:xfrm>
          <a:prstGeom prst="rect">
            <a:avLst/>
          </a:prstGeom>
        </p:spPr>
        <p:txBody>
          <a:bodyPr wrap="square">
            <a:spAutoFit/>
          </a:bodyPr>
          <a:lstStyle/>
          <a:p>
            <a:r>
              <a:rPr lang="ru-RU" sz="1600" dirty="0" smtClean="0">
                <a:latin typeface="Times New Roman" pitchFamily="18" charset="0"/>
                <a:cs typeface="Times New Roman" pitchFamily="18" charset="0"/>
              </a:rPr>
              <a:t> </a:t>
            </a:r>
          </a:p>
        </p:txBody>
      </p:sp>
    </p:spTree>
    <p:extLst>
      <p:ext uri="{BB962C8B-B14F-4D97-AF65-F5344CB8AC3E}">
        <p14:creationId xmlns:p14="http://schemas.microsoft.com/office/powerpoint/2010/main" val="2079254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392"/>
            <a:ext cx="8229600" cy="864096"/>
          </a:xfrm>
        </p:spPr>
        <p:txBody>
          <a:bodyPr>
            <a:normAutofit/>
          </a:bodyPr>
          <a:lstStyle/>
          <a:p>
            <a:r>
              <a:rPr lang="ru-RU" sz="2400" b="1" dirty="0" smtClean="0">
                <a:latin typeface="Times New Roman" pitchFamily="18" charset="0"/>
                <a:cs typeface="Times New Roman" pitchFamily="18" charset="0"/>
              </a:rPr>
              <a:t>Форма №53</a:t>
            </a:r>
            <a:endParaRPr lang="ru-RU" sz="2400" b="1" dirty="0">
              <a:latin typeface="Times New Roman" pitchFamily="18" charset="0"/>
              <a:cs typeface="Times New Roman" pitchFamily="18" charset="0"/>
            </a:endParaRPr>
          </a:p>
        </p:txBody>
      </p:sp>
      <p:pic>
        <p:nvPicPr>
          <p:cNvPr id="1027"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107505" y="908720"/>
            <a:ext cx="3955178"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sz="half" idx="2"/>
          </p:nvPr>
        </p:nvSpPr>
        <p:spPr/>
        <p:txBody>
          <a:bodyPr>
            <a:normAutofit/>
          </a:bodyPr>
          <a:lstStyle/>
          <a:p>
            <a:pPr marL="0" indent="0">
              <a:buNone/>
            </a:pPr>
            <a:r>
              <a:rPr lang="ru-RU" sz="2400" dirty="0" smtClean="0">
                <a:latin typeface="Times New Roman" pitchFamily="18" charset="0"/>
                <a:cs typeface="Times New Roman" pitchFamily="18" charset="0"/>
              </a:rPr>
              <a:t>Статистическая отчетная форма </a:t>
            </a:r>
            <a:r>
              <a:rPr lang="ru-RU" sz="2400" dirty="0">
                <a:latin typeface="Times New Roman" pitchFamily="18" charset="0"/>
                <a:cs typeface="Times New Roman" pitchFamily="18" charset="0"/>
              </a:rPr>
              <a:t>№</a:t>
            </a:r>
            <a:r>
              <a:rPr lang="ru-RU" sz="2400" dirty="0" smtClean="0">
                <a:latin typeface="Times New Roman" pitchFamily="18" charset="0"/>
                <a:cs typeface="Times New Roman" pitchFamily="18" charset="0"/>
              </a:rPr>
              <a:t>53 «</a:t>
            </a:r>
            <a:r>
              <a:rPr lang="ru-RU" sz="2400" dirty="0" smtClean="0">
                <a:solidFill>
                  <a:prstClr val="black"/>
                </a:solidFill>
                <a:latin typeface="Times New Roman" pitchFamily="18" charset="0"/>
                <a:cs typeface="Times New Roman" pitchFamily="18" charset="0"/>
              </a:rPr>
              <a:t>Отчет </a:t>
            </a:r>
            <a:r>
              <a:rPr lang="ru-RU" sz="2400" dirty="0">
                <a:solidFill>
                  <a:prstClr val="black"/>
                </a:solidFill>
                <a:latin typeface="Times New Roman" pitchFamily="18" charset="0"/>
                <a:cs typeface="Times New Roman" pitchFamily="18" charset="0"/>
              </a:rPr>
              <a:t>о медицинском наблюдении за лицами, занимающимися физической культурой и </a:t>
            </a:r>
            <a:r>
              <a:rPr lang="ru-RU" sz="2400" dirty="0" smtClean="0">
                <a:solidFill>
                  <a:prstClr val="black"/>
                </a:solidFill>
                <a:latin typeface="Times New Roman" pitchFamily="18" charset="0"/>
                <a:cs typeface="Times New Roman" pitchFamily="18" charset="0"/>
              </a:rPr>
              <a:t>спортом» </a:t>
            </a:r>
            <a:r>
              <a:rPr lang="ru-RU" sz="2400" dirty="0" smtClean="0">
                <a:latin typeface="Times New Roman" pitchFamily="18" charset="0"/>
                <a:cs typeface="Times New Roman" pitchFamily="18" charset="0"/>
              </a:rPr>
              <a:t>представляет собой стандартный бланк формата А4, содержащий в себе две таблицы, требующие цифрового заполнения</a:t>
            </a:r>
            <a:endParaRPr lang="ru-RU" sz="24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3380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0271"/>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7504" y="0"/>
            <a:ext cx="9036496" cy="1143000"/>
          </a:xfrm>
        </p:spPr>
        <p:txBody>
          <a:bodyPr>
            <a:normAutofit/>
          </a:bodyPr>
          <a:lstStyle/>
          <a:p>
            <a:r>
              <a:rPr lang="ru-RU" sz="2800" b="1" dirty="0" smtClean="0">
                <a:latin typeface="Times New Roman" pitchFamily="18" charset="0"/>
                <a:cs typeface="Times New Roman" pitchFamily="18" charset="0"/>
              </a:rPr>
              <a:t>С</a:t>
            </a:r>
            <a:r>
              <a:rPr lang="ru-RU" sz="3200" b="1" dirty="0" smtClean="0">
                <a:latin typeface="Times New Roman" pitchFamily="18" charset="0"/>
                <a:cs typeface="Times New Roman" pitchFamily="18" charset="0"/>
              </a:rPr>
              <a:t>редняя</a:t>
            </a:r>
            <a:r>
              <a:rPr lang="ru-RU" sz="2800" b="1" dirty="0" smtClean="0">
                <a:latin typeface="Times New Roman" pitchFamily="18" charset="0"/>
                <a:cs typeface="Times New Roman" pitchFamily="18" charset="0"/>
              </a:rPr>
              <a:t> </a:t>
            </a:r>
            <a:r>
              <a:rPr lang="ru-RU" sz="3200" b="1" dirty="0" smtClean="0">
                <a:latin typeface="Times New Roman" pitchFamily="18" charset="0"/>
                <a:cs typeface="Times New Roman" pitchFamily="18" charset="0"/>
              </a:rPr>
              <a:t>нагрузка на специалистов </a:t>
            </a:r>
            <a:r>
              <a:rPr lang="ru-RU" sz="3200" b="1" dirty="0" smtClean="0">
                <a:latin typeface="Times New Roman" pitchFamily="18" charset="0"/>
                <a:cs typeface="Times New Roman" pitchFamily="18" charset="0"/>
              </a:rPr>
              <a:t>ЛФК </a:t>
            </a:r>
            <a:r>
              <a:rPr lang="ru-RU" sz="1100" b="1" dirty="0" smtClean="0">
                <a:latin typeface="Times New Roman" pitchFamily="18" charset="0"/>
                <a:cs typeface="Times New Roman" pitchFamily="18" charset="0"/>
              </a:rPr>
              <a:t>(поликлиника)</a:t>
            </a:r>
            <a:endParaRPr lang="ru-RU" sz="1100" b="1"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943423900"/>
              </p:ext>
            </p:extLst>
          </p:nvPr>
        </p:nvGraphicFramePr>
        <p:xfrm>
          <a:off x="-13387" y="836712"/>
          <a:ext cx="9144000" cy="3210560"/>
        </p:xfrm>
        <a:graphic>
          <a:graphicData uri="http://schemas.openxmlformats.org/drawingml/2006/table">
            <a:tbl>
              <a:tblPr firstRow="1" bandRow="1">
                <a:tableStyleId>{5C22544A-7EE6-4342-B048-85BDC9FD1C3A}</a:tableStyleId>
              </a:tblPr>
              <a:tblGrid>
                <a:gridCol w="3048000"/>
                <a:gridCol w="3048000"/>
                <a:gridCol w="3048000"/>
              </a:tblGrid>
              <a:tr h="370840">
                <a:tc>
                  <a:txBody>
                    <a:bodyPr/>
                    <a:lstStyle/>
                    <a:p>
                      <a:r>
                        <a:rPr lang="ru-RU" dirty="0" smtClean="0"/>
                        <a:t>средняя нагрузка</a:t>
                      </a:r>
                      <a:endParaRPr lang="ru-RU" dirty="0"/>
                    </a:p>
                  </a:txBody>
                  <a:tcPr/>
                </a:tc>
                <a:tc>
                  <a:txBody>
                    <a:bodyPr/>
                    <a:lstStyle/>
                    <a:p>
                      <a:r>
                        <a:rPr lang="ru-RU" dirty="0" smtClean="0"/>
                        <a:t>годовая</a:t>
                      </a:r>
                      <a:endParaRPr lang="ru-RU" dirty="0"/>
                    </a:p>
                  </a:txBody>
                  <a:tcPr/>
                </a:tc>
                <a:tc>
                  <a:txBody>
                    <a:bodyPr/>
                    <a:lstStyle/>
                    <a:p>
                      <a:r>
                        <a:rPr lang="ru-RU" dirty="0" smtClean="0"/>
                        <a:t>дневная</a:t>
                      </a:r>
                      <a:endParaRPr lang="ru-RU" dirty="0"/>
                    </a:p>
                  </a:txBody>
                  <a:tcPr/>
                </a:tc>
              </a:tr>
              <a:tr h="370840">
                <a:tc>
                  <a:txBody>
                    <a:bodyPr/>
                    <a:lstStyle/>
                    <a:p>
                      <a:r>
                        <a:rPr lang="ru-RU" dirty="0" smtClean="0">
                          <a:latin typeface="Times New Roman" pitchFamily="18" charset="0"/>
                          <a:cs typeface="Times New Roman" pitchFamily="18" charset="0"/>
                        </a:rPr>
                        <a:t>на 1 ставку врача</a:t>
                      </a:r>
                      <a:r>
                        <a:rPr lang="ru-RU" baseline="0" dirty="0" smtClean="0">
                          <a:latin typeface="Times New Roman" pitchFamily="18" charset="0"/>
                          <a:cs typeface="Times New Roman" pitchFamily="18" charset="0"/>
                        </a:rPr>
                        <a:t> ЛФК</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N - </a:t>
                      </a:r>
                      <a:r>
                        <a:rPr lang="ru-RU" dirty="0" smtClean="0">
                          <a:latin typeface="Times New Roman" pitchFamily="18" charset="0"/>
                          <a:cs typeface="Times New Roman" pitchFamily="18" charset="0"/>
                        </a:rPr>
                        <a:t>24</a:t>
                      </a:r>
                      <a:endParaRPr lang="ru-RU" dirty="0">
                        <a:latin typeface="Times New Roman" pitchFamily="18" charset="0"/>
                        <a:cs typeface="Times New Roman" pitchFamily="18" charset="0"/>
                      </a:endParaRPr>
                    </a:p>
                  </a:txBody>
                  <a:tcPr/>
                </a:tc>
              </a:tr>
              <a:tr h="370840">
                <a:tc>
                  <a:txBody>
                    <a:bodyPr/>
                    <a:lstStyle/>
                    <a:p>
                      <a:r>
                        <a:rPr lang="ru-RU" dirty="0" smtClean="0">
                          <a:latin typeface="Times New Roman" pitchFamily="18" charset="0"/>
                          <a:cs typeface="Times New Roman" pitchFamily="18" charset="0"/>
                        </a:rPr>
                        <a:t>на 1 ставку инструктора- методиста ЛФК</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N - </a:t>
                      </a:r>
                      <a:r>
                        <a:rPr lang="ru-RU" dirty="0" smtClean="0">
                          <a:latin typeface="Times New Roman" pitchFamily="18" charset="0"/>
                          <a:cs typeface="Times New Roman" pitchFamily="18" charset="0"/>
                        </a:rPr>
                        <a:t>33</a:t>
                      </a:r>
                      <a:endParaRPr lang="ru-RU" dirty="0">
                        <a:latin typeface="Times New Roman" pitchFamily="18" charset="0"/>
                        <a:cs typeface="Times New Roman" pitchFamily="18" charset="0"/>
                      </a:endParaRPr>
                    </a:p>
                  </a:txBody>
                  <a:tcPr/>
                </a:tc>
              </a:tr>
              <a:tr h="370840">
                <a:tc>
                  <a:txBody>
                    <a:bodyPr/>
                    <a:lstStyle/>
                    <a:p>
                      <a:r>
                        <a:rPr lang="ru-RU" dirty="0" smtClean="0">
                          <a:latin typeface="Times New Roman" pitchFamily="18" charset="0"/>
                          <a:cs typeface="Times New Roman" pitchFamily="18" charset="0"/>
                        </a:rPr>
                        <a:t>на 1 ставку инструктора ЛФК</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r>
                        <a:rPr lang="en-US" dirty="0" smtClean="0">
                          <a:latin typeface="Times New Roman" pitchFamily="18" charset="0"/>
                          <a:cs typeface="Times New Roman" pitchFamily="18" charset="0"/>
                        </a:rPr>
                        <a:t>N - </a:t>
                      </a:r>
                      <a:r>
                        <a:rPr lang="ru-RU" dirty="0" smtClean="0">
                          <a:latin typeface="Times New Roman" pitchFamily="18" charset="0"/>
                          <a:cs typeface="Times New Roman" pitchFamily="18" charset="0"/>
                        </a:rPr>
                        <a:t>39</a:t>
                      </a:r>
                      <a:endParaRPr lang="ru-RU" dirty="0">
                        <a:latin typeface="Times New Roman" pitchFamily="18" charset="0"/>
                        <a:cs typeface="Times New Roman" pitchFamily="18" charset="0"/>
                      </a:endParaRPr>
                    </a:p>
                  </a:txBody>
                  <a:tcPr/>
                </a:tc>
              </a:tr>
              <a:tr h="370840">
                <a:tc gridSpan="3">
                  <a:txBody>
                    <a:bodyPr/>
                    <a:lstStyle/>
                    <a:p>
                      <a:r>
                        <a:rPr lang="ru-RU" dirty="0" smtClean="0">
                          <a:latin typeface="Times New Roman" pitchFamily="18" charset="0"/>
                          <a:cs typeface="Times New Roman" pitchFamily="18" charset="0"/>
                        </a:rPr>
                        <a:t>Количество рабочих</a:t>
                      </a:r>
                      <a:r>
                        <a:rPr lang="ru-RU" baseline="0" dirty="0" smtClean="0">
                          <a:latin typeface="Times New Roman" pitchFamily="18" charset="0"/>
                          <a:cs typeface="Times New Roman" pitchFamily="18" charset="0"/>
                        </a:rPr>
                        <a:t> дней:</a:t>
                      </a:r>
                    </a:p>
                    <a:p>
                      <a:r>
                        <a:rPr lang="ru-RU" baseline="0" dirty="0" smtClean="0">
                          <a:latin typeface="Times New Roman" pitchFamily="18" charset="0"/>
                          <a:cs typeface="Times New Roman" pitchFamily="18" charset="0"/>
                        </a:rPr>
                        <a:t>врача- </a:t>
                      </a:r>
                    </a:p>
                    <a:p>
                      <a:r>
                        <a:rPr lang="ru-RU" baseline="0" dirty="0" smtClean="0">
                          <a:latin typeface="Times New Roman" pitchFamily="18" charset="0"/>
                          <a:cs typeface="Times New Roman" pitchFamily="18" charset="0"/>
                        </a:rPr>
                        <a:t>инструктора- методиста – </a:t>
                      </a:r>
                    </a:p>
                    <a:p>
                      <a:r>
                        <a:rPr lang="ru-RU" baseline="0" dirty="0" smtClean="0">
                          <a:latin typeface="Times New Roman" pitchFamily="18" charset="0"/>
                          <a:cs typeface="Times New Roman" pitchFamily="18" charset="0"/>
                        </a:rPr>
                        <a:t>инструктора ЛФК- </a:t>
                      </a:r>
                      <a:endParaRPr lang="ru-RU" dirty="0">
                        <a:latin typeface="Times New Roman" pitchFamily="18" charset="0"/>
                        <a:cs typeface="Times New Roman" pitchFamily="18" charset="0"/>
                      </a:endParaRPr>
                    </a:p>
                  </a:txBody>
                  <a:tcPr/>
                </a:tc>
                <a:tc hMerge="1">
                  <a:txBody>
                    <a:bodyPr/>
                    <a:lstStyle/>
                    <a:p>
                      <a:endParaRPr lang="ru-RU" dirty="0"/>
                    </a:p>
                  </a:txBody>
                  <a:tcPr/>
                </a:tc>
                <a:tc hMerge="1">
                  <a:txBody>
                    <a:bodyPr/>
                    <a:lstStyle/>
                    <a:p>
                      <a:endParaRPr lang="ru-RU" dirty="0"/>
                    </a:p>
                  </a:txBody>
                  <a:tcPr/>
                </a:tc>
              </a:tr>
            </a:tbl>
          </a:graphicData>
        </a:graphic>
      </p:graphicFrame>
      <p:sp>
        <p:nvSpPr>
          <p:cNvPr id="5" name="Прямоугольник 4"/>
          <p:cNvSpPr/>
          <p:nvPr/>
        </p:nvSpPr>
        <p:spPr>
          <a:xfrm>
            <a:off x="16768" y="3717032"/>
            <a:ext cx="9144000" cy="369332"/>
          </a:xfrm>
          <a:prstGeom prst="rect">
            <a:avLst/>
          </a:prstGeom>
        </p:spPr>
        <p:txBody>
          <a:bodyPr wrap="square">
            <a:spAutoFit/>
          </a:bodyPr>
          <a:lstStyle/>
          <a:p>
            <a:r>
              <a:rPr lang="ru-RU" dirty="0"/>
              <a:t> </a:t>
            </a:r>
            <a:r>
              <a:rPr lang="ru-RU" dirty="0" smtClean="0"/>
              <a:t>   </a:t>
            </a:r>
            <a:endParaRPr lang="ru-RU" b="1" dirty="0"/>
          </a:p>
        </p:txBody>
      </p:sp>
      <p:sp>
        <p:nvSpPr>
          <p:cNvPr id="6" name="Прямоугольник 5"/>
          <p:cNvSpPr/>
          <p:nvPr/>
        </p:nvSpPr>
        <p:spPr>
          <a:xfrm>
            <a:off x="16768" y="4086364"/>
            <a:ext cx="8875712" cy="3139321"/>
          </a:xfrm>
          <a:prstGeom prst="rect">
            <a:avLst/>
          </a:prstGeom>
        </p:spPr>
        <p:txBody>
          <a:bodyPr wrap="square">
            <a:spAutoFit/>
          </a:bodyPr>
          <a:lstStyle/>
          <a:p>
            <a:r>
              <a:rPr lang="ru-RU" dirty="0" smtClean="0">
                <a:latin typeface="Times New Roman" pitchFamily="18" charset="0"/>
                <a:cs typeface="Times New Roman" pitchFamily="18" charset="0"/>
              </a:rPr>
              <a:t>1. Дневная средняя нагрузка </a:t>
            </a:r>
            <a:r>
              <a:rPr lang="ru-RU" dirty="0">
                <a:latin typeface="Times New Roman" pitchFamily="18" charset="0"/>
                <a:cs typeface="Times New Roman" pitchFamily="18" charset="0"/>
              </a:rPr>
              <a:t>на </a:t>
            </a:r>
            <a:r>
              <a:rPr lang="ru-RU" dirty="0" smtClean="0">
                <a:latin typeface="Times New Roman" pitchFamily="18" charset="0"/>
                <a:cs typeface="Times New Roman" pitchFamily="18" charset="0"/>
              </a:rPr>
              <a:t>врача =</a:t>
            </a:r>
          </a:p>
          <a:p>
            <a:r>
              <a:rPr lang="ru-RU" b="1" u="sng" dirty="0" smtClean="0">
                <a:latin typeface="Times New Roman" pitchFamily="18" charset="0"/>
                <a:cs typeface="Times New Roman" pitchFamily="18" charset="0"/>
              </a:rPr>
              <a:t>количество </a:t>
            </a:r>
            <a:r>
              <a:rPr lang="ru-RU" b="1" u="sng" dirty="0">
                <a:latin typeface="Times New Roman" pitchFamily="18" charset="0"/>
                <a:cs typeface="Times New Roman" pitchFamily="18" charset="0"/>
              </a:rPr>
              <a:t>принятых больных за </a:t>
            </a:r>
            <a:r>
              <a:rPr lang="ru-RU" b="1" u="sng" dirty="0" smtClean="0">
                <a:latin typeface="Times New Roman" pitchFamily="18" charset="0"/>
                <a:cs typeface="Times New Roman" pitchFamily="18" charset="0"/>
              </a:rPr>
              <a:t>год</a:t>
            </a:r>
            <a:r>
              <a:rPr lang="en-US" b="1" u="sng" dirty="0" smtClean="0">
                <a:latin typeface="Times New Roman" pitchFamily="18" charset="0"/>
                <a:cs typeface="Times New Roman" pitchFamily="18" charset="0"/>
              </a:rPr>
              <a:t> </a:t>
            </a:r>
            <a:r>
              <a:rPr lang="ru-RU" b="1" u="sng" dirty="0" smtClean="0">
                <a:latin typeface="Times New Roman" pitchFamily="18" charset="0"/>
                <a:cs typeface="Times New Roman" pitchFamily="18" charset="0"/>
              </a:rPr>
              <a:t>(</a:t>
            </a:r>
            <a:r>
              <a:rPr lang="ru-RU" b="1" dirty="0" smtClean="0">
                <a:latin typeface="Times New Roman" pitchFamily="18" charset="0"/>
                <a:cs typeface="Times New Roman" pitchFamily="18" charset="0"/>
              </a:rPr>
              <a:t>согласно </a:t>
            </a:r>
            <a:r>
              <a:rPr lang="ru-RU" b="1" dirty="0">
                <a:latin typeface="Times New Roman" pitchFamily="18" charset="0"/>
                <a:cs typeface="Times New Roman" pitchFamily="18" charset="0"/>
              </a:rPr>
              <a:t>ф. №</a:t>
            </a:r>
            <a:r>
              <a:rPr lang="ru-RU" b="1" dirty="0" smtClean="0">
                <a:latin typeface="Times New Roman" pitchFamily="18" charset="0"/>
                <a:cs typeface="Times New Roman" pitchFamily="18" charset="0"/>
              </a:rPr>
              <a:t>39)</a:t>
            </a:r>
            <a:endParaRPr lang="ru-RU" b="1" dirty="0">
              <a:latin typeface="Times New Roman" pitchFamily="18" charset="0"/>
              <a:cs typeface="Times New Roman" pitchFamily="18" charset="0"/>
            </a:endParaRPr>
          </a:p>
          <a:p>
            <a:r>
              <a:rPr lang="ru-RU" b="1" dirty="0">
                <a:solidFill>
                  <a:prstClr val="black"/>
                </a:solidFill>
                <a:latin typeface="Times New Roman" pitchFamily="18" charset="0"/>
                <a:cs typeface="Times New Roman" pitchFamily="18" charset="0"/>
              </a:rPr>
              <a:t>количество рабочих дней</a:t>
            </a:r>
            <a:endParaRPr lang="ru-RU" b="1" dirty="0"/>
          </a:p>
          <a:p>
            <a:r>
              <a:rPr lang="ru-RU" dirty="0" smtClean="0">
                <a:latin typeface="Times New Roman" pitchFamily="18" charset="0"/>
                <a:cs typeface="Times New Roman" pitchFamily="18" charset="0"/>
              </a:rPr>
              <a:t>2. Годовая средняя </a:t>
            </a:r>
            <a:r>
              <a:rPr lang="ru-RU" dirty="0">
                <a:latin typeface="Times New Roman" pitchFamily="18" charset="0"/>
                <a:cs typeface="Times New Roman" pitchFamily="18" charset="0"/>
              </a:rPr>
              <a:t>нагрузка </a:t>
            </a:r>
            <a:r>
              <a:rPr lang="ru-RU" dirty="0" smtClean="0">
                <a:latin typeface="Times New Roman" pitchFamily="18" charset="0"/>
                <a:cs typeface="Times New Roman" pitchFamily="18" charset="0"/>
              </a:rPr>
              <a:t>на одного инструктора </a:t>
            </a:r>
            <a:r>
              <a:rPr lang="ru-RU" dirty="0">
                <a:latin typeface="Times New Roman" pitchFamily="18" charset="0"/>
                <a:cs typeface="Times New Roman" pitchFamily="18" charset="0"/>
              </a:rPr>
              <a:t>= </a:t>
            </a:r>
          </a:p>
          <a:p>
            <a:r>
              <a:rPr lang="ru-RU" b="1" u="sng" dirty="0">
                <a:latin typeface="Times New Roman" pitchFamily="18" charset="0"/>
                <a:cs typeface="Times New Roman" pitchFamily="18" charset="0"/>
              </a:rPr>
              <a:t>количество процедурных единиц</a:t>
            </a:r>
          </a:p>
          <a:p>
            <a:pPr lvl="0"/>
            <a:r>
              <a:rPr lang="ru-RU" b="1" dirty="0">
                <a:solidFill>
                  <a:prstClr val="black"/>
                </a:solidFill>
                <a:latin typeface="Times New Roman" pitchFamily="18" charset="0"/>
                <a:cs typeface="Times New Roman" pitchFamily="18" charset="0"/>
              </a:rPr>
              <a:t>количество </a:t>
            </a:r>
            <a:r>
              <a:rPr lang="ru-RU" b="1" dirty="0" smtClean="0">
                <a:solidFill>
                  <a:prstClr val="black"/>
                </a:solidFill>
                <a:latin typeface="Times New Roman" pitchFamily="18" charset="0"/>
                <a:cs typeface="Times New Roman" pitchFamily="18" charset="0"/>
              </a:rPr>
              <a:t>ставок</a:t>
            </a:r>
          </a:p>
          <a:p>
            <a:pPr lvl="0"/>
            <a:r>
              <a:rPr lang="ru-RU" dirty="0" smtClean="0">
                <a:solidFill>
                  <a:prstClr val="black"/>
                </a:solidFill>
                <a:latin typeface="Times New Roman" pitchFamily="18" charset="0"/>
                <a:cs typeface="Times New Roman" pitchFamily="18" charset="0"/>
              </a:rPr>
              <a:t>3. Дневная </a:t>
            </a:r>
            <a:r>
              <a:rPr lang="ru-RU" dirty="0">
                <a:solidFill>
                  <a:prstClr val="black"/>
                </a:solidFill>
                <a:latin typeface="Times New Roman" pitchFamily="18" charset="0"/>
                <a:cs typeface="Times New Roman" pitchFamily="18" charset="0"/>
              </a:rPr>
              <a:t>средняя нагрузка на одного </a:t>
            </a:r>
            <a:r>
              <a:rPr lang="ru-RU" dirty="0" smtClean="0">
                <a:solidFill>
                  <a:prstClr val="black"/>
                </a:solidFill>
                <a:latin typeface="Times New Roman" pitchFamily="18" charset="0"/>
                <a:cs typeface="Times New Roman" pitchFamily="18" charset="0"/>
              </a:rPr>
              <a:t>инструктора</a:t>
            </a:r>
            <a:r>
              <a:rPr lang="ru-RU" dirty="0">
                <a:solidFill>
                  <a:prstClr val="black"/>
                </a:solidFill>
                <a:latin typeface="Times New Roman" pitchFamily="18" charset="0"/>
                <a:cs typeface="Times New Roman" pitchFamily="18" charset="0"/>
              </a:rPr>
              <a:t>=  </a:t>
            </a:r>
            <a:endParaRPr lang="ru-RU" dirty="0" smtClean="0">
              <a:solidFill>
                <a:prstClr val="black"/>
              </a:solidFill>
              <a:latin typeface="Times New Roman" pitchFamily="18" charset="0"/>
              <a:cs typeface="Times New Roman" pitchFamily="18" charset="0"/>
            </a:endParaRPr>
          </a:p>
          <a:p>
            <a:pPr lvl="0"/>
            <a:r>
              <a:rPr lang="ru-RU" b="1" u="sng" dirty="0">
                <a:solidFill>
                  <a:prstClr val="black"/>
                </a:solidFill>
                <a:latin typeface="Times New Roman" pitchFamily="18" charset="0"/>
                <a:cs typeface="Times New Roman" pitchFamily="18" charset="0"/>
              </a:rPr>
              <a:t>г</a:t>
            </a:r>
            <a:r>
              <a:rPr lang="ru-RU" b="1" u="sng" dirty="0" smtClean="0">
                <a:solidFill>
                  <a:prstClr val="black"/>
                </a:solidFill>
                <a:latin typeface="Times New Roman" pitchFamily="18" charset="0"/>
                <a:cs typeface="Times New Roman" pitchFamily="18" charset="0"/>
              </a:rPr>
              <a:t>одовая </a:t>
            </a:r>
            <a:r>
              <a:rPr lang="ru-RU" b="1" u="sng" dirty="0">
                <a:solidFill>
                  <a:prstClr val="black"/>
                </a:solidFill>
                <a:latin typeface="Times New Roman" pitchFamily="18" charset="0"/>
                <a:cs typeface="Times New Roman" pitchFamily="18" charset="0"/>
              </a:rPr>
              <a:t>средняя нагрузка на одного </a:t>
            </a:r>
            <a:r>
              <a:rPr lang="ru-RU" b="1" u="sng" dirty="0" smtClean="0">
                <a:solidFill>
                  <a:prstClr val="black"/>
                </a:solidFill>
                <a:latin typeface="Times New Roman" pitchFamily="18" charset="0"/>
                <a:cs typeface="Times New Roman" pitchFamily="18" charset="0"/>
              </a:rPr>
              <a:t>инструктора</a:t>
            </a:r>
          </a:p>
          <a:p>
            <a:pPr lvl="0"/>
            <a:r>
              <a:rPr lang="ru-RU" b="1" dirty="0">
                <a:solidFill>
                  <a:prstClr val="black"/>
                </a:solidFill>
                <a:latin typeface="Times New Roman" pitchFamily="18" charset="0"/>
                <a:cs typeface="Times New Roman" pitchFamily="18" charset="0"/>
              </a:rPr>
              <a:t>с</a:t>
            </a:r>
            <a:r>
              <a:rPr lang="ru-RU" b="1" dirty="0" smtClean="0">
                <a:solidFill>
                  <a:prstClr val="black"/>
                </a:solidFill>
                <a:latin typeface="Times New Roman" pitchFamily="18" charset="0"/>
                <a:cs typeface="Times New Roman" pitchFamily="18" charset="0"/>
              </a:rPr>
              <a:t>реднее количество рабочих дней</a:t>
            </a:r>
          </a:p>
          <a:p>
            <a:pPr lvl="0"/>
            <a:r>
              <a:rPr lang="ru-RU" dirty="0" smtClean="0">
                <a:solidFill>
                  <a:prstClr val="black"/>
                </a:solidFill>
                <a:latin typeface="Times New Roman" pitchFamily="18" charset="0"/>
                <a:cs typeface="Times New Roman" pitchFamily="18" charset="0"/>
              </a:rPr>
              <a:t> </a:t>
            </a:r>
            <a:endParaRPr lang="ru-RU" dirty="0">
              <a:solidFill>
                <a:prstClr val="black"/>
              </a:solidFill>
              <a:latin typeface="Times New Roman" pitchFamily="18" charset="0"/>
              <a:cs typeface="Times New Roman" pitchFamily="18" charset="0"/>
            </a:endParaRPr>
          </a:p>
          <a:p>
            <a:r>
              <a:rPr lang="ru-RU"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35786604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528" y="-17140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108520" y="-33266"/>
            <a:ext cx="9145016" cy="581946"/>
          </a:xfrm>
        </p:spPr>
        <p:txBody>
          <a:bodyPr>
            <a:normAutofit/>
          </a:bodyPr>
          <a:lstStyle/>
          <a:p>
            <a:r>
              <a:rPr lang="ru-RU" sz="3200" b="1" dirty="0" smtClean="0">
                <a:latin typeface="Times New Roman" pitchFamily="18" charset="0"/>
                <a:cs typeface="Times New Roman" pitchFamily="18" charset="0"/>
              </a:rPr>
              <a:t>  Отчет по лечебной физкультуре </a:t>
            </a:r>
            <a:r>
              <a:rPr lang="ru-RU" sz="3200" b="1" dirty="0" smtClean="0">
                <a:latin typeface="Times New Roman" pitchFamily="18" charset="0"/>
                <a:cs typeface="Times New Roman" pitchFamily="18" charset="0"/>
              </a:rPr>
              <a:t>(</a:t>
            </a:r>
            <a:r>
              <a:rPr lang="ru-RU" sz="3200" b="1" dirty="0" smtClean="0">
                <a:latin typeface="Times New Roman" pitchFamily="18" charset="0"/>
                <a:cs typeface="Times New Roman" pitchFamily="18" charset="0"/>
              </a:rPr>
              <a:t>стационар</a:t>
            </a:r>
            <a:r>
              <a:rPr lang="ru-RU" sz="3200" b="1" dirty="0" smtClean="0">
                <a:latin typeface="Times New Roman" pitchFamily="18" charset="0"/>
                <a:cs typeface="Times New Roman" pitchFamily="18" charset="0"/>
              </a:rPr>
              <a:t>)</a:t>
            </a:r>
            <a:endParaRPr lang="ru-RU" sz="3200" b="1" dirty="0">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707147682"/>
              </p:ext>
            </p:extLst>
          </p:nvPr>
        </p:nvGraphicFramePr>
        <p:xfrm>
          <a:off x="-62032" y="764704"/>
          <a:ext cx="7878398" cy="1828800"/>
        </p:xfrm>
        <a:graphic>
          <a:graphicData uri="http://schemas.openxmlformats.org/drawingml/2006/table">
            <a:tbl>
              <a:tblPr firstRow="1" bandRow="1">
                <a:tableStyleId>{5C22544A-7EE6-4342-B048-85BDC9FD1C3A}</a:tableStyleId>
              </a:tblPr>
              <a:tblGrid>
                <a:gridCol w="795073"/>
                <a:gridCol w="795073"/>
                <a:gridCol w="795073"/>
                <a:gridCol w="795073"/>
                <a:gridCol w="795073"/>
                <a:gridCol w="795073"/>
                <a:gridCol w="795073"/>
                <a:gridCol w="795073"/>
                <a:gridCol w="795073"/>
                <a:gridCol w="722741"/>
              </a:tblGrid>
              <a:tr h="808219">
                <a:tc gridSpan="2">
                  <a:txBody>
                    <a:bodyPr/>
                    <a:lstStyle/>
                    <a:p>
                      <a:r>
                        <a:rPr lang="ru-RU" dirty="0" smtClean="0"/>
                        <a:t>кол-во </a:t>
                      </a:r>
                      <a:r>
                        <a:rPr lang="ru-RU" dirty="0" smtClean="0"/>
                        <a:t>выписанных </a:t>
                      </a:r>
                      <a:endParaRPr lang="ru-RU" dirty="0" smtClean="0"/>
                    </a:p>
                    <a:p>
                      <a:r>
                        <a:rPr lang="ru-RU" dirty="0" smtClean="0"/>
                        <a:t>б-х</a:t>
                      </a:r>
                      <a:endParaRPr lang="ru-RU" dirty="0"/>
                    </a:p>
                  </a:txBody>
                  <a:tcPr/>
                </a:tc>
                <a:tc hMerge="1">
                  <a:txBody>
                    <a:bodyPr/>
                    <a:lstStyle/>
                    <a:p>
                      <a:endParaRPr lang="ru-RU" dirty="0"/>
                    </a:p>
                  </a:txBody>
                  <a:tcPr/>
                </a:tc>
                <a:tc gridSpan="2">
                  <a:txBody>
                    <a:bodyPr/>
                    <a:lstStyle/>
                    <a:p>
                      <a:r>
                        <a:rPr lang="ru-RU" dirty="0" smtClean="0"/>
                        <a:t>назначено на ЛФК</a:t>
                      </a:r>
                      <a:endParaRPr lang="ru-RU" dirty="0"/>
                    </a:p>
                  </a:txBody>
                  <a:tcPr/>
                </a:tc>
                <a:tc hMerge="1">
                  <a:txBody>
                    <a:bodyPr/>
                    <a:lstStyle/>
                    <a:p>
                      <a:endParaRPr lang="ru-RU" dirty="0"/>
                    </a:p>
                  </a:txBody>
                  <a:tcPr/>
                </a:tc>
                <a:tc gridSpan="2">
                  <a:txBody>
                    <a:bodyPr/>
                    <a:lstStyle/>
                    <a:p>
                      <a:r>
                        <a:rPr lang="ru-RU" dirty="0" smtClean="0"/>
                        <a:t>закончили лечение</a:t>
                      </a:r>
                      <a:endParaRPr lang="ru-RU" dirty="0"/>
                    </a:p>
                  </a:txBody>
                  <a:tcPr/>
                </a:tc>
                <a:tc hMerge="1">
                  <a:txBody>
                    <a:bodyPr/>
                    <a:lstStyle/>
                    <a:p>
                      <a:endParaRPr lang="ru-RU" dirty="0"/>
                    </a:p>
                  </a:txBody>
                  <a:tcPr/>
                </a:tc>
                <a:tc gridSpan="2">
                  <a:txBody>
                    <a:bodyPr/>
                    <a:lstStyle/>
                    <a:p>
                      <a:r>
                        <a:rPr lang="ru-RU" dirty="0" smtClean="0"/>
                        <a:t>% охвата</a:t>
                      </a:r>
                      <a:endParaRPr lang="ru-RU" dirty="0"/>
                    </a:p>
                  </a:txBody>
                  <a:tcPr/>
                </a:tc>
                <a:tc hMerge="1">
                  <a:txBody>
                    <a:bodyPr/>
                    <a:lstStyle/>
                    <a:p>
                      <a:endParaRPr lang="ru-RU" dirty="0"/>
                    </a:p>
                  </a:txBody>
                  <a:tcPr/>
                </a:tc>
                <a:tc gridSpan="2">
                  <a:txBody>
                    <a:bodyPr/>
                    <a:lstStyle/>
                    <a:p>
                      <a:r>
                        <a:rPr lang="ru-RU" dirty="0" smtClean="0"/>
                        <a:t>кол-во </a:t>
                      </a:r>
                    </a:p>
                    <a:p>
                      <a:r>
                        <a:rPr lang="ru-RU" dirty="0" err="1" smtClean="0"/>
                        <a:t>отпущ</a:t>
                      </a:r>
                      <a:r>
                        <a:rPr lang="ru-RU" dirty="0" smtClean="0"/>
                        <a:t>-х</a:t>
                      </a:r>
                    </a:p>
                    <a:p>
                      <a:r>
                        <a:rPr lang="ru-RU" dirty="0" smtClean="0"/>
                        <a:t>процедур</a:t>
                      </a:r>
                      <a:endParaRPr lang="ru-RU" dirty="0"/>
                    </a:p>
                  </a:txBody>
                  <a:tcPr/>
                </a:tc>
                <a:tc hMerge="1">
                  <a:txBody>
                    <a:bodyPr/>
                    <a:lstStyle/>
                    <a:p>
                      <a:endParaRPr lang="ru-RU" dirty="0"/>
                    </a:p>
                  </a:txBody>
                  <a:tcPr/>
                </a:tc>
              </a:tr>
              <a:tr h="808219">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c>
                  <a:txBody>
                    <a:bodyPr/>
                    <a:lstStyle/>
                    <a:p>
                      <a:r>
                        <a:rPr lang="ru-RU" dirty="0" smtClean="0"/>
                        <a:t>дети</a:t>
                      </a:r>
                    </a:p>
                    <a:p>
                      <a:endParaRPr lang="ru-RU" dirty="0"/>
                    </a:p>
                  </a:txBody>
                  <a:tcPr/>
                </a:tc>
                <a:tc>
                  <a:txBody>
                    <a:bodyPr/>
                    <a:lstStyle/>
                    <a:p>
                      <a:r>
                        <a:rPr lang="ru-RU" dirty="0" smtClean="0"/>
                        <a:t>взрослые</a:t>
                      </a:r>
                    </a:p>
                    <a:p>
                      <a:endParaRPr lang="ru-RU" dirty="0"/>
                    </a:p>
                  </a:txBody>
                  <a:tcPr/>
                </a:tc>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3820452415"/>
              </p:ext>
            </p:extLst>
          </p:nvPr>
        </p:nvGraphicFramePr>
        <p:xfrm>
          <a:off x="29913" y="2780928"/>
          <a:ext cx="8934575" cy="2103120"/>
        </p:xfrm>
        <a:graphic>
          <a:graphicData uri="http://schemas.openxmlformats.org/drawingml/2006/table">
            <a:tbl>
              <a:tblPr firstRow="1" bandRow="1">
                <a:tableStyleId>{5C22544A-7EE6-4342-B048-85BDC9FD1C3A}</a:tableStyleId>
              </a:tblPr>
              <a:tblGrid>
                <a:gridCol w="687272"/>
                <a:gridCol w="1078929"/>
                <a:gridCol w="639259"/>
                <a:gridCol w="761336"/>
                <a:gridCol w="1094307"/>
                <a:gridCol w="1037499"/>
                <a:gridCol w="883100"/>
                <a:gridCol w="883100"/>
                <a:gridCol w="883100"/>
                <a:gridCol w="986673"/>
              </a:tblGrid>
              <a:tr h="370840">
                <a:tc rowSpan="2" gridSpan="2">
                  <a:txBody>
                    <a:bodyPr/>
                    <a:lstStyle/>
                    <a:p>
                      <a:r>
                        <a:rPr lang="ru-RU" dirty="0" smtClean="0"/>
                        <a:t>кол-во процедур на одного б-</a:t>
                      </a:r>
                      <a:r>
                        <a:rPr lang="ru-RU" dirty="0" err="1" smtClean="0"/>
                        <a:t>го</a:t>
                      </a:r>
                      <a:endParaRPr lang="ru-RU" dirty="0"/>
                    </a:p>
                  </a:txBody>
                  <a:tcPr/>
                </a:tc>
                <a:tc rowSpan="2" hMerge="1">
                  <a:txBody>
                    <a:bodyPr/>
                    <a:lstStyle/>
                    <a:p>
                      <a:endParaRPr lang="ru-RU" dirty="0"/>
                    </a:p>
                  </a:txBody>
                  <a:tcPr/>
                </a:tc>
                <a:tc rowSpan="2" gridSpan="2">
                  <a:txBody>
                    <a:bodyPr/>
                    <a:lstStyle/>
                    <a:p>
                      <a:r>
                        <a:rPr lang="ru-RU" dirty="0" smtClean="0"/>
                        <a:t>кол-во процедур-</a:t>
                      </a:r>
                      <a:r>
                        <a:rPr lang="ru-RU" dirty="0" err="1" smtClean="0"/>
                        <a:t>ных</a:t>
                      </a:r>
                      <a:r>
                        <a:rPr lang="ru-RU" dirty="0" smtClean="0"/>
                        <a:t> единиц</a:t>
                      </a:r>
                      <a:endParaRPr lang="ru-RU" dirty="0"/>
                    </a:p>
                  </a:txBody>
                  <a:tcPr/>
                </a:tc>
                <a:tc rowSpan="2" hMerge="1">
                  <a:txBody>
                    <a:bodyPr/>
                    <a:lstStyle/>
                    <a:p>
                      <a:endParaRPr lang="ru-RU"/>
                    </a:p>
                  </a:txBody>
                  <a:tcPr/>
                </a:tc>
                <a:tc gridSpan="6">
                  <a:txBody>
                    <a:bodyPr/>
                    <a:lstStyle/>
                    <a:p>
                      <a:r>
                        <a:rPr lang="ru-RU" dirty="0" smtClean="0"/>
                        <a:t>                        эффективность</a:t>
                      </a:r>
                      <a:r>
                        <a:rPr lang="ru-RU" baseline="0" dirty="0" smtClean="0"/>
                        <a:t> лечения</a:t>
                      </a:r>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70840">
                <a:tc gridSpan="2" vMerge="1">
                  <a:txBody>
                    <a:bodyPr/>
                    <a:lstStyle/>
                    <a:p>
                      <a:endParaRPr lang="ru-RU" dirty="0"/>
                    </a:p>
                  </a:txBody>
                  <a:tcPr/>
                </a:tc>
                <a:tc hMerge="1" vMerge="1">
                  <a:txBody>
                    <a:bodyPr/>
                    <a:lstStyle/>
                    <a:p>
                      <a:endParaRPr lang="ru-RU" dirty="0"/>
                    </a:p>
                  </a:txBody>
                  <a:tcPr/>
                </a:tc>
                <a:tc gridSpan="2" vMerge="1">
                  <a:txBody>
                    <a:bodyPr/>
                    <a:lstStyle/>
                    <a:p>
                      <a:endParaRPr lang="ru-RU" dirty="0"/>
                    </a:p>
                  </a:txBody>
                  <a:tcPr/>
                </a:tc>
                <a:tc hMerge="1" vMerge="1">
                  <a:txBody>
                    <a:bodyPr/>
                    <a:lstStyle/>
                    <a:p>
                      <a:endParaRPr lang="ru-RU" dirty="0"/>
                    </a:p>
                  </a:txBody>
                  <a:tcPr/>
                </a:tc>
                <a:tc gridSpan="2">
                  <a:txBody>
                    <a:bodyPr/>
                    <a:lstStyle/>
                    <a:p>
                      <a:r>
                        <a:rPr lang="ru-RU" dirty="0" smtClean="0"/>
                        <a:t>выздоровление</a:t>
                      </a:r>
                      <a:endParaRPr lang="ru-RU" dirty="0"/>
                    </a:p>
                  </a:txBody>
                  <a:tcPr/>
                </a:tc>
                <a:tc hMerge="1">
                  <a:txBody>
                    <a:bodyPr/>
                    <a:lstStyle/>
                    <a:p>
                      <a:endParaRPr lang="ru-RU" dirty="0"/>
                    </a:p>
                  </a:txBody>
                  <a:tcPr/>
                </a:tc>
                <a:tc gridSpan="2">
                  <a:txBody>
                    <a:bodyPr/>
                    <a:lstStyle/>
                    <a:p>
                      <a:r>
                        <a:rPr lang="ru-RU" dirty="0" smtClean="0"/>
                        <a:t>улучшение</a:t>
                      </a:r>
                      <a:endParaRPr lang="ru-RU" dirty="0"/>
                    </a:p>
                  </a:txBody>
                  <a:tcPr/>
                </a:tc>
                <a:tc hMerge="1">
                  <a:txBody>
                    <a:bodyPr/>
                    <a:lstStyle/>
                    <a:p>
                      <a:endParaRPr lang="ru-RU" dirty="0"/>
                    </a:p>
                  </a:txBody>
                  <a:tcPr/>
                </a:tc>
                <a:tc gridSpan="2">
                  <a:txBody>
                    <a:bodyPr/>
                    <a:lstStyle/>
                    <a:p>
                      <a:r>
                        <a:rPr lang="ru-RU" dirty="0" smtClean="0"/>
                        <a:t>Без</a:t>
                      </a:r>
                      <a:r>
                        <a:rPr lang="ru-RU" baseline="0" dirty="0" smtClean="0"/>
                        <a:t> перемен</a:t>
                      </a:r>
                      <a:endParaRPr lang="ru-RU" dirty="0"/>
                    </a:p>
                  </a:txBody>
                  <a:tcPr/>
                </a:tc>
                <a:tc hMerge="1">
                  <a:txBody>
                    <a:bodyPr/>
                    <a:lstStyle/>
                    <a:p>
                      <a:endParaRPr lang="ru-RU" dirty="0"/>
                    </a:p>
                  </a:txBody>
                  <a:tcPr/>
                </a:tc>
              </a:tr>
              <a:tr h="370840">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c>
                  <a:txBody>
                    <a:bodyPr/>
                    <a:lstStyle/>
                    <a:p>
                      <a:r>
                        <a:rPr lang="ru-RU" dirty="0" smtClean="0"/>
                        <a:t>дети</a:t>
                      </a:r>
                    </a:p>
                    <a:p>
                      <a:endParaRPr lang="ru-RU" dirty="0"/>
                    </a:p>
                  </a:txBody>
                  <a:tcPr/>
                </a:tc>
                <a:tc>
                  <a:txBody>
                    <a:bodyPr/>
                    <a:lstStyle/>
                    <a:p>
                      <a:r>
                        <a:rPr lang="ru-RU" dirty="0" smtClean="0"/>
                        <a:t>взрос-</a:t>
                      </a:r>
                    </a:p>
                    <a:p>
                      <a:r>
                        <a:rPr lang="ru-RU" dirty="0" err="1" smtClean="0"/>
                        <a:t>лые</a:t>
                      </a:r>
                      <a:endParaRPr lang="ru-RU" dirty="0" smtClean="0"/>
                    </a:p>
                    <a:p>
                      <a:endParaRPr lang="ru-RU" dirty="0"/>
                    </a:p>
                  </a:txBody>
                  <a:tcPr/>
                </a:tc>
              </a:tr>
            </a:tbl>
          </a:graphicData>
        </a:graphic>
      </p:graphicFrame>
      <p:sp>
        <p:nvSpPr>
          <p:cNvPr id="7" name="Прямоугольник 6"/>
          <p:cNvSpPr/>
          <p:nvPr/>
        </p:nvSpPr>
        <p:spPr>
          <a:xfrm>
            <a:off x="-26536" y="4964163"/>
            <a:ext cx="9433048" cy="830997"/>
          </a:xfrm>
          <a:prstGeom prst="rect">
            <a:avLst/>
          </a:prstGeom>
        </p:spPr>
        <p:txBody>
          <a:bodyPr wrap="square">
            <a:spAutoFit/>
          </a:bodyPr>
          <a:lstStyle/>
          <a:p>
            <a:r>
              <a:rPr lang="ru-RU" sz="1600" dirty="0" smtClean="0">
                <a:solidFill>
                  <a:prstClr val="black"/>
                </a:solidFill>
                <a:latin typeface="Times New Roman" pitchFamily="18" charset="0"/>
                <a:cs typeface="Times New Roman" pitchFamily="18" charset="0"/>
              </a:rPr>
              <a:t>% </a:t>
            </a:r>
            <a:r>
              <a:rPr lang="ru-RU" sz="1600" dirty="0">
                <a:solidFill>
                  <a:prstClr val="black"/>
                </a:solidFill>
                <a:latin typeface="Times New Roman" pitchFamily="18" charset="0"/>
                <a:cs typeface="Times New Roman" pitchFamily="18" charset="0"/>
              </a:rPr>
              <a:t>охвата высчитывается следующим образом: </a:t>
            </a:r>
            <a:r>
              <a:rPr lang="ru-RU" sz="1600" b="1" dirty="0">
                <a:solidFill>
                  <a:prstClr val="black"/>
                </a:solidFill>
                <a:latin typeface="Times New Roman" pitchFamily="18" charset="0"/>
                <a:cs typeface="Times New Roman" pitchFamily="18" charset="0"/>
              </a:rPr>
              <a:t>кол-во больных, назначенных </a:t>
            </a:r>
            <a:r>
              <a:rPr lang="ru-RU" sz="1600" b="1" dirty="0" smtClean="0">
                <a:solidFill>
                  <a:prstClr val="black"/>
                </a:solidFill>
                <a:latin typeface="Times New Roman" pitchFamily="18" charset="0"/>
                <a:cs typeface="Times New Roman" pitchFamily="18" charset="0"/>
              </a:rPr>
              <a:t>на ЛФК</a:t>
            </a:r>
          </a:p>
          <a:p>
            <a:r>
              <a:rPr lang="ru-RU" sz="1600" b="1" dirty="0">
                <a:solidFill>
                  <a:prstClr val="black"/>
                </a:solidFill>
                <a:latin typeface="Times New Roman" pitchFamily="18" charset="0"/>
                <a:cs typeface="Times New Roman" pitchFamily="18" charset="0"/>
              </a:rPr>
              <a:t> </a:t>
            </a:r>
            <a:r>
              <a:rPr lang="ru-RU" sz="1600" b="1" dirty="0" smtClean="0">
                <a:solidFill>
                  <a:prstClr val="black"/>
                </a:solidFill>
                <a:latin typeface="Times New Roman" pitchFamily="18" charset="0"/>
                <a:cs typeface="Times New Roman" pitchFamily="18" charset="0"/>
              </a:rPr>
              <a:t>                                                                                       _________________________________   </a:t>
            </a:r>
            <a:r>
              <a:rPr lang="ru-RU" sz="1600" b="1" dirty="0">
                <a:solidFill>
                  <a:prstClr val="black"/>
                </a:solidFill>
                <a:latin typeface="Times New Roman" pitchFamily="18" charset="0"/>
                <a:cs typeface="Times New Roman" pitchFamily="18" charset="0"/>
              </a:rPr>
              <a:t>Х100%</a:t>
            </a:r>
          </a:p>
          <a:p>
            <a:r>
              <a:rPr lang="ru-RU" sz="1600" b="1" dirty="0">
                <a:solidFill>
                  <a:prstClr val="black"/>
                </a:solidFill>
                <a:latin typeface="Times New Roman" pitchFamily="18" charset="0"/>
                <a:cs typeface="Times New Roman" pitchFamily="18" charset="0"/>
              </a:rPr>
              <a:t>                                                                                           кол-во выписанных больных </a:t>
            </a:r>
          </a:p>
        </p:txBody>
      </p:sp>
      <p:sp>
        <p:nvSpPr>
          <p:cNvPr id="8" name="Прямоугольник 7"/>
          <p:cNvSpPr/>
          <p:nvPr/>
        </p:nvSpPr>
        <p:spPr>
          <a:xfrm>
            <a:off x="179512" y="5801180"/>
            <a:ext cx="8784976" cy="584775"/>
          </a:xfrm>
          <a:prstGeom prst="rect">
            <a:avLst/>
          </a:prstGeom>
        </p:spPr>
        <p:txBody>
          <a:bodyPr wrap="square">
            <a:spAutoFit/>
          </a:bodyPr>
          <a:lstStyle/>
          <a:p>
            <a:r>
              <a:rPr lang="ru-RU" sz="1600" dirty="0">
                <a:solidFill>
                  <a:prstClr val="black"/>
                </a:solidFill>
                <a:latin typeface="Times New Roman" pitchFamily="18" charset="0"/>
                <a:cs typeface="Times New Roman" pitchFamily="18" charset="0"/>
              </a:rPr>
              <a:t>к</a:t>
            </a:r>
            <a:r>
              <a:rPr lang="ru-RU" sz="1600" dirty="0" smtClean="0">
                <a:solidFill>
                  <a:prstClr val="black"/>
                </a:solidFill>
                <a:latin typeface="Times New Roman" pitchFamily="18" charset="0"/>
                <a:cs typeface="Times New Roman" pitchFamily="18" charset="0"/>
              </a:rPr>
              <a:t>оличество </a:t>
            </a:r>
            <a:r>
              <a:rPr lang="ru-RU" sz="1600" dirty="0">
                <a:solidFill>
                  <a:prstClr val="black"/>
                </a:solidFill>
                <a:latin typeface="Times New Roman" pitchFamily="18" charset="0"/>
                <a:cs typeface="Times New Roman" pitchFamily="18" charset="0"/>
              </a:rPr>
              <a:t>процедур на одного </a:t>
            </a:r>
            <a:r>
              <a:rPr lang="ru-RU" sz="1600" dirty="0" smtClean="0">
                <a:solidFill>
                  <a:prstClr val="black"/>
                </a:solidFill>
                <a:latin typeface="Times New Roman" pitchFamily="18" charset="0"/>
                <a:cs typeface="Times New Roman" pitchFamily="18" charset="0"/>
              </a:rPr>
              <a:t>больного</a:t>
            </a:r>
            <a:r>
              <a:rPr lang="ru-RU" sz="1600" dirty="0">
                <a:solidFill>
                  <a:prstClr val="black"/>
                </a:solidFill>
              </a:rPr>
              <a:t> </a:t>
            </a:r>
            <a:r>
              <a:rPr lang="ru-RU" sz="1600" dirty="0" smtClean="0">
                <a:solidFill>
                  <a:prstClr val="black"/>
                </a:solidFill>
              </a:rPr>
              <a:t>и эффективность лечения рассчитываются аналогично поликлинике </a:t>
            </a:r>
            <a:endParaRPr lang="ru-RU" sz="1600" b="1" dirty="0">
              <a:solidFill>
                <a:prstClr val="black"/>
              </a:solidFill>
            </a:endParaRPr>
          </a:p>
        </p:txBody>
      </p:sp>
      <p:sp>
        <p:nvSpPr>
          <p:cNvPr id="9" name="Прямоугольник 8"/>
          <p:cNvSpPr/>
          <p:nvPr/>
        </p:nvSpPr>
        <p:spPr>
          <a:xfrm>
            <a:off x="107504" y="6293623"/>
            <a:ext cx="8747956" cy="338554"/>
          </a:xfrm>
          <a:prstGeom prst="rect">
            <a:avLst/>
          </a:prstGeom>
        </p:spPr>
        <p:txBody>
          <a:bodyPr wrap="square">
            <a:spAutoFit/>
          </a:bodyPr>
          <a:lstStyle/>
          <a:p>
            <a:r>
              <a:rPr lang="ru-RU" sz="1600" dirty="0" smtClean="0">
                <a:solidFill>
                  <a:prstClr val="black"/>
                </a:solidFill>
                <a:latin typeface="Times New Roman" pitchFamily="18" charset="0"/>
                <a:cs typeface="Times New Roman" pitchFamily="18" charset="0"/>
              </a:rPr>
              <a:t> </a:t>
            </a:r>
          </a:p>
        </p:txBody>
      </p:sp>
    </p:spTree>
    <p:extLst>
      <p:ext uri="{BB962C8B-B14F-4D97-AF65-F5344CB8AC3E}">
        <p14:creationId xmlns:p14="http://schemas.microsoft.com/office/powerpoint/2010/main" val="9982218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Средняя нагрузка специалистов ЛФК (стационар)</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392420745"/>
              </p:ext>
            </p:extLst>
          </p:nvPr>
        </p:nvGraphicFramePr>
        <p:xfrm>
          <a:off x="457200" y="1600200"/>
          <a:ext cx="8229600" cy="283972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r>
                        <a:rPr lang="ru-RU" dirty="0" smtClean="0"/>
                        <a:t>средняя</a:t>
                      </a:r>
                      <a:endParaRPr lang="ru-RU" dirty="0"/>
                    </a:p>
                  </a:txBody>
                  <a:tcPr/>
                </a:tc>
                <a:tc>
                  <a:txBody>
                    <a:bodyPr/>
                    <a:lstStyle/>
                    <a:p>
                      <a:r>
                        <a:rPr lang="ru-RU" dirty="0" smtClean="0"/>
                        <a:t>годовая</a:t>
                      </a:r>
                      <a:endParaRPr lang="ru-RU" dirty="0"/>
                    </a:p>
                  </a:txBody>
                  <a:tcPr/>
                </a:tc>
                <a:tc>
                  <a:txBody>
                    <a:bodyPr/>
                    <a:lstStyle/>
                    <a:p>
                      <a:r>
                        <a:rPr lang="ru-RU" dirty="0" smtClean="0"/>
                        <a:t>дневная</a:t>
                      </a:r>
                      <a:endParaRPr lang="ru-RU"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Times New Roman" pitchFamily="18" charset="0"/>
                          <a:cs typeface="Times New Roman" pitchFamily="18" charset="0"/>
                        </a:rPr>
                        <a:t>на 1 ставку врача</a:t>
                      </a:r>
                      <a:r>
                        <a:rPr lang="ru-RU" baseline="0" dirty="0" smtClean="0">
                          <a:latin typeface="Times New Roman" pitchFamily="18" charset="0"/>
                          <a:cs typeface="Times New Roman" pitchFamily="18" charset="0"/>
                        </a:rPr>
                        <a:t> ЛФК</a:t>
                      </a:r>
                      <a:endParaRPr lang="ru-RU" dirty="0" smtClean="0">
                        <a:latin typeface="Times New Roman" pitchFamily="18" charset="0"/>
                        <a:cs typeface="Times New Roman" pitchFamily="18" charset="0"/>
                      </a:endParaRPr>
                    </a:p>
                    <a:p>
                      <a:endParaRPr lang="ru-RU" dirty="0"/>
                    </a:p>
                  </a:txBody>
                  <a:tcPr/>
                </a:tc>
                <a:tc>
                  <a:txBody>
                    <a:bodyPr/>
                    <a:lstStyle/>
                    <a:p>
                      <a:endParaRPr lang="ru-RU"/>
                    </a:p>
                  </a:txBody>
                  <a:tcPr/>
                </a:tc>
                <a:tc>
                  <a:txBody>
                    <a:bodyPr/>
                    <a:lstStyle/>
                    <a:p>
                      <a:r>
                        <a:rPr lang="en-US" dirty="0" smtClean="0"/>
                        <a:t>N </a:t>
                      </a:r>
                      <a:r>
                        <a:rPr lang="ru-RU" dirty="0" smtClean="0"/>
                        <a:t>24</a:t>
                      </a:r>
                      <a:endParaRPr lang="ru-RU"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на 1 ставку инструктора- методиста ЛФК</a:t>
                      </a:r>
                    </a:p>
                    <a:p>
                      <a:endParaRPr lang="ru-RU" dirty="0"/>
                    </a:p>
                  </a:txBody>
                  <a:tcPr/>
                </a:tc>
                <a:tc>
                  <a:txBody>
                    <a:bodyPr/>
                    <a:lstStyle/>
                    <a:p>
                      <a:endParaRPr lang="ru-RU"/>
                    </a:p>
                  </a:txBody>
                  <a:tcPr/>
                </a:tc>
                <a:tc>
                  <a:txBody>
                    <a:bodyPr/>
                    <a:lstStyle/>
                    <a:p>
                      <a:r>
                        <a:rPr lang="en-US" dirty="0" smtClean="0"/>
                        <a:t>N </a:t>
                      </a:r>
                      <a:r>
                        <a:rPr lang="ru-RU" dirty="0" smtClean="0"/>
                        <a:t>33</a:t>
                      </a:r>
                      <a:endParaRPr lang="ru-RU"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на 1 ставку инструктора ЛФК</a:t>
                      </a:r>
                    </a:p>
                    <a:p>
                      <a:endParaRPr lang="ru-RU" dirty="0"/>
                    </a:p>
                  </a:txBody>
                  <a:tcPr/>
                </a:tc>
                <a:tc>
                  <a:txBody>
                    <a:bodyPr/>
                    <a:lstStyle/>
                    <a:p>
                      <a:endParaRPr lang="ru-RU"/>
                    </a:p>
                  </a:txBody>
                  <a:tcPr/>
                </a:tc>
                <a:tc>
                  <a:txBody>
                    <a:bodyPr/>
                    <a:lstStyle/>
                    <a:p>
                      <a:r>
                        <a:rPr lang="en-US" smtClean="0"/>
                        <a:t>N </a:t>
                      </a:r>
                      <a:r>
                        <a:rPr lang="ru-RU" smtClean="0"/>
                        <a:t>39</a:t>
                      </a:r>
                      <a:endParaRPr lang="ru-RU" dirty="0"/>
                    </a:p>
                  </a:txBody>
                  <a:tcPr/>
                </a:tc>
              </a:tr>
            </a:tbl>
          </a:graphicData>
        </a:graphic>
      </p:graphicFrame>
      <p:sp>
        <p:nvSpPr>
          <p:cNvPr id="5" name="Прямоугольник 4"/>
          <p:cNvSpPr/>
          <p:nvPr/>
        </p:nvSpPr>
        <p:spPr>
          <a:xfrm>
            <a:off x="467544" y="4581128"/>
            <a:ext cx="8352928" cy="1323439"/>
          </a:xfrm>
          <a:prstGeom prst="rect">
            <a:avLst/>
          </a:prstGeom>
        </p:spPr>
        <p:txBody>
          <a:bodyPr wrap="square">
            <a:spAutoFit/>
          </a:bodyPr>
          <a:lstStyle/>
          <a:p>
            <a:pPr marL="342900" lvl="0" indent="-342900">
              <a:buFontTx/>
              <a:buAutoNum type="arabicPeriod"/>
            </a:pPr>
            <a:r>
              <a:rPr lang="ru-RU" sz="1600" dirty="0">
                <a:solidFill>
                  <a:prstClr val="black"/>
                </a:solidFill>
                <a:latin typeface="Times New Roman" pitchFamily="18" charset="0"/>
                <a:cs typeface="Times New Roman" pitchFamily="18" charset="0"/>
              </a:rPr>
              <a:t>Расчет дневной нагрузки на врача ЛФК= </a:t>
            </a:r>
            <a:r>
              <a:rPr lang="ru-RU" sz="1600" b="1" u="sng" dirty="0">
                <a:solidFill>
                  <a:prstClr val="black"/>
                </a:solidFill>
                <a:latin typeface="Times New Roman" pitchFamily="18" charset="0"/>
                <a:cs typeface="Times New Roman" pitchFamily="18" charset="0"/>
              </a:rPr>
              <a:t>годовая нагрузка  </a:t>
            </a:r>
          </a:p>
          <a:p>
            <a:pPr lvl="0"/>
            <a:r>
              <a:rPr lang="ru-RU" sz="1600" b="1" dirty="0">
                <a:solidFill>
                  <a:prstClr val="black"/>
                </a:solidFill>
                <a:latin typeface="Times New Roman" pitchFamily="18" charset="0"/>
                <a:cs typeface="Times New Roman" pitchFamily="18" charset="0"/>
              </a:rPr>
              <a:t>                                                                             количество  рабочих дней</a:t>
            </a:r>
          </a:p>
          <a:p>
            <a:pPr lvl="0"/>
            <a:endParaRPr lang="ru-RU" sz="1600" b="1" dirty="0">
              <a:solidFill>
                <a:prstClr val="black"/>
              </a:solidFill>
              <a:latin typeface="Times New Roman" pitchFamily="18" charset="0"/>
              <a:cs typeface="Times New Roman" pitchFamily="18" charset="0"/>
            </a:endParaRPr>
          </a:p>
          <a:p>
            <a:pPr lvl="0"/>
            <a:r>
              <a:rPr lang="ru-RU" sz="1600" dirty="0">
                <a:solidFill>
                  <a:prstClr val="black"/>
                </a:solidFill>
                <a:latin typeface="Times New Roman" pitchFamily="18" charset="0"/>
                <a:cs typeface="Times New Roman" pitchFamily="18" charset="0"/>
              </a:rPr>
              <a:t>2.Средняя нагрузка инструктора и инструктора- методиста рассчитывается аналогично поликлинике </a:t>
            </a:r>
          </a:p>
        </p:txBody>
      </p:sp>
    </p:spTree>
    <p:extLst>
      <p:ext uri="{BB962C8B-B14F-4D97-AF65-F5344CB8AC3E}">
        <p14:creationId xmlns:p14="http://schemas.microsoft.com/office/powerpoint/2010/main" val="970258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2DA2BF"/>
                </a:solidFill>
                <a:effectLst>
                  <a:outerShdw blurRad="31750" dist="25400" dir="5400000" algn="tl" rotWithShape="0">
                    <a:srgbClr val="000000">
                      <a:alpha val="25000"/>
                    </a:srgbClr>
                  </a:outerShdw>
                </a:effectLst>
                <a:latin typeface="Times New Roman" pitchFamily="18" charset="0"/>
                <a:cs typeface="Times New Roman" pitchFamily="18" charset="0"/>
              </a:rPr>
              <a:t>Спасибо за внимание!</a:t>
            </a:r>
            <a:endParaRPr lang="ru-RU" dirty="0"/>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496" y="1193832"/>
            <a:ext cx="9118711" cy="5664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5212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352" y="1124744"/>
            <a:ext cx="7956376" cy="576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99392"/>
            <a:ext cx="8229600" cy="634082"/>
          </a:xfrm>
        </p:spPr>
        <p:txBody>
          <a:bodyPr>
            <a:normAutofit/>
          </a:bodyPr>
          <a:lstStyle/>
          <a:p>
            <a:r>
              <a:rPr lang="ru-RU" sz="2400" b="1" dirty="0" smtClean="0">
                <a:latin typeface="Times New Roman" pitchFamily="18" charset="0"/>
                <a:cs typeface="Times New Roman" pitchFamily="18" charset="0"/>
              </a:rPr>
              <a:t>Историческая справка</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179512" y="1124744"/>
            <a:ext cx="4248472" cy="5763880"/>
          </a:xfrm>
        </p:spPr>
        <p:txBody>
          <a:bodyPr>
            <a:noAutofit/>
          </a:bodyPr>
          <a:lstStyle/>
          <a:p>
            <a:pPr marL="0" indent="0">
              <a:buNone/>
            </a:pPr>
            <a:r>
              <a:rPr lang="ru-RU" sz="2400" dirty="0" smtClean="0">
                <a:latin typeface="Times New Roman" pitchFamily="18" charset="0"/>
                <a:cs typeface="Times New Roman" pitchFamily="18" charset="0"/>
              </a:rPr>
              <a:t>    Форма №53 разработана в 1986 году, действует по настоящее время без внесения поправок, у</a:t>
            </a:r>
            <a:r>
              <a:rPr lang="ru-RU" sz="2400" dirty="0" smtClean="0">
                <a:solidFill>
                  <a:prstClr val="black"/>
                </a:solidFill>
                <a:latin typeface="Times New Roman" pitchFamily="18" charset="0"/>
                <a:cs typeface="Times New Roman" pitchFamily="18" charset="0"/>
              </a:rPr>
              <a:t>тверждена </a:t>
            </a:r>
            <a:r>
              <a:rPr lang="ru-RU" sz="2400" dirty="0">
                <a:solidFill>
                  <a:prstClr val="black"/>
                </a:solidFill>
                <a:latin typeface="Times New Roman" pitchFamily="18" charset="0"/>
                <a:cs typeface="Times New Roman" pitchFamily="18" charset="0"/>
              </a:rPr>
              <a:t>Приказом Минздрава России №182 от 26.08.1994г. </a:t>
            </a:r>
            <a:endParaRPr lang="ru-RU" sz="2400" dirty="0" smtClean="0">
              <a:solidFill>
                <a:prstClr val="black"/>
              </a:solidFill>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61953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68150"/>
            <a:ext cx="8229600" cy="1052736"/>
          </a:xfrm>
        </p:spPr>
        <p:txBody>
          <a:bodyPr>
            <a:normAutofit fontScale="90000"/>
          </a:bodyPr>
          <a:lstStyle/>
          <a:p>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a:latin typeface="Times New Roman" pitchFamily="18" charset="0"/>
                <a:cs typeface="Times New Roman" pitchFamily="18" charset="0"/>
              </a:rPr>
              <a:t/>
            </a:r>
            <a:br>
              <a:rPr lang="ru-RU" sz="2400" b="1" dirty="0">
                <a:latin typeface="Times New Roman" pitchFamily="18" charset="0"/>
                <a:cs typeface="Times New Roman" pitchFamily="18" charset="0"/>
              </a:rPr>
            </a:br>
            <a:r>
              <a:rPr lang="ru-RU" sz="2400" b="1" dirty="0" smtClean="0">
                <a:latin typeface="Times New Roman" pitchFamily="18" charset="0"/>
                <a:cs typeface="Times New Roman" pitchFamily="18" charset="0"/>
              </a:rPr>
              <a:t>Основополагающие принципы заполнения формы №53 </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784" y="1628800"/>
            <a:ext cx="8892480" cy="4753496"/>
          </a:xfrm>
        </p:spPr>
        <p:txBody>
          <a:bodyPr>
            <a:normAutofit lnSpcReduction="10000"/>
          </a:bodyPr>
          <a:lstStyle/>
          <a:p>
            <a:pPr marL="0" indent="0" algn="ctr">
              <a:buNone/>
            </a:pPr>
            <a:r>
              <a:rPr lang="ru-RU" sz="2400" dirty="0" smtClean="0">
                <a:latin typeface="Times New Roman" pitchFamily="18" charset="0"/>
                <a:cs typeface="Times New Roman" pitchFamily="18" charset="0"/>
              </a:rPr>
              <a:t>1.Годовой отчет «Медицинский </a:t>
            </a:r>
            <a:r>
              <a:rPr lang="ru-RU" sz="2400" dirty="0">
                <a:latin typeface="Times New Roman" pitchFamily="18" charset="0"/>
                <a:cs typeface="Times New Roman" pitchFamily="18" charset="0"/>
              </a:rPr>
              <a:t>контроль за лицами, занимающимися физической культурой и </a:t>
            </a:r>
            <a:r>
              <a:rPr lang="ru-RU" sz="2400" dirty="0" smtClean="0">
                <a:latin typeface="Times New Roman" pitchFamily="18" charset="0"/>
                <a:cs typeface="Times New Roman" pitchFamily="18" charset="0"/>
              </a:rPr>
              <a:t>спортом» по форме № 53 сдается в </a:t>
            </a:r>
            <a:r>
              <a:rPr lang="ru-RU" sz="2400" b="1" i="1" dirty="0" smtClean="0">
                <a:latin typeface="Times New Roman" pitchFamily="18" charset="0"/>
                <a:cs typeface="Times New Roman" pitchFamily="18" charset="0"/>
              </a:rPr>
              <a:t>установленные сроки</a:t>
            </a:r>
            <a:r>
              <a:rPr lang="ru-RU" sz="2400" dirty="0" smtClean="0">
                <a:latin typeface="Times New Roman" pitchFamily="18" charset="0"/>
                <a:cs typeface="Times New Roman" pitchFamily="18" charset="0"/>
              </a:rPr>
              <a:t>, обозначенные Министерством Здравоохранения Забайкальского края, приуроченные к концу календарного года</a:t>
            </a:r>
          </a:p>
          <a:p>
            <a:pPr marL="0" indent="0" algn="ctr">
              <a:buNone/>
            </a:pPr>
            <a:r>
              <a:rPr lang="ru-RU" sz="2400" dirty="0" smtClean="0">
                <a:latin typeface="Times New Roman" pitchFamily="18" charset="0"/>
                <a:cs typeface="Times New Roman" pitchFamily="18" charset="0"/>
              </a:rPr>
              <a:t>2.Формируется отчетная форма на основании информационных данных взятых из журнала Формы №0-67/У и Формы №0-68/У</a:t>
            </a:r>
          </a:p>
          <a:p>
            <a:pPr marL="0" lvl="0" indent="0" algn="ctr">
              <a:buNone/>
            </a:pPr>
            <a:r>
              <a:rPr lang="ru-RU" sz="2400" dirty="0" smtClean="0">
                <a:latin typeface="Times New Roman" pitchFamily="18" charset="0"/>
                <a:cs typeface="Times New Roman" pitchFamily="18" charset="0"/>
              </a:rPr>
              <a:t>3.Формировать отчетную форму должен ответственный специалист (</a:t>
            </a:r>
            <a:r>
              <a:rPr lang="ru-RU" sz="2400" b="1" dirty="0" smtClean="0">
                <a:latin typeface="Times New Roman" pitchFamily="18" charset="0"/>
                <a:cs typeface="Times New Roman" pitchFamily="18" charset="0"/>
              </a:rPr>
              <a:t>врач!</a:t>
            </a: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не средний медицинский работник см. Распоряжение </a:t>
            </a:r>
            <a:r>
              <a:rPr lang="ru-RU" sz="2400" dirty="0">
                <a:solidFill>
                  <a:prstClr val="black"/>
                </a:solidFill>
                <a:latin typeface="Times New Roman" pitchFamily="18" charset="0"/>
                <a:cs typeface="Times New Roman" pitchFamily="18" charset="0"/>
              </a:rPr>
              <a:t>Министерства Здравоохранения Забайкальского края№ 709/Р от 23.06.2021г</a:t>
            </a:r>
            <a:r>
              <a:rPr lang="ru-RU" sz="2400" dirty="0" smtClean="0">
                <a:solidFill>
                  <a:prstClr val="black"/>
                </a:solidFill>
                <a:latin typeface="Times New Roman" pitchFamily="18" charset="0"/>
                <a:cs typeface="Times New Roman" pitchFamily="18" charset="0"/>
              </a:rPr>
              <a:t>.</a:t>
            </a:r>
            <a:r>
              <a:rPr lang="ru-RU" sz="2400" dirty="0" smtClean="0">
                <a:latin typeface="Times New Roman" pitchFamily="18" charset="0"/>
                <a:cs typeface="Times New Roman" pitchFamily="18" charset="0"/>
              </a:rPr>
              <a:t>), закрепленный  приказом главного врача. Приказ о назначении ответственного врача обновляется ежегодно (в начале года).</a:t>
            </a:r>
            <a:endParaRPr lang="ru-RU" sz="24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1693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txBody>
          <a:bodyPr>
            <a:normAutofit/>
          </a:bodyPr>
          <a:lstStyle/>
          <a:p>
            <a:r>
              <a:rPr lang="ru-RU" sz="2400" b="1" dirty="0" smtClean="0">
                <a:latin typeface="Times New Roman" pitchFamily="18" charset="0"/>
                <a:cs typeface="Times New Roman" pitchFamily="18" charset="0"/>
              </a:rPr>
              <a:t>Пример заполнения ф.№53</a:t>
            </a:r>
            <a:endParaRPr lang="ru-RU" sz="2400" b="1" dirty="0">
              <a:latin typeface="Times New Roman" pitchFamily="18" charset="0"/>
              <a:cs typeface="Times New Roman" pitchFamily="18" charset="0"/>
            </a:endParaRPr>
          </a:p>
        </p:txBody>
      </p:sp>
      <p:sp>
        <p:nvSpPr>
          <p:cNvPr id="3" name="Объект 2"/>
          <p:cNvSpPr>
            <a:spLocks noGrp="1"/>
          </p:cNvSpPr>
          <p:nvPr>
            <p:ph idx="1"/>
          </p:nvPr>
        </p:nvSpPr>
        <p:spPr>
          <a:xfrm>
            <a:off x="0" y="1412776"/>
            <a:ext cx="3851920" cy="5256584"/>
          </a:xfrm>
        </p:spPr>
        <p:txBody>
          <a:bodyPr>
            <a:normAutofit/>
          </a:bodyPr>
          <a:lstStyle/>
          <a:p>
            <a:pPr marL="0" indent="0">
              <a:buNone/>
            </a:pPr>
            <a:r>
              <a:rPr lang="ru-RU" sz="2400" dirty="0" smtClean="0">
                <a:latin typeface="Times New Roman" pitchFamily="18" charset="0"/>
                <a:cs typeface="Times New Roman" pitchFamily="18" charset="0"/>
              </a:rPr>
              <a:t>4.Отчет по форме №53 предоставляется на бумажном (с синей печатью и подписью руководителя) и электронном носителях с обязательным указанием Ф.И.О.  руководителя МО</a:t>
            </a:r>
          </a:p>
          <a:p>
            <a:pPr marL="0" indent="0">
              <a:buNone/>
            </a:pPr>
            <a:r>
              <a:rPr lang="ru-RU" dirty="0" smtClean="0"/>
              <a:t> </a:t>
            </a:r>
            <a:endParaRPr lang="ru-RU" dirty="0">
              <a:solidFill>
                <a:prstClr val="black"/>
              </a:solidFill>
            </a:endParaRPr>
          </a:p>
          <a:p>
            <a:endParaRPr lang="ru-RU" dirty="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Объект 3"/>
          <p:cNvGraphicFramePr>
            <a:graphicFrameLocks noChangeAspect="1"/>
          </p:cNvGraphicFramePr>
          <p:nvPr>
            <p:extLst>
              <p:ext uri="{D42A27DB-BD31-4B8C-83A1-F6EECF244321}">
                <p14:modId xmlns:p14="http://schemas.microsoft.com/office/powerpoint/2010/main" val="3360239444"/>
              </p:ext>
            </p:extLst>
          </p:nvPr>
        </p:nvGraphicFramePr>
        <p:xfrm>
          <a:off x="4572000" y="3933056"/>
          <a:ext cx="2373313" cy="687387"/>
        </p:xfrm>
        <a:graphic>
          <a:graphicData uri="http://schemas.openxmlformats.org/presentationml/2006/ole">
            <mc:AlternateContent xmlns:mc="http://schemas.openxmlformats.org/markup-compatibility/2006">
              <mc:Choice xmlns:v="urn:schemas-microsoft-com:vml" Requires="v">
                <p:oleObj spid="_x0000_s1049" name="Объект упаковщика для оболочки" showAsIcon="1" r:id="rId4" imgW="2373120" imgH="686880" progId="Package">
                  <p:embed/>
                </p:oleObj>
              </mc:Choice>
              <mc:Fallback>
                <p:oleObj name="Объект упаковщика для оболочки" showAsIcon="1" r:id="rId4" imgW="2373120" imgH="686880" progId="Package">
                  <p:embed/>
                  <p:pic>
                    <p:nvPicPr>
                      <p:cNvPr id="0" name=""/>
                      <p:cNvPicPr/>
                      <p:nvPr/>
                    </p:nvPicPr>
                    <p:blipFill>
                      <a:blip r:embed="rId5"/>
                      <a:stretch>
                        <a:fillRect/>
                      </a:stretch>
                    </p:blipFill>
                    <p:spPr>
                      <a:xfrm>
                        <a:off x="4572000" y="3933056"/>
                        <a:ext cx="2373313" cy="687387"/>
                      </a:xfrm>
                      <a:prstGeom prst="rect">
                        <a:avLst/>
                      </a:prstGeom>
                    </p:spPr>
                  </p:pic>
                </p:oleObj>
              </mc:Fallback>
            </mc:AlternateContent>
          </a:graphicData>
        </a:graphic>
      </p:graphicFrame>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980728"/>
            <a:ext cx="4101920" cy="5807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0192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036496" cy="692696"/>
          </a:xfrm>
        </p:spPr>
        <p:txBody>
          <a:bodyPr>
            <a:noAutofit/>
          </a:bodyPr>
          <a:lstStyle/>
          <a:p>
            <a:r>
              <a:rPr lang="ru-RU" sz="2000" b="1" dirty="0" smtClean="0"/>
              <a:t>1.</a:t>
            </a:r>
            <a:br>
              <a:rPr lang="ru-RU" sz="2000" b="1" dirty="0" smtClean="0"/>
            </a:br>
            <a:r>
              <a:rPr lang="ru-RU" sz="2000" b="1" dirty="0"/>
              <a:t/>
            </a:r>
            <a:br>
              <a:rPr lang="ru-RU" sz="2000" b="1" dirty="0"/>
            </a:br>
            <a:r>
              <a:rPr lang="ru-RU" sz="2000" b="1" dirty="0" smtClean="0"/>
              <a:t/>
            </a:r>
            <a:br>
              <a:rPr lang="ru-RU" sz="2000" b="1" dirty="0" smtClean="0"/>
            </a:br>
            <a:r>
              <a:rPr lang="ru-RU" sz="1600" b="1" dirty="0" smtClean="0">
                <a:latin typeface="Times New Roman" pitchFamily="18" charset="0"/>
                <a:cs typeface="Times New Roman" pitchFamily="18" charset="0"/>
              </a:rPr>
              <a:t>1. Диспансерное наблюдение за лицами за лицами,</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занимающимися физической культурой и спортом</a:t>
            </a:r>
            <a:br>
              <a:rPr lang="ru-RU" sz="1600" b="1" dirty="0" smtClean="0">
                <a:latin typeface="Times New Roman" pitchFamily="18" charset="0"/>
                <a:cs typeface="Times New Roman" pitchFamily="18" charset="0"/>
              </a:rPr>
            </a:br>
            <a:r>
              <a:rPr lang="ru-RU" sz="1600" b="1" dirty="0"/>
              <a:t/>
            </a:r>
            <a:br>
              <a:rPr lang="ru-RU" sz="1600" b="1" dirty="0"/>
            </a:br>
            <a:r>
              <a:rPr lang="ru-RU" sz="2000" b="1" dirty="0" smtClean="0"/>
              <a:t/>
            </a:r>
            <a:br>
              <a:rPr lang="ru-RU" sz="2000" b="1" dirty="0" smtClean="0"/>
            </a:br>
            <a:r>
              <a:rPr lang="ru-RU" sz="2000" b="1" dirty="0"/>
              <a:t>,</a:t>
            </a:r>
            <a:r>
              <a:rPr lang="ru-RU" sz="2000" b="1" dirty="0" smtClean="0"/>
              <a:t> </a:t>
            </a:r>
            <a:endParaRPr lang="ru-RU" sz="2000"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607518923"/>
              </p:ext>
            </p:extLst>
          </p:nvPr>
        </p:nvGraphicFramePr>
        <p:xfrm>
          <a:off x="179512" y="764704"/>
          <a:ext cx="8568953" cy="6238794"/>
        </p:xfrm>
        <a:graphic>
          <a:graphicData uri="http://schemas.openxmlformats.org/drawingml/2006/table">
            <a:tbl>
              <a:tblPr firstRow="1" bandRow="1">
                <a:tableStyleId>{5C22544A-7EE6-4342-B048-85BDC9FD1C3A}</a:tableStyleId>
              </a:tblPr>
              <a:tblGrid>
                <a:gridCol w="2974472"/>
                <a:gridCol w="913960"/>
                <a:gridCol w="2201574"/>
                <a:gridCol w="1139830"/>
                <a:gridCol w="1339117"/>
              </a:tblGrid>
              <a:tr h="513898">
                <a:tc rowSpan="2">
                  <a:txBody>
                    <a:bodyPr/>
                    <a:lstStyle/>
                    <a:p>
                      <a:endParaRPr lang="ru-RU" dirty="0"/>
                    </a:p>
                  </a:txBody>
                  <a:tcPr/>
                </a:tc>
                <a:tc rowSpan="2">
                  <a:txBody>
                    <a:bodyPr/>
                    <a:lstStyle/>
                    <a:p>
                      <a:r>
                        <a:rPr lang="ru-RU" dirty="0" smtClean="0">
                          <a:latin typeface="Times New Roman" pitchFamily="18" charset="0"/>
                          <a:cs typeface="Times New Roman" pitchFamily="18" charset="0"/>
                        </a:rPr>
                        <a:t>   № строки</a:t>
                      </a:r>
                      <a:endParaRPr lang="ru-RU" dirty="0">
                        <a:latin typeface="Times New Roman" pitchFamily="18" charset="0"/>
                        <a:cs typeface="Times New Roman" pitchFamily="18" charset="0"/>
                      </a:endParaRPr>
                    </a:p>
                  </a:txBody>
                  <a:tcPr/>
                </a:tc>
                <a:tc rowSpan="2">
                  <a:txBody>
                    <a:bodyPr/>
                    <a:lstStyle/>
                    <a:p>
                      <a:r>
                        <a:rPr lang="ru-RU" dirty="0" smtClean="0">
                          <a:latin typeface="Times New Roman" pitchFamily="18" charset="0"/>
                          <a:cs typeface="Times New Roman" pitchFamily="18" charset="0"/>
                        </a:rPr>
                        <a:t>        Прошли углубленное мед. обследование</a:t>
                      </a:r>
                      <a:endParaRPr lang="ru-RU" dirty="0">
                        <a:latin typeface="Times New Roman" pitchFamily="18" charset="0"/>
                        <a:cs typeface="Times New Roman" pitchFamily="18" charset="0"/>
                      </a:endParaRPr>
                    </a:p>
                  </a:txBody>
                  <a:tcPr/>
                </a:tc>
                <a:tc gridSpan="2">
                  <a:txBody>
                    <a:bodyPr/>
                    <a:lstStyle/>
                    <a:p>
                      <a:r>
                        <a:rPr lang="ru-RU" dirty="0" smtClean="0">
                          <a:latin typeface="Times New Roman" pitchFamily="18" charset="0"/>
                          <a:cs typeface="Times New Roman" pitchFamily="18" charset="0"/>
                        </a:rPr>
                        <a:t>           Из них</a:t>
                      </a:r>
                      <a:endParaRPr lang="ru-RU" dirty="0">
                        <a:latin typeface="Times New Roman" pitchFamily="18" charset="0"/>
                        <a:cs typeface="Times New Roman" pitchFamily="18" charset="0"/>
                      </a:endParaRPr>
                    </a:p>
                  </a:txBody>
                  <a:tcPr/>
                </a:tc>
                <a:tc hMerge="1">
                  <a:txBody>
                    <a:bodyPr/>
                    <a:lstStyle/>
                    <a:p>
                      <a:endParaRPr lang="ru-RU" dirty="0"/>
                    </a:p>
                  </a:txBody>
                  <a:tcPr/>
                </a:tc>
              </a:tr>
              <a:tr h="951707">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r>
                        <a:rPr lang="ru-RU" dirty="0" smtClean="0">
                          <a:latin typeface="Times New Roman" pitchFamily="18" charset="0"/>
                          <a:cs typeface="Times New Roman" pitchFamily="18" charset="0"/>
                        </a:rPr>
                        <a:t>нужда-</a:t>
                      </a:r>
                      <a:r>
                        <a:rPr lang="ru-RU" dirty="0" err="1" smtClean="0">
                          <a:latin typeface="Times New Roman" pitchFamily="18" charset="0"/>
                          <a:cs typeface="Times New Roman" pitchFamily="18" charset="0"/>
                        </a:rPr>
                        <a:t>лись</a:t>
                      </a:r>
                      <a:r>
                        <a:rPr lang="ru-RU" dirty="0" smtClean="0">
                          <a:latin typeface="Times New Roman" pitchFamily="18" charset="0"/>
                          <a:cs typeface="Times New Roman" pitchFamily="18" charset="0"/>
                        </a:rPr>
                        <a:t> в лечении</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закончили лечение</a:t>
                      </a:r>
                      <a:endParaRPr lang="ru-RU" dirty="0">
                        <a:latin typeface="Times New Roman" pitchFamily="18" charset="0"/>
                        <a:cs typeface="Times New Roman" pitchFamily="18" charset="0"/>
                      </a:endParaRPr>
                    </a:p>
                  </a:txBody>
                  <a:tcPr/>
                </a:tc>
              </a:tr>
              <a:tr h="380683">
                <a:tc>
                  <a:txBody>
                    <a:bodyPr/>
                    <a:lstStyle/>
                    <a:p>
                      <a:r>
                        <a:rPr lang="ru-RU" dirty="0" smtClean="0">
                          <a:latin typeface="Times New Roman" pitchFamily="18" charset="0"/>
                          <a:cs typeface="Times New Roman" pitchFamily="18" charset="0"/>
                        </a:rPr>
                        <a:t>1</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2</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3</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4</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5</a:t>
                      </a:r>
                      <a:endParaRPr lang="ru-RU" dirty="0">
                        <a:latin typeface="Times New Roman" pitchFamily="18" charset="0"/>
                        <a:cs typeface="Times New Roman" pitchFamily="18" charset="0"/>
                      </a:endParaRPr>
                    </a:p>
                  </a:txBody>
                  <a:tcPr/>
                </a:tc>
              </a:tr>
              <a:tr h="385971">
                <a:tc>
                  <a:txBody>
                    <a:bodyPr/>
                    <a:lstStyle/>
                    <a:p>
                      <a:r>
                        <a:rPr lang="ru-RU" dirty="0" smtClean="0">
                          <a:latin typeface="Times New Roman" pitchFamily="18" charset="0"/>
                          <a:cs typeface="Times New Roman" pitchFamily="18" charset="0"/>
                        </a:rPr>
                        <a:t>Всего человек</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01</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r>
              <a:tr h="1237219">
                <a:tc>
                  <a:txBody>
                    <a:bodyPr/>
                    <a:lstStyle/>
                    <a:p>
                      <a:r>
                        <a:rPr lang="ru-RU" dirty="0" smtClean="0">
                          <a:latin typeface="Times New Roman" pitchFamily="18" charset="0"/>
                          <a:cs typeface="Times New Roman" pitchFamily="18" charset="0"/>
                        </a:rPr>
                        <a:t>             в том числе: </a:t>
                      </a:r>
                    </a:p>
                    <a:p>
                      <a:r>
                        <a:rPr lang="ru-RU" dirty="0" smtClean="0">
                          <a:latin typeface="Times New Roman" pitchFamily="18" charset="0"/>
                          <a:cs typeface="Times New Roman" pitchFamily="18" charset="0"/>
                        </a:rPr>
                        <a:t>спортсмены сборных команд (республики, края, области, района, ДСО)</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02</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r>
              <a:tr h="666196">
                <a:tc>
                  <a:txBody>
                    <a:bodyPr/>
                    <a:lstStyle/>
                    <a:p>
                      <a:r>
                        <a:rPr lang="ru-RU" dirty="0" smtClean="0">
                          <a:latin typeface="Times New Roman" pitchFamily="18" charset="0"/>
                          <a:cs typeface="Times New Roman" pitchFamily="18" charset="0"/>
                        </a:rPr>
                        <a:t>учащиеся детско-</a:t>
                      </a:r>
                      <a:r>
                        <a:rPr lang="ru-RU" baseline="0" dirty="0" smtClean="0">
                          <a:latin typeface="Times New Roman" pitchFamily="18" charset="0"/>
                          <a:cs typeface="Times New Roman" pitchFamily="18" charset="0"/>
                        </a:rPr>
                        <a:t> юношеских спортивных школ……</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03</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r>
              <a:tr h="666196">
                <a:tc>
                  <a:txBody>
                    <a:bodyPr/>
                    <a:lstStyle/>
                    <a:p>
                      <a:r>
                        <a:rPr lang="ru-RU" dirty="0" smtClean="0">
                          <a:latin typeface="Times New Roman" pitchFamily="18" charset="0"/>
                          <a:cs typeface="Times New Roman" pitchFamily="18" charset="0"/>
                        </a:rPr>
                        <a:t>Лица, занимающиеся в спортивных секциях  </a:t>
                      </a:r>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04</a:t>
                      </a:r>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c>
                  <a:txBody>
                    <a:bodyPr/>
                    <a:lstStyle/>
                    <a:p>
                      <a:endParaRPr lang="ru-RU" dirty="0">
                        <a:latin typeface="Times New Roman" pitchFamily="18" charset="0"/>
                        <a:cs typeface="Times New Roman" pitchFamily="18" charset="0"/>
                      </a:endParaRPr>
                    </a:p>
                  </a:txBody>
                  <a:tcPr/>
                </a:tc>
              </a:tr>
              <a:tr h="11747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ru-RU" sz="1800" b="0" i="0" u="none" strike="noStrike" kern="1200" cap="none" spc="0" normalizeH="0" baseline="0" noProof="0" dirty="0" smtClean="0">
                          <a:ln>
                            <a:noFill/>
                          </a:ln>
                          <a:solidFill>
                            <a:prstClr val="black"/>
                          </a:solidFill>
                          <a:effectLst/>
                          <a:uLnTx/>
                          <a:uFillTx/>
                          <a:latin typeface="Times New Roman" pitchFamily="18" charset="0"/>
                          <a:ea typeface="+mn-ea"/>
                          <a:cs typeface="Times New Roman" pitchFamily="18" charset="0"/>
                        </a:rPr>
                        <a:t>Лица, занимающиеся в группах ОФП, «здоровья» и др.</a:t>
                      </a:r>
                    </a:p>
                    <a:p>
                      <a:endParaRPr lang="ru-RU" dirty="0">
                        <a:latin typeface="Times New Roman" pitchFamily="18" charset="0"/>
                        <a:cs typeface="Times New Roman" pitchFamily="18" charset="0"/>
                      </a:endParaRPr>
                    </a:p>
                  </a:txBody>
                  <a:tcPr/>
                </a:tc>
                <a:tc>
                  <a:txBody>
                    <a:bodyPr/>
                    <a:lstStyle/>
                    <a:p>
                      <a:r>
                        <a:rPr lang="ru-RU" dirty="0" smtClean="0">
                          <a:latin typeface="Times New Roman" pitchFamily="18" charset="0"/>
                          <a:cs typeface="Times New Roman" pitchFamily="18" charset="0"/>
                        </a:rPr>
                        <a:t>05</a:t>
                      </a:r>
                      <a:endParaRPr lang="ru-RU" dirty="0">
                        <a:latin typeface="Times New Roman" pitchFamily="18" charset="0"/>
                        <a:cs typeface="Times New Roman" pitchFamily="18" charset="0"/>
                      </a:endParaRPr>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09848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latin typeface="Times New Roman" pitchFamily="18" charset="0"/>
                <a:cs typeface="Times New Roman" pitchFamily="18" charset="0"/>
              </a:rPr>
              <a:t>РАСЧЕТЫ</a:t>
            </a:r>
            <a:endParaRPr lang="ru-RU" sz="3200" b="1" dirty="0">
              <a:latin typeface="Times New Roman" pitchFamily="18" charset="0"/>
              <a:cs typeface="Times New Roman" pitchFamily="18" charset="0"/>
            </a:endParaRPr>
          </a:p>
        </p:txBody>
      </p:sp>
      <p:sp>
        <p:nvSpPr>
          <p:cNvPr id="3" name="Объект 2"/>
          <p:cNvSpPr>
            <a:spLocks noGrp="1"/>
          </p:cNvSpPr>
          <p:nvPr>
            <p:ph idx="1"/>
          </p:nvPr>
        </p:nvSpPr>
        <p:spPr/>
        <p:txBody>
          <a:bodyPr>
            <a:normAutofit fontScale="92500" lnSpcReduction="20000"/>
          </a:bodyPr>
          <a:lstStyle/>
          <a:p>
            <a:pPr marL="0" lvl="0" indent="0" algn="ctr">
              <a:buNone/>
            </a:pPr>
            <a:r>
              <a:rPr lang="ru-RU" sz="2600" dirty="0">
                <a:solidFill>
                  <a:prstClr val="black"/>
                </a:solidFill>
                <a:latin typeface="Times New Roman" pitchFamily="18" charset="0"/>
                <a:cs typeface="Times New Roman" pitchFamily="18" charset="0"/>
              </a:rPr>
              <a:t>Строка 01= строки 02 + 03 + 04 + 05 (числа, показанные в строках 02- 05 по каждой графе, в сумме должны показывать 01 строку по каждой графе)</a:t>
            </a:r>
          </a:p>
          <a:p>
            <a:pPr marL="0" lvl="0" indent="0" algn="ctr">
              <a:buNone/>
            </a:pPr>
            <a:r>
              <a:rPr lang="ru-RU" sz="2600" dirty="0">
                <a:solidFill>
                  <a:prstClr val="black"/>
                </a:solidFill>
                <a:latin typeface="Times New Roman" pitchFamily="18" charset="0"/>
                <a:cs typeface="Times New Roman" pitchFamily="18" charset="0"/>
              </a:rPr>
              <a:t>Числа в графе 4 и 5 должны быть значительно меньше чисел в графе 3 т.к. обычно нуждается в лечении лишь часть спортсменов</a:t>
            </a:r>
          </a:p>
          <a:p>
            <a:pPr marL="0" lvl="0" indent="0" algn="ctr">
              <a:buNone/>
            </a:pPr>
            <a:r>
              <a:rPr lang="ru-RU" sz="2600" dirty="0">
                <a:solidFill>
                  <a:prstClr val="black"/>
                </a:solidFill>
                <a:latin typeface="Times New Roman" pitchFamily="18" charset="0"/>
                <a:cs typeface="Times New Roman" pitchFamily="18" charset="0"/>
              </a:rPr>
              <a:t>В строке 01 графы 3 отражается общее число прошедших углубленное медицинское обследование</a:t>
            </a:r>
          </a:p>
          <a:p>
            <a:pPr marL="0" lvl="0" indent="0" algn="ctr">
              <a:buNone/>
            </a:pPr>
            <a:r>
              <a:rPr lang="ru-RU" sz="2600" dirty="0">
                <a:solidFill>
                  <a:prstClr val="black"/>
                </a:solidFill>
                <a:latin typeface="Times New Roman" pitchFamily="18" charset="0"/>
                <a:cs typeface="Times New Roman" pitchFamily="18" charset="0"/>
              </a:rPr>
              <a:t>В строке 01 графы 4 указывается общее число лиц, нуждающихся в лечении, а в строке 01 графы 5 – закончивших лечение </a:t>
            </a:r>
          </a:p>
          <a:p>
            <a:pPr marL="0" lvl="0" indent="0" algn="ctr">
              <a:buNone/>
            </a:pPr>
            <a:r>
              <a:rPr lang="ru-RU" sz="2600" dirty="0">
                <a:solidFill>
                  <a:prstClr val="black"/>
                </a:solidFill>
                <a:latin typeface="Times New Roman" pitchFamily="18" charset="0"/>
                <a:cs typeface="Times New Roman" pitchFamily="18" charset="0"/>
              </a:rPr>
              <a:t>В строке 05 показываются сведения о лицах, занимающихся в группах общей физической подготовки (ОФП), «Здоровья»</a:t>
            </a:r>
          </a:p>
          <a:p>
            <a:pPr marL="0" lvl="0" indent="0">
              <a:buNone/>
            </a:pPr>
            <a:endParaRPr lang="ru-RU" sz="2600" dirty="0">
              <a:solidFill>
                <a:prstClr val="black"/>
              </a:solidFill>
            </a:endParaRPr>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7625"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90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20" y="548680"/>
            <a:ext cx="9252520" cy="288032"/>
          </a:xfrm>
        </p:spPr>
        <p:txBody>
          <a:bodyPr>
            <a:normAutofit fontScale="90000"/>
          </a:bodyPr>
          <a:lstStyle/>
          <a:p>
            <a:r>
              <a:rPr lang="ru-RU" sz="1800" b="1" dirty="0" smtClean="0">
                <a:latin typeface="Times New Roman" pitchFamily="18" charset="0"/>
                <a:cs typeface="Times New Roman" pitchFamily="18" charset="0"/>
              </a:rPr>
              <a:t>2. Медицинская помощь при спортивно- массовых мероприятиях</a:t>
            </a:r>
            <a:endParaRPr lang="ru-RU" sz="1800" b="1" dirty="0">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744640557"/>
              </p:ext>
            </p:extLst>
          </p:nvPr>
        </p:nvGraphicFramePr>
        <p:xfrm>
          <a:off x="395536" y="908719"/>
          <a:ext cx="8219256" cy="4241301"/>
        </p:xfrm>
        <a:graphic>
          <a:graphicData uri="http://schemas.openxmlformats.org/drawingml/2006/table">
            <a:tbl>
              <a:tblPr firstRow="1" bandRow="1">
                <a:tableStyleId>{5C22544A-7EE6-4342-B048-85BDC9FD1C3A}</a:tableStyleId>
              </a:tblPr>
              <a:tblGrid>
                <a:gridCol w="1666528"/>
                <a:gridCol w="648072"/>
                <a:gridCol w="936104"/>
                <a:gridCol w="936104"/>
                <a:gridCol w="1368152"/>
                <a:gridCol w="1080120"/>
                <a:gridCol w="1584176"/>
              </a:tblGrid>
              <a:tr h="147072">
                <a:tc rowSpan="2">
                  <a:txBody>
                    <a:bodyPr/>
                    <a:lstStyle/>
                    <a:p>
                      <a:r>
                        <a:rPr lang="ru-RU" dirty="0" smtClean="0"/>
                        <a:t>     </a:t>
                      </a:r>
                      <a:endParaRPr lang="ru-RU" dirty="0"/>
                    </a:p>
                  </a:txBody>
                  <a:tcPr/>
                </a:tc>
                <a:tc rowSpan="2">
                  <a:txBody>
                    <a:bodyPr/>
                    <a:lstStyle/>
                    <a:p>
                      <a:r>
                        <a:rPr lang="ru-RU" sz="1600" dirty="0" smtClean="0">
                          <a:latin typeface="Times New Roman" pitchFamily="18" charset="0"/>
                          <a:cs typeface="Times New Roman" pitchFamily="18" charset="0"/>
                        </a:rPr>
                        <a:t>№ строки</a:t>
                      </a:r>
                      <a:endParaRPr lang="ru-RU" sz="1600" dirty="0">
                        <a:latin typeface="Times New Roman" pitchFamily="18" charset="0"/>
                        <a:cs typeface="Times New Roman" pitchFamily="18" charset="0"/>
                      </a:endParaRPr>
                    </a:p>
                  </a:txBody>
                  <a:tcPr/>
                </a:tc>
                <a:tc rowSpan="2">
                  <a:txBody>
                    <a:bodyPr/>
                    <a:lstStyle/>
                    <a:p>
                      <a:r>
                        <a:rPr lang="ru-RU" sz="1600" dirty="0" smtClean="0">
                          <a:latin typeface="Times New Roman" pitchFamily="18" charset="0"/>
                          <a:cs typeface="Times New Roman" pitchFamily="18" charset="0"/>
                        </a:rPr>
                        <a:t>Всего обслужено мероприятий</a:t>
                      </a:r>
                      <a:endParaRPr lang="ru-RU" sz="1600" dirty="0">
                        <a:latin typeface="Times New Roman" pitchFamily="18" charset="0"/>
                        <a:cs typeface="Times New Roman" pitchFamily="18" charset="0"/>
                      </a:endParaRPr>
                    </a:p>
                  </a:txBody>
                  <a:tcPr/>
                </a:tc>
                <a:tc rowSpan="2">
                  <a:txBody>
                    <a:bodyPr/>
                    <a:lstStyle/>
                    <a:p>
                      <a:r>
                        <a:rPr lang="ru-RU" sz="1600" dirty="0" smtClean="0">
                          <a:latin typeface="Times New Roman" pitchFamily="18" charset="0"/>
                          <a:cs typeface="Times New Roman" pitchFamily="18" charset="0"/>
                        </a:rPr>
                        <a:t>Число участников</a:t>
                      </a:r>
                      <a:endParaRPr lang="ru-RU" sz="1600" dirty="0">
                        <a:latin typeface="Times New Roman" pitchFamily="18" charset="0"/>
                        <a:cs typeface="Times New Roman" pitchFamily="18" charset="0"/>
                      </a:endParaRPr>
                    </a:p>
                  </a:txBody>
                  <a:tcPr/>
                </a:tc>
                <a:tc rowSpan="2">
                  <a:txBody>
                    <a:bodyPr/>
                    <a:lstStyle/>
                    <a:p>
                      <a:r>
                        <a:rPr lang="ru-RU" sz="1600" dirty="0" smtClean="0">
                          <a:latin typeface="Times New Roman" pitchFamily="18" charset="0"/>
                          <a:cs typeface="Times New Roman" pitchFamily="18" charset="0"/>
                        </a:rPr>
                        <a:t>Число обращений за </a:t>
                      </a:r>
                      <a:r>
                        <a:rPr lang="ru-RU" sz="1600" dirty="0" err="1" smtClean="0">
                          <a:latin typeface="Times New Roman" pitchFamily="18" charset="0"/>
                          <a:cs typeface="Times New Roman" pitchFamily="18" charset="0"/>
                        </a:rPr>
                        <a:t>мед.помощью</a:t>
                      </a:r>
                      <a:endParaRPr lang="ru-RU" sz="1600" dirty="0">
                        <a:latin typeface="Times New Roman" pitchFamily="18" charset="0"/>
                        <a:cs typeface="Times New Roman" pitchFamily="18" charset="0"/>
                      </a:endParaRPr>
                    </a:p>
                  </a:txBody>
                  <a:tcPr/>
                </a:tc>
                <a:tc gridSpan="2">
                  <a:txBody>
                    <a:bodyPr/>
                    <a:lstStyle/>
                    <a:p>
                      <a:r>
                        <a:rPr lang="ru-RU" sz="1600" dirty="0" smtClean="0">
                          <a:latin typeface="Times New Roman" pitchFamily="18" charset="0"/>
                          <a:cs typeface="Times New Roman" pitchFamily="18" charset="0"/>
                        </a:rPr>
                        <a:t>Число лиц, получивших спортивные травмы</a:t>
                      </a:r>
                      <a:endParaRPr lang="ru-RU" sz="1600" dirty="0">
                        <a:latin typeface="Times New Roman" pitchFamily="18" charset="0"/>
                        <a:cs typeface="Times New Roman" pitchFamily="18" charset="0"/>
                      </a:endParaRPr>
                    </a:p>
                  </a:txBody>
                  <a:tcPr/>
                </a:tc>
                <a:tc hMerge="1">
                  <a:txBody>
                    <a:bodyPr/>
                    <a:lstStyle/>
                    <a:p>
                      <a:endParaRPr lang="ru-RU"/>
                    </a:p>
                  </a:txBody>
                  <a:tcPr/>
                </a:tc>
              </a:tr>
              <a:tr h="1345701">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r>
                        <a:rPr lang="ru-RU" sz="1600" dirty="0" smtClean="0">
                          <a:latin typeface="Times New Roman" pitchFamily="18" charset="0"/>
                          <a:cs typeface="Times New Roman" pitchFamily="18" charset="0"/>
                        </a:rPr>
                        <a:t>всего</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Из них тяжелые, потребовавшие госпитализации</a:t>
                      </a:r>
                      <a:endParaRPr lang="ru-RU" sz="1600" dirty="0">
                        <a:latin typeface="Times New Roman" pitchFamily="18" charset="0"/>
                        <a:cs typeface="Times New Roman" pitchFamily="18" charset="0"/>
                      </a:endParaRPr>
                    </a:p>
                  </a:txBody>
                  <a:tcPr/>
                </a:tc>
              </a:tr>
              <a:tr h="283305">
                <a:tc>
                  <a:txBody>
                    <a:bodyPr/>
                    <a:lstStyle/>
                    <a:p>
                      <a:r>
                        <a:rPr lang="ru-RU" sz="1600" dirty="0" smtClean="0">
                          <a:latin typeface="Times New Roman" pitchFamily="18" charset="0"/>
                          <a:cs typeface="Times New Roman" pitchFamily="18" charset="0"/>
                        </a:rPr>
                        <a:t>1</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2</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3</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4</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5</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6</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7</a:t>
                      </a:r>
                      <a:endParaRPr lang="ru-RU" sz="1600" dirty="0">
                        <a:latin typeface="Times New Roman" pitchFamily="18" charset="0"/>
                        <a:cs typeface="Times New Roman" pitchFamily="18" charset="0"/>
                      </a:endParaRPr>
                    </a:p>
                  </a:txBody>
                  <a:tcPr/>
                </a:tc>
              </a:tr>
              <a:tr h="283305">
                <a:tc>
                  <a:txBody>
                    <a:bodyPr/>
                    <a:lstStyle/>
                    <a:p>
                      <a:r>
                        <a:rPr lang="ru-RU" sz="1600" dirty="0" smtClean="0">
                          <a:latin typeface="Times New Roman" pitchFamily="18" charset="0"/>
                          <a:cs typeface="Times New Roman" pitchFamily="18" charset="0"/>
                        </a:rPr>
                        <a:t>Соревнования </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01</a:t>
                      </a:r>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r>
              <a:tr h="283305">
                <a:tc>
                  <a:txBody>
                    <a:bodyPr/>
                    <a:lstStyle/>
                    <a:p>
                      <a:r>
                        <a:rPr lang="ru-RU" sz="1600" dirty="0" smtClean="0">
                          <a:latin typeface="Times New Roman" pitchFamily="18" charset="0"/>
                          <a:cs typeface="Times New Roman" pitchFamily="18" charset="0"/>
                        </a:rPr>
                        <a:t>Учебно- тренировочные занятия</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02</a:t>
                      </a:r>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r>
              <a:tr h="283305">
                <a:tc>
                  <a:txBody>
                    <a:bodyPr/>
                    <a:lstStyle/>
                    <a:p>
                      <a:r>
                        <a:rPr lang="ru-RU" sz="1600" dirty="0" smtClean="0">
                          <a:latin typeface="Times New Roman" pitchFamily="18" charset="0"/>
                          <a:cs typeface="Times New Roman" pitchFamily="18" charset="0"/>
                        </a:rPr>
                        <a:t>Учебно- тренировочные сборы</a:t>
                      </a:r>
                      <a:endParaRPr lang="ru-RU" sz="1600" dirty="0">
                        <a:latin typeface="Times New Roman" pitchFamily="18" charset="0"/>
                        <a:cs typeface="Times New Roman" pitchFamily="18" charset="0"/>
                      </a:endParaRPr>
                    </a:p>
                  </a:txBody>
                  <a:tcPr/>
                </a:tc>
                <a:tc>
                  <a:txBody>
                    <a:bodyPr/>
                    <a:lstStyle/>
                    <a:p>
                      <a:r>
                        <a:rPr lang="ru-RU" sz="1600" dirty="0" smtClean="0">
                          <a:latin typeface="Times New Roman" pitchFamily="18" charset="0"/>
                          <a:cs typeface="Times New Roman" pitchFamily="18" charset="0"/>
                        </a:rPr>
                        <a:t>03</a:t>
                      </a:r>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c>
                  <a:txBody>
                    <a:bodyPr/>
                    <a:lstStyle/>
                    <a:p>
                      <a:endParaRPr lang="ru-RU" sz="1600" dirty="0">
                        <a:latin typeface="Times New Roman" pitchFamily="18" charset="0"/>
                        <a:cs typeface="Times New Roman" pitchFamily="18" charset="0"/>
                      </a:endParaRPr>
                    </a:p>
                  </a:txBody>
                  <a:tcPr/>
                </a:tc>
              </a:tr>
            </a:tbl>
          </a:graphicData>
        </a:graphic>
      </p:graphicFrame>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585" y="5373567"/>
            <a:ext cx="7900987" cy="934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176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714801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2920</TotalTime>
  <Words>2178</Words>
  <Application>Microsoft Office PowerPoint</Application>
  <PresentationFormat>Экран (4:3)</PresentationFormat>
  <Paragraphs>351</Paragraphs>
  <Slides>33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33</vt:i4>
      </vt:variant>
    </vt:vector>
  </HeadingPairs>
  <TitlesOfParts>
    <vt:vector size="35" baseType="lpstr">
      <vt:lpstr>Тема Office</vt:lpstr>
      <vt:lpstr>Объект упаковщика для оболочки</vt:lpstr>
      <vt:lpstr>    «Медицинский контроль за лицами,  занимающимися физической культурой и спортом» по форме №53 Подготовка к годовому отчету</vt:lpstr>
      <vt:lpstr>Регламентирующая нормативная документация</vt:lpstr>
      <vt:lpstr>Форма №53</vt:lpstr>
      <vt:lpstr>Историческая справка</vt:lpstr>
      <vt:lpstr>    Основополагающие принципы заполнения формы №53 </vt:lpstr>
      <vt:lpstr>Пример заполнения ф.№53</vt:lpstr>
      <vt:lpstr>1.   1. Диспансерное наблюдение за лицами за лицами, занимающимися физической культурой и спортом   , </vt:lpstr>
      <vt:lpstr>РАСЧЕТЫ</vt:lpstr>
      <vt:lpstr>2. Медицинская помощь при спортивно- массовых мероприятиях</vt:lpstr>
      <vt:lpstr>Презентация PowerPoint</vt:lpstr>
      <vt:lpstr>2. Медицинская помощь при спортивно- массовых мероприятиях</vt:lpstr>
      <vt:lpstr>Форма №53</vt:lpstr>
      <vt:lpstr>Пояснительная записка</vt:lpstr>
      <vt:lpstr>График обслуживания и наблюдения за лицами,        занимающимися физической культурой и спортом</vt:lpstr>
      <vt:lpstr> Договор о медицинском обеспечении  спортивной деятельности</vt:lpstr>
      <vt:lpstr>Презентация PowerPoint</vt:lpstr>
      <vt:lpstr>          067-У (журнал регистрации медицинской помощи, оказываемой на занятиях физической культурой и спортивных мероприятиях)</vt:lpstr>
      <vt:lpstr>Презентация PowerPoint</vt:lpstr>
      <vt:lpstr>068-У (журнал медицинского  обслуживания мероприятий)</vt:lpstr>
      <vt:lpstr>Презентация PowerPoint</vt:lpstr>
      <vt:lpstr>Пояснительная записка</vt:lpstr>
      <vt:lpstr>Отчет по медицинскому сопровождению Всероссийского физкультурно- спортивного комплекса ГТО  (дополнение к ф.№53)</vt:lpstr>
      <vt:lpstr>Отчет по службе ЛФК и массажа  Приложение №3 </vt:lpstr>
      <vt:lpstr>Таблица 1 в Приложении №3 ф №53 штатные единицы</vt:lpstr>
      <vt:lpstr>Таблица № 2 Приложения 3 формы № 53              Квалификация специалистов по ЛФК и массажу</vt:lpstr>
      <vt:lpstr>Отчет по массажу (стационар)</vt:lpstr>
      <vt:lpstr>Средняя нагрузка на медсестру по массажу</vt:lpstr>
      <vt:lpstr>Отчет по массажу (поликлиника)</vt:lpstr>
      <vt:lpstr>  Отчет по лечебной физкультуре (поликлиника)</vt:lpstr>
      <vt:lpstr>Средняя нагрузка на специалистов ЛФК (поликлиника)</vt:lpstr>
      <vt:lpstr>  Отчет по лечебной физкультуре (стационар)</vt:lpstr>
      <vt:lpstr>Средняя нагрузка специалистов ЛФК (стационар)</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«Медицинский контроль за лицами, занимающимися физической культурой и спортом» Подготовка к годовому отчету</dc:title>
  <dc:creator>User</dc:creator>
  <cp:lastModifiedBy>User</cp:lastModifiedBy>
  <cp:revision>222</cp:revision>
  <dcterms:created xsi:type="dcterms:W3CDTF">2022-09-05T05:11:44Z</dcterms:created>
  <dcterms:modified xsi:type="dcterms:W3CDTF">2022-11-30T03:35:57Z</dcterms:modified>
</cp:coreProperties>
</file>