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0"/>
  </p:notesMasterIdLst>
  <p:handoutMasterIdLst>
    <p:handoutMasterId r:id="rId31"/>
  </p:handoutMasterIdLst>
  <p:sldIdLst>
    <p:sldId id="256" r:id="rId2"/>
    <p:sldId id="278" r:id="rId3"/>
    <p:sldId id="257" r:id="rId4"/>
    <p:sldId id="273" r:id="rId5"/>
    <p:sldId id="258" r:id="rId6"/>
    <p:sldId id="283" r:id="rId7"/>
    <p:sldId id="284" r:id="rId8"/>
    <p:sldId id="285" r:id="rId9"/>
    <p:sldId id="272" r:id="rId10"/>
    <p:sldId id="264" r:id="rId11"/>
    <p:sldId id="267" r:id="rId12"/>
    <p:sldId id="266" r:id="rId13"/>
    <p:sldId id="286" r:id="rId14"/>
    <p:sldId id="262" r:id="rId15"/>
    <p:sldId id="271" r:id="rId16"/>
    <p:sldId id="281" r:id="rId17"/>
    <p:sldId id="282" r:id="rId18"/>
    <p:sldId id="287" r:id="rId19"/>
    <p:sldId id="288" r:id="rId20"/>
    <p:sldId id="274" r:id="rId21"/>
    <p:sldId id="289" r:id="rId22"/>
    <p:sldId id="290" r:id="rId23"/>
    <p:sldId id="291" r:id="rId24"/>
    <p:sldId id="292" r:id="rId25"/>
    <p:sldId id="293" r:id="rId26"/>
    <p:sldId id="294" r:id="rId27"/>
    <p:sldId id="270" r:id="rId28"/>
    <p:sldId id="295" r:id="rId29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2F6ED-98FB-489E-8A33-1C5140A1A9A1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18831F-BEF7-4D7C-8243-2B575738F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1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90565-2275-49D6-B333-5AD4973D79B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E1514-8FF2-43A1-9D54-932ADC353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469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474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2871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2115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2494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2494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2674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7940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5745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5745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5745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574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9086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2464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2464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2464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2464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2464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0576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05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908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074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698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698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7268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8736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1514-8FF2-43A1-9D54-932ADC35323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776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FDDC-C5BB-4357-83BA-7C0483BF454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12AFDDC-C5BB-4357-83BA-7C0483BF454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9708465-2BE4-4529-B531-A0D11AB121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994848" cy="2534121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Century Gothic" panose="020B0502020202020204" pitchFamily="34" charset="0"/>
              </a:rPr>
              <a:t>Форма № 12 </a:t>
            </a:r>
            <a:br>
              <a:rPr lang="ru-RU" sz="2800" dirty="0" smtClean="0">
                <a:latin typeface="Century Gothic" panose="020B0502020202020204" pitchFamily="34" charset="0"/>
              </a:rPr>
            </a:br>
            <a:r>
              <a:rPr lang="ru-RU" sz="2800" dirty="0" smtClean="0">
                <a:latin typeface="Century Gothic" panose="020B0502020202020204" pitchFamily="34" charset="0"/>
              </a:rPr>
              <a:t>«СВЕДЕНИЯ О ЧИСЛЕ ЗАБОЛЕВАНИЙ, ЗАРЕГИСТРИРОВАННЫХ У ПАЦИЕНТОВ, ПРОЖИВАЮЩИХ В РАЙОНЕ ОБСЛУЖИВАНИЯ МЕДИЦИНСКОЙ ОРГАНИЗАЦИИ»</a:t>
            </a: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1720" y="5877272"/>
            <a:ext cx="6696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cap="all" spc="-100" dirty="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rPr>
              <a:t>Утв. Приказом </a:t>
            </a:r>
            <a:r>
              <a:rPr lang="ru-RU" sz="2000" b="1" cap="all" spc="-100" dirty="0" err="1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rPr>
              <a:t>РОССТАТа</a:t>
            </a:r>
            <a:r>
              <a:rPr lang="ru-RU" sz="2000" b="1" cap="all" spc="-100" dirty="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rPr>
              <a:t> от 27 октября 2023 № 533 </a:t>
            </a:r>
          </a:p>
        </p:txBody>
      </p:sp>
    </p:spTree>
    <p:extLst>
      <p:ext uri="{BB962C8B-B14F-4D97-AF65-F5344CB8AC3E}">
        <p14:creationId xmlns:p14="http://schemas.microsoft.com/office/powerpoint/2010/main" val="1299976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90600"/>
          </a:xfrm>
        </p:spPr>
        <p:txBody>
          <a:bodyPr/>
          <a:lstStyle/>
          <a:p>
            <a:r>
              <a:rPr lang="ru-RU" dirty="0" smtClean="0"/>
              <a:t>Обратить </a:t>
            </a:r>
            <a:r>
              <a:rPr lang="ru-RU" dirty="0" smtClean="0"/>
              <a:t>внимание: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544616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Century" panose="02040604050505020304" pitchFamily="18" charset="0"/>
              </a:rPr>
              <a:t>Острых заболеваний </a:t>
            </a:r>
            <a:r>
              <a:rPr lang="ru-RU" dirty="0">
                <a:latin typeface="Century" panose="02040604050505020304" pitchFamily="18" charset="0"/>
              </a:rPr>
              <a:t>(ОРВИ, пневмонии, </a:t>
            </a:r>
            <a:r>
              <a:rPr lang="ru-RU" dirty="0">
                <a:latin typeface="Century" panose="02040604050505020304" pitchFamily="18" charset="0"/>
              </a:rPr>
              <a:t>ОНМК, травмы </a:t>
            </a:r>
            <a:r>
              <a:rPr lang="ru-RU" dirty="0">
                <a:latin typeface="Century" panose="02040604050505020304" pitchFamily="18" charset="0"/>
              </a:rPr>
              <a:t>и т.д.),  </a:t>
            </a:r>
            <a:r>
              <a:rPr lang="ru-RU" u="sng" dirty="0">
                <a:latin typeface="Century" panose="02040604050505020304" pitchFamily="18" charset="0"/>
              </a:rPr>
              <a:t>выявленных </a:t>
            </a:r>
            <a:r>
              <a:rPr lang="ru-RU" u="sng" dirty="0">
                <a:latin typeface="Century" panose="02040604050505020304" pitchFamily="18" charset="0"/>
              </a:rPr>
              <a:t>при </a:t>
            </a:r>
            <a:r>
              <a:rPr lang="ru-RU" u="sng" dirty="0" err="1">
                <a:latin typeface="Century" panose="02040604050505020304" pitchFamily="18" charset="0"/>
              </a:rPr>
              <a:t>профосмотре</a:t>
            </a:r>
            <a:r>
              <a:rPr lang="ru-RU" u="sng" dirty="0">
                <a:latin typeface="Century" panose="02040604050505020304" pitchFamily="18" charset="0"/>
              </a:rPr>
              <a:t> и </a:t>
            </a:r>
            <a:r>
              <a:rPr lang="ru-RU" u="sng" dirty="0">
                <a:latin typeface="Century" panose="02040604050505020304" pitchFamily="18" charset="0"/>
              </a:rPr>
              <a:t>диспансеризации </a:t>
            </a:r>
            <a:r>
              <a:rPr lang="ru-RU" b="1" dirty="0">
                <a:latin typeface="Century" panose="02040604050505020304" pitchFamily="18" charset="0"/>
              </a:rPr>
              <a:t>не должно быть! </a:t>
            </a:r>
            <a:r>
              <a:rPr lang="ru-RU" dirty="0">
                <a:latin typeface="Century" panose="02040604050505020304" pitchFamily="18" charset="0"/>
              </a:rPr>
              <a:t>Пациента обязаны направить к профильному специалисту для дальнейшего лечения.</a:t>
            </a:r>
            <a:endParaRPr lang="ru-RU" dirty="0">
              <a:latin typeface="Century" panose="02040604050505020304" pitchFamily="18" charset="0"/>
            </a:endParaRPr>
          </a:p>
          <a:p>
            <a:r>
              <a:rPr lang="ru-RU" dirty="0" smtClean="0">
                <a:latin typeface="Century" panose="02040604050505020304" pitchFamily="18" charset="0"/>
              </a:rPr>
              <a:t>Заболевания, которые </a:t>
            </a:r>
            <a:r>
              <a:rPr lang="ru-RU" dirty="0">
                <a:latin typeface="Century" panose="02040604050505020304" pitchFamily="18" charset="0"/>
              </a:rPr>
              <a:t>должны выявляться в неонатальном </a:t>
            </a:r>
            <a:r>
              <a:rPr lang="ru-RU" dirty="0" smtClean="0">
                <a:latin typeface="Century" panose="02040604050505020304" pitchFamily="18" charset="0"/>
              </a:rPr>
              <a:t>периоде: </a:t>
            </a:r>
            <a:r>
              <a:rPr lang="ru-RU" dirty="0">
                <a:latin typeface="Century" panose="02040604050505020304" pitchFamily="18" charset="0"/>
              </a:rPr>
              <a:t>синдром врожденной йодной </a:t>
            </a:r>
            <a:r>
              <a:rPr lang="ru-RU" dirty="0">
                <a:latin typeface="Century" panose="02040604050505020304" pitchFamily="18" charset="0"/>
              </a:rPr>
              <a:t>недостаточности, </a:t>
            </a:r>
            <a:r>
              <a:rPr lang="ru-RU" dirty="0" err="1">
                <a:latin typeface="Century" panose="02040604050505020304" pitchFamily="18" charset="0"/>
              </a:rPr>
              <a:t>фенилкетонурия</a:t>
            </a:r>
            <a:r>
              <a:rPr lang="ru-RU" dirty="0">
                <a:latin typeface="Century" panose="02040604050505020304" pitchFamily="18" charset="0"/>
              </a:rPr>
              <a:t>, </a:t>
            </a:r>
            <a:r>
              <a:rPr lang="ru-RU" dirty="0" err="1">
                <a:latin typeface="Century" panose="02040604050505020304" pitchFamily="18" charset="0"/>
              </a:rPr>
              <a:t>муковисцидоз</a:t>
            </a:r>
            <a:r>
              <a:rPr lang="ru-RU" dirty="0">
                <a:latin typeface="Century" panose="02040604050505020304" pitchFamily="18" charset="0"/>
              </a:rPr>
              <a:t>, </a:t>
            </a:r>
            <a:r>
              <a:rPr lang="ru-RU" dirty="0" err="1">
                <a:latin typeface="Century" panose="02040604050505020304" pitchFamily="18" charset="0"/>
              </a:rPr>
              <a:t>галактоземия</a:t>
            </a:r>
            <a:r>
              <a:rPr lang="ru-RU" dirty="0">
                <a:latin typeface="Century" panose="02040604050505020304" pitchFamily="18" charset="0"/>
              </a:rPr>
              <a:t>, болезнь </a:t>
            </a:r>
            <a:r>
              <a:rPr lang="ru-RU" dirty="0">
                <a:latin typeface="Century" panose="02040604050505020304" pitchFamily="18" charset="0"/>
              </a:rPr>
              <a:t>Гоше</a:t>
            </a:r>
            <a:r>
              <a:rPr lang="ru-RU" dirty="0">
                <a:latin typeface="Century" panose="02040604050505020304" pitchFamily="18" charset="0"/>
              </a:rPr>
              <a:t>, мышечная дистрофия </a:t>
            </a:r>
            <a:r>
              <a:rPr lang="ru-RU" dirty="0" err="1" smtClean="0">
                <a:latin typeface="Century" panose="02040604050505020304" pitchFamily="18" charset="0"/>
              </a:rPr>
              <a:t>Дюшенна</a:t>
            </a:r>
            <a:r>
              <a:rPr lang="ru-RU" dirty="0" smtClean="0">
                <a:latin typeface="Century" panose="02040604050505020304" pitchFamily="18" charset="0"/>
              </a:rPr>
              <a:t>, адреногенитальный </a:t>
            </a:r>
            <a:r>
              <a:rPr lang="ru-RU" dirty="0">
                <a:latin typeface="Century" panose="02040604050505020304" pitchFamily="18" charset="0"/>
              </a:rPr>
              <a:t>синдром, </a:t>
            </a:r>
            <a:r>
              <a:rPr lang="ru-RU" dirty="0">
                <a:latin typeface="Century" panose="02040604050505020304" pitchFamily="18" charset="0"/>
              </a:rPr>
              <a:t>врожденные аномалии </a:t>
            </a:r>
            <a:r>
              <a:rPr lang="ru-RU" dirty="0">
                <a:latin typeface="Century" panose="02040604050505020304" pitchFamily="18" charset="0"/>
              </a:rPr>
              <a:t>глаза, </a:t>
            </a:r>
            <a:r>
              <a:rPr lang="ru-RU" dirty="0">
                <a:latin typeface="Century" panose="02040604050505020304" pitchFamily="18" charset="0"/>
              </a:rPr>
              <a:t>неопределенность </a:t>
            </a:r>
            <a:r>
              <a:rPr lang="ru-RU" dirty="0">
                <a:latin typeface="Century" panose="02040604050505020304" pitchFamily="18" charset="0"/>
              </a:rPr>
              <a:t>пола и </a:t>
            </a:r>
            <a:r>
              <a:rPr lang="ru-RU" dirty="0" err="1">
                <a:latin typeface="Century" panose="02040604050505020304" pitchFamily="18" charset="0"/>
              </a:rPr>
              <a:t>псевдогермафродитизм</a:t>
            </a:r>
            <a:r>
              <a:rPr lang="ru-RU" dirty="0">
                <a:latin typeface="Century" panose="02040604050505020304" pitchFamily="18" charset="0"/>
              </a:rPr>
              <a:t>, врожденные </a:t>
            </a:r>
            <a:r>
              <a:rPr lang="ru-RU" dirty="0">
                <a:latin typeface="Century" panose="02040604050505020304" pitchFamily="18" charset="0"/>
              </a:rPr>
              <a:t>деформации </a:t>
            </a:r>
            <a:r>
              <a:rPr lang="ru-RU" dirty="0">
                <a:latin typeface="Century" panose="02040604050505020304" pitchFamily="18" charset="0"/>
              </a:rPr>
              <a:t>бедра, врожденный ихтиоз, синдром Дауна, врожденный </a:t>
            </a:r>
            <a:r>
              <a:rPr lang="ru-RU" dirty="0" err="1">
                <a:latin typeface="Century" panose="02040604050505020304" pitchFamily="18" charset="0"/>
              </a:rPr>
              <a:t>гипотериоз</a:t>
            </a:r>
            <a:r>
              <a:rPr lang="ru-RU" dirty="0">
                <a:latin typeface="Century" panose="02040604050505020304" pitchFamily="18" charset="0"/>
              </a:rPr>
              <a:t> </a:t>
            </a:r>
            <a:r>
              <a:rPr lang="ru-RU" b="1" dirty="0">
                <a:latin typeface="Century" panose="02040604050505020304" pitchFamily="18" charset="0"/>
              </a:rPr>
              <a:t>не </a:t>
            </a:r>
            <a:r>
              <a:rPr lang="ru-RU" b="1" dirty="0" smtClean="0">
                <a:latin typeface="Century" panose="02040604050505020304" pitchFamily="18" charset="0"/>
              </a:rPr>
              <a:t>могут </a:t>
            </a:r>
            <a:r>
              <a:rPr lang="ru-RU" b="1" dirty="0">
                <a:latin typeface="Century" panose="02040604050505020304" pitchFamily="18" charset="0"/>
              </a:rPr>
              <a:t>быть </a:t>
            </a:r>
            <a:r>
              <a:rPr lang="ru-RU" b="1" dirty="0" smtClean="0">
                <a:latin typeface="Century" panose="02040604050505020304" pitchFamily="18" charset="0"/>
              </a:rPr>
              <a:t>зарегистрированы </a:t>
            </a:r>
            <a:r>
              <a:rPr lang="ru-RU" b="1" dirty="0">
                <a:latin typeface="Century" panose="02040604050505020304" pitchFamily="18" charset="0"/>
              </a:rPr>
              <a:t>впервые </a:t>
            </a:r>
            <a:r>
              <a:rPr lang="ru-RU" b="1" dirty="0" smtClean="0">
                <a:latin typeface="Century" panose="02040604050505020304" pitchFamily="18" charset="0"/>
              </a:rPr>
              <a:t>у подростков, у </a:t>
            </a:r>
            <a:r>
              <a:rPr lang="ru-RU" b="1" dirty="0">
                <a:latin typeface="Century" panose="02040604050505020304" pitchFamily="18" charset="0"/>
              </a:rPr>
              <a:t>лиц старше 18 лет и старше трудоспособного </a:t>
            </a:r>
            <a:r>
              <a:rPr lang="ru-RU" b="1" dirty="0" smtClean="0">
                <a:latin typeface="Century" panose="02040604050505020304" pitchFamily="18" charset="0"/>
              </a:rPr>
              <a:t>возраста</a:t>
            </a:r>
            <a:r>
              <a:rPr lang="ru-RU" dirty="0">
                <a:latin typeface="Century" panose="020406040505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52978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435280" cy="5424264"/>
          </a:xfrm>
        </p:spPr>
        <p:txBody>
          <a:bodyPr/>
          <a:lstStyle/>
          <a:p>
            <a:pPr marL="173038" marR="5080" indent="-173038">
              <a:lnSpc>
                <a:spcPct val="100000"/>
              </a:lnSpc>
              <a:spcBef>
                <a:spcPts val="100"/>
              </a:spcBef>
            </a:pPr>
            <a:r>
              <a:rPr lang="ru-RU" sz="2800" dirty="0">
                <a:latin typeface="Century" panose="02040604050505020304" pitchFamily="18" charset="0"/>
              </a:rPr>
              <a:t>Пациенты с </a:t>
            </a:r>
            <a:r>
              <a:rPr lang="ru-RU" sz="2800" b="1" dirty="0">
                <a:latin typeface="Century" panose="02040604050505020304" pitchFamily="18" charset="0"/>
              </a:rPr>
              <a:t>острыми пневмониями </a:t>
            </a:r>
            <a:r>
              <a:rPr lang="ru-RU" sz="2800" dirty="0">
                <a:latin typeface="Century" panose="02040604050505020304" pitchFamily="18" charset="0"/>
              </a:rPr>
              <a:t>наблюдаются в течение 6 месяцев, а затем снимаются с  диспансерного учета, поэтому в графе 15 таблиц 1000, 2000, 3000 и 4000 показываются только те  пациенты, которые заболели во втором </a:t>
            </a:r>
            <a:r>
              <a:rPr lang="ru-RU" sz="2800" dirty="0">
                <a:latin typeface="Century" panose="02040604050505020304" pitchFamily="18" charset="0"/>
              </a:rPr>
              <a:t>полугодии</a:t>
            </a:r>
          </a:p>
          <a:p>
            <a:pPr marL="173038" marR="5080" indent="-173038">
              <a:lnSpc>
                <a:spcPct val="100000"/>
              </a:lnSpc>
              <a:spcBef>
                <a:spcPts val="100"/>
              </a:spcBef>
            </a:pPr>
            <a:r>
              <a:rPr lang="ru-RU" sz="2800" dirty="0" smtClean="0">
                <a:latin typeface="Century" panose="02040604050505020304" pitchFamily="18" charset="0"/>
              </a:rPr>
              <a:t>Дети, переболевшие пневмонией, могут состоять на </a:t>
            </a:r>
            <a:r>
              <a:rPr lang="ru-RU" sz="2800" dirty="0">
                <a:latin typeface="Century" panose="02040604050505020304" pitchFamily="18" charset="0"/>
              </a:rPr>
              <a:t>диспансерном учете </a:t>
            </a:r>
            <a:r>
              <a:rPr lang="ru-RU" sz="2800" dirty="0" smtClean="0">
                <a:latin typeface="Century" panose="02040604050505020304" pitchFamily="18" charset="0"/>
              </a:rPr>
              <a:t>до </a:t>
            </a:r>
            <a:r>
              <a:rPr lang="ru-RU" sz="2800" dirty="0">
                <a:latin typeface="Century" panose="02040604050505020304" pitchFamily="18" charset="0"/>
              </a:rPr>
              <a:t>12 </a:t>
            </a:r>
            <a:r>
              <a:rPr lang="ru-RU" sz="2800" dirty="0">
                <a:latin typeface="Century" panose="02040604050505020304" pitchFamily="18" charset="0"/>
              </a:rPr>
              <a:t>месяцев</a:t>
            </a:r>
            <a:endParaRPr lang="ru-RU" sz="2800" dirty="0">
              <a:latin typeface="Century" panose="02040604050505020304" pitchFamily="18" charset="0"/>
            </a:endParaRPr>
          </a:p>
          <a:p>
            <a:pPr marL="173038" marR="5080" indent="-173038">
              <a:lnSpc>
                <a:spcPct val="100000"/>
              </a:lnSpc>
              <a:spcBef>
                <a:spcPts val="100"/>
              </a:spcBef>
            </a:pPr>
            <a:r>
              <a:rPr lang="ru-RU" sz="2800" dirty="0">
                <a:latin typeface="Century" panose="02040604050505020304" pitchFamily="18" charset="0"/>
              </a:rPr>
              <a:t>В </a:t>
            </a:r>
            <a:r>
              <a:rPr lang="ru-RU" sz="2800" dirty="0" smtClean="0">
                <a:latin typeface="Century" panose="02040604050505020304" pitchFamily="18" charset="0"/>
              </a:rPr>
              <a:t>графах 18 и 19 </a:t>
            </a:r>
            <a:r>
              <a:rPr lang="ru-RU" sz="2800" dirty="0">
                <a:latin typeface="Century" panose="02040604050505020304" pitchFamily="18" charset="0"/>
              </a:rPr>
              <a:t>таблицы 1500 у</a:t>
            </a:r>
            <a:r>
              <a:rPr lang="ru-RU" sz="2800" dirty="0" smtClean="0">
                <a:latin typeface="Century" panose="02040604050505020304" pitchFamily="18" charset="0"/>
              </a:rPr>
              <a:t>казываются </a:t>
            </a:r>
            <a:r>
              <a:rPr lang="ru-RU" sz="2800" dirty="0">
                <a:latin typeface="Century" panose="02040604050505020304" pitchFamily="18" charset="0"/>
              </a:rPr>
              <a:t>дети, которые заболели пневмонией во второй половине </a:t>
            </a:r>
            <a:r>
              <a:rPr lang="ru-RU" sz="2800" dirty="0">
                <a:latin typeface="Century" panose="02040604050505020304" pitchFamily="18" charset="0"/>
              </a:rPr>
              <a:t>первого года </a:t>
            </a:r>
            <a:r>
              <a:rPr lang="ru-RU" sz="2800" dirty="0">
                <a:latin typeface="Century" panose="02040604050505020304" pitchFamily="18" charset="0"/>
              </a:rPr>
              <a:t>жизни</a:t>
            </a:r>
            <a:endParaRPr lang="ru-RU" sz="2800" dirty="0">
              <a:latin typeface="Century" panose="02040604050505020304" pitchFamily="18" charset="0"/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90600"/>
          </a:xfrm>
        </p:spPr>
        <p:txBody>
          <a:bodyPr/>
          <a:lstStyle/>
          <a:p>
            <a:r>
              <a:rPr lang="ru-RU" dirty="0" smtClean="0"/>
              <a:t>Обратить </a:t>
            </a:r>
            <a:r>
              <a:rPr lang="ru-RU" dirty="0" smtClean="0"/>
              <a:t>внимание: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226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568952" cy="5400600"/>
          </a:xfrm>
        </p:spPr>
        <p:txBody>
          <a:bodyPr>
            <a:normAutofit/>
          </a:bodyPr>
          <a:lstStyle/>
          <a:p>
            <a:pPr marR="7620">
              <a:spcBef>
                <a:spcPts val="100"/>
              </a:spcBef>
              <a:tabLst>
                <a:tab pos="0" algn="l"/>
              </a:tabLst>
            </a:pPr>
            <a:r>
              <a:rPr lang="ru-RU" dirty="0">
                <a:latin typeface="Century" panose="02040604050505020304" pitchFamily="18" charset="0"/>
              </a:rPr>
              <a:t>Пациенты с</a:t>
            </a:r>
            <a:r>
              <a:rPr lang="ru-RU" dirty="0">
                <a:latin typeface="Century" panose="02040604050505020304" pitchFamily="18" charset="0"/>
              </a:rPr>
              <a:t> </a:t>
            </a:r>
            <a:r>
              <a:rPr lang="ru-RU" dirty="0" smtClean="0">
                <a:latin typeface="Century" panose="02040604050505020304" pitchFamily="18" charset="0"/>
              </a:rPr>
              <a:t>острой</a:t>
            </a:r>
            <a:r>
              <a:rPr lang="ru-RU" dirty="0">
                <a:latin typeface="Century" panose="02040604050505020304" pitchFamily="18" charset="0"/>
              </a:rPr>
              <a:t> </a:t>
            </a:r>
            <a:r>
              <a:rPr lang="ru-RU" dirty="0" smtClean="0">
                <a:latin typeface="Century" panose="02040604050505020304" pitchFamily="18" charset="0"/>
              </a:rPr>
              <a:t>ревматической </a:t>
            </a:r>
            <a:r>
              <a:rPr lang="ru-RU" dirty="0">
                <a:latin typeface="Century" panose="02040604050505020304" pitchFamily="18" charset="0"/>
              </a:rPr>
              <a:t>лихорадкой </a:t>
            </a:r>
            <a:r>
              <a:rPr lang="ru-RU" dirty="0">
                <a:latin typeface="Century" panose="02040604050505020304" pitchFamily="18" charset="0"/>
              </a:rPr>
              <a:t> находятся на диспансерном учете в течение 3-х месяцев, поэтому в </a:t>
            </a:r>
            <a:r>
              <a:rPr lang="ru-RU" dirty="0">
                <a:latin typeface="Century" panose="02040604050505020304" pitchFamily="18" charset="0"/>
              </a:rPr>
              <a:t>графе 15 таблиц 1000, 2000, 3000 и 4000 показывают только тех пациентов, которые </a:t>
            </a:r>
            <a:r>
              <a:rPr lang="ru-RU" b="1" dirty="0">
                <a:latin typeface="Century" panose="02040604050505020304" pitchFamily="18" charset="0"/>
              </a:rPr>
              <a:t>заболели </a:t>
            </a:r>
            <a:r>
              <a:rPr lang="ru-RU" b="1" dirty="0">
                <a:latin typeface="Century" panose="02040604050505020304" pitchFamily="18" charset="0"/>
              </a:rPr>
              <a:t>в четвертом </a:t>
            </a:r>
            <a:r>
              <a:rPr lang="ru-RU" b="1" dirty="0">
                <a:latin typeface="Century" panose="02040604050505020304" pitchFamily="18" charset="0"/>
              </a:rPr>
              <a:t>квартале отчетного года</a:t>
            </a:r>
            <a:r>
              <a:rPr lang="ru-RU" dirty="0">
                <a:latin typeface="Century" panose="02040604050505020304" pitchFamily="18" charset="0"/>
              </a:rPr>
              <a:t>.</a:t>
            </a:r>
          </a:p>
          <a:p>
            <a:pPr marR="7620">
              <a:spcBef>
                <a:spcPts val="100"/>
              </a:spcBef>
              <a:tabLst>
                <a:tab pos="0" algn="l"/>
              </a:tabLst>
            </a:pPr>
            <a:r>
              <a:rPr lang="ru-RU" dirty="0">
                <a:latin typeface="Century" panose="02040604050505020304" pitchFamily="18" charset="0"/>
              </a:rPr>
              <a:t>Если </a:t>
            </a:r>
            <a:r>
              <a:rPr lang="ru-RU" dirty="0">
                <a:latin typeface="Century" panose="02040604050505020304" pitchFamily="18" charset="0"/>
              </a:rPr>
              <a:t>заболевание перешло в хроническую форму, то пациента по </a:t>
            </a:r>
            <a:r>
              <a:rPr lang="ru-RU" dirty="0">
                <a:latin typeface="Century" panose="02040604050505020304" pitchFamily="18" charset="0"/>
              </a:rPr>
              <a:t>строке 10.1 (острая фаза) </a:t>
            </a:r>
            <a:r>
              <a:rPr lang="ru-RU" dirty="0">
                <a:latin typeface="Century" panose="02040604050505020304" pitchFamily="18" charset="0"/>
              </a:rPr>
              <a:t>с учета снимают, а по строке 10.2 берут на учет, как впервые выявленное хроническое  заболевание</a:t>
            </a:r>
            <a:r>
              <a:rPr lang="ru-RU" dirty="0">
                <a:latin typeface="Century" panose="02040604050505020304" pitchFamily="18" charset="0"/>
              </a:rPr>
              <a:t>.</a:t>
            </a:r>
          </a:p>
          <a:p>
            <a:pPr marL="0" marR="7620" indent="0">
              <a:lnSpc>
                <a:spcPct val="100000"/>
              </a:lnSpc>
              <a:spcBef>
                <a:spcPts val="100"/>
              </a:spcBef>
              <a:buNone/>
              <a:tabLst>
                <a:tab pos="0" algn="l"/>
              </a:tabLst>
            </a:pPr>
            <a:endParaRPr lang="ru-RU" sz="26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90600"/>
          </a:xfrm>
        </p:spPr>
        <p:txBody>
          <a:bodyPr/>
          <a:lstStyle/>
          <a:p>
            <a:r>
              <a:rPr lang="ru-RU" dirty="0" smtClean="0"/>
              <a:t>Обратить </a:t>
            </a:r>
            <a:r>
              <a:rPr lang="ru-RU" dirty="0" smtClean="0"/>
              <a:t>внимание: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897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568952" cy="554461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Century" panose="02040604050505020304" pitchFamily="18" charset="0"/>
              </a:rPr>
              <a:t>Пациенты </a:t>
            </a:r>
            <a:r>
              <a:rPr lang="ru-RU" dirty="0">
                <a:latin typeface="Century" panose="02040604050505020304" pitchFamily="18" charset="0"/>
              </a:rPr>
              <a:t>с острыми, повторными инфарктами </a:t>
            </a:r>
            <a:r>
              <a:rPr lang="ru-RU" dirty="0">
                <a:latin typeface="Century" panose="02040604050505020304" pitchFamily="18" charset="0"/>
              </a:rPr>
              <a:t>миокарда, острыми </a:t>
            </a:r>
            <a:r>
              <a:rPr lang="ru-RU" dirty="0">
                <a:latin typeface="Century" panose="02040604050505020304" pitchFamily="18" charset="0"/>
              </a:rPr>
              <a:t>нарушениями мозгового  кровообращения наблюдаются в течение </a:t>
            </a:r>
            <a:r>
              <a:rPr lang="ru-RU" dirty="0">
                <a:latin typeface="Century" panose="02040604050505020304" pitchFamily="18" charset="0"/>
              </a:rPr>
              <a:t>эпизода - 28 </a:t>
            </a:r>
            <a:r>
              <a:rPr lang="ru-RU" dirty="0">
                <a:latin typeface="Century" panose="02040604050505020304" pitchFamily="18" charset="0"/>
              </a:rPr>
              <a:t>дней </a:t>
            </a:r>
            <a:r>
              <a:rPr lang="ru-RU" dirty="0">
                <a:latin typeface="Century" panose="02040604050505020304" pitchFamily="18" charset="0"/>
              </a:rPr>
              <a:t>(ИМ) и </a:t>
            </a:r>
            <a:r>
              <a:rPr lang="ru-RU" dirty="0">
                <a:latin typeface="Century" panose="02040604050505020304" pitchFamily="18" charset="0"/>
              </a:rPr>
              <a:t>30 </a:t>
            </a:r>
            <a:r>
              <a:rPr lang="ru-RU" dirty="0">
                <a:latin typeface="Century" panose="02040604050505020304" pitchFamily="18" charset="0"/>
              </a:rPr>
              <a:t>дней (ОНМК), </a:t>
            </a:r>
            <a:r>
              <a:rPr lang="ru-RU" dirty="0">
                <a:latin typeface="Century" panose="02040604050505020304" pitchFamily="18" charset="0"/>
              </a:rPr>
              <a:t>а затем снимаются с диспансерного  учета, поэтому в графе 15 таблиц 2000, 3000 и 4000 отмечают только тех пациентов, которые  </a:t>
            </a:r>
            <a:r>
              <a:rPr lang="ru-RU" b="1" dirty="0">
                <a:latin typeface="Century" panose="02040604050505020304" pitchFamily="18" charset="0"/>
              </a:rPr>
              <a:t>заболели в декабре </a:t>
            </a:r>
            <a:r>
              <a:rPr lang="ru-RU" dirty="0">
                <a:latin typeface="Century" panose="02040604050505020304" pitchFamily="18" charset="0"/>
              </a:rPr>
              <a:t>текущего </a:t>
            </a:r>
            <a:r>
              <a:rPr lang="ru-RU" dirty="0" smtClean="0">
                <a:latin typeface="Century" panose="02040604050505020304" pitchFamily="18" charset="0"/>
              </a:rPr>
              <a:t>года, берутся на диспансерный учет специалистом по проявлениям последствий ИМ и ОНМК.</a:t>
            </a:r>
            <a:endParaRPr lang="ru-RU" dirty="0">
              <a:latin typeface="Century" panose="02040604050505020304" pitchFamily="18" charset="0"/>
            </a:endParaRPr>
          </a:p>
          <a:p>
            <a:endParaRPr lang="ru-RU" dirty="0">
              <a:latin typeface="Century" panose="02040604050505020304" pitchFamily="18" charset="0"/>
            </a:endParaRPr>
          </a:p>
          <a:p>
            <a:r>
              <a:rPr lang="ru-RU" dirty="0">
                <a:latin typeface="Century" panose="02040604050505020304" pitchFamily="18" charset="0"/>
              </a:rPr>
              <a:t>Диагноз </a:t>
            </a:r>
            <a:r>
              <a:rPr lang="ru-RU" dirty="0">
                <a:latin typeface="Century" panose="02040604050505020304" pitchFamily="18" charset="0"/>
              </a:rPr>
              <a:t>I69 «последствия цереброваскулярных болезней»  </a:t>
            </a:r>
            <a:r>
              <a:rPr lang="ru-RU" b="1" u="sng" dirty="0">
                <a:latin typeface="Century" panose="02040604050505020304" pitchFamily="18" charset="0"/>
              </a:rPr>
              <a:t>не используется  в статистике заболеваемости</a:t>
            </a:r>
            <a:r>
              <a:rPr lang="ru-RU" dirty="0">
                <a:latin typeface="Century" panose="02040604050505020304" pitchFamily="18" charset="0"/>
              </a:rPr>
              <a:t>, а используется в статистике </a:t>
            </a:r>
            <a:r>
              <a:rPr lang="ru-RU" dirty="0" smtClean="0">
                <a:latin typeface="Century" panose="02040604050505020304" pitchFamily="18" charset="0"/>
              </a:rPr>
              <a:t>смертности. </a:t>
            </a:r>
          </a:p>
          <a:p>
            <a:pPr marL="0" indent="0">
              <a:buNone/>
            </a:pPr>
            <a:r>
              <a:rPr lang="ru-RU" u="sng" dirty="0" smtClean="0">
                <a:latin typeface="Century" panose="02040604050505020304" pitchFamily="18" charset="0"/>
              </a:rPr>
              <a:t>В статистике заболеваемости, в качестве «основного» состояния следует применять код состояния, возникшего как проявление последствия, а само последствие – как дополнительный код. </a:t>
            </a:r>
          </a:p>
          <a:p>
            <a:pPr marL="0" indent="0">
              <a:buNone/>
            </a:pPr>
            <a:r>
              <a:rPr lang="ru-RU" u="sng" dirty="0" smtClean="0">
                <a:latin typeface="Century" panose="02040604050505020304" pitchFamily="18" charset="0"/>
              </a:rPr>
              <a:t>Как основной диагноз «последствие» – используется только в статистике смертности</a:t>
            </a:r>
            <a:endParaRPr lang="ru-RU" u="sng" dirty="0">
              <a:latin typeface="Century" panose="02040604050505020304" pitchFamily="18" charset="0"/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90600"/>
          </a:xfrm>
        </p:spPr>
        <p:txBody>
          <a:bodyPr/>
          <a:lstStyle/>
          <a:p>
            <a:r>
              <a:rPr lang="ru-RU" dirty="0" smtClean="0"/>
              <a:t>Обратить </a:t>
            </a:r>
            <a:r>
              <a:rPr lang="ru-RU" dirty="0" smtClean="0"/>
              <a:t>внимание: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96527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964488" cy="5568280"/>
          </a:xfrm>
        </p:spPr>
        <p:txBody>
          <a:bodyPr>
            <a:normAutofit fontScale="40000" lnSpcReduction="20000"/>
          </a:bodyPr>
          <a:lstStyle/>
          <a:p>
            <a:r>
              <a:rPr lang="ru-RU" sz="3800" dirty="0">
                <a:latin typeface="Century" panose="02040604050505020304" pitchFamily="18" charset="0"/>
              </a:rPr>
              <a:t>графа 4 </a:t>
            </a:r>
            <a:r>
              <a:rPr lang="ru-RU" sz="3800" dirty="0" smtClean="0">
                <a:latin typeface="Century" panose="02040604050505020304" pitchFamily="18" charset="0"/>
              </a:rPr>
              <a:t>«Всего» = </a:t>
            </a:r>
            <a:r>
              <a:rPr lang="ru-RU" sz="3800" dirty="0">
                <a:latin typeface="Century" panose="02040604050505020304" pitchFamily="18" charset="0"/>
              </a:rPr>
              <a:t>графе </a:t>
            </a:r>
            <a:r>
              <a:rPr lang="ru-RU" sz="3800" dirty="0" smtClean="0">
                <a:latin typeface="Century" panose="02040604050505020304" pitchFamily="18" charset="0"/>
              </a:rPr>
              <a:t>9 «с впервые в жизни установленным диагнозом» </a:t>
            </a:r>
            <a:r>
              <a:rPr lang="ru-RU" sz="3800" dirty="0">
                <a:latin typeface="Century" panose="02040604050505020304" pitchFamily="18" charset="0"/>
              </a:rPr>
              <a:t>по строкам:</a:t>
            </a:r>
            <a:endParaRPr lang="ru-RU" sz="3800" dirty="0">
              <a:latin typeface="Century" panose="02040604050505020304" pitchFamily="18" charset="0"/>
            </a:endParaRPr>
          </a:p>
          <a:p>
            <a:pPr marL="12700">
              <a:lnSpc>
                <a:spcPct val="100000"/>
              </a:lnSpc>
            </a:pPr>
            <a:r>
              <a:rPr lang="ru-RU" sz="3800" b="1" dirty="0">
                <a:latin typeface="Century" panose="02040604050505020304" pitchFamily="18" charset="0"/>
              </a:rPr>
              <a:t>9.2.1</a:t>
            </a:r>
            <a:r>
              <a:rPr lang="ru-RU" sz="3800" dirty="0">
                <a:latin typeface="Century" panose="02040604050505020304" pitchFamily="18" charset="0"/>
              </a:rPr>
              <a:t> острый </a:t>
            </a:r>
            <a:r>
              <a:rPr lang="ru-RU" sz="3800" dirty="0">
                <a:latin typeface="Century" panose="02040604050505020304" pitchFamily="18" charset="0"/>
              </a:rPr>
              <a:t>средний отит</a:t>
            </a:r>
            <a:endParaRPr lang="ru-RU" sz="3800" dirty="0">
              <a:latin typeface="Century" panose="02040604050505020304" pitchFamily="18" charset="0"/>
            </a:endParaRPr>
          </a:p>
          <a:p>
            <a:pPr marL="12700">
              <a:lnSpc>
                <a:spcPct val="100000"/>
              </a:lnSpc>
            </a:pPr>
            <a:r>
              <a:rPr lang="ru-RU" sz="3800" b="1" dirty="0">
                <a:latin typeface="Century" panose="02040604050505020304" pitchFamily="18" charset="0"/>
              </a:rPr>
              <a:t>10.1</a:t>
            </a:r>
            <a:r>
              <a:rPr lang="ru-RU" sz="3800" dirty="0">
                <a:latin typeface="Century" panose="02040604050505020304" pitchFamily="18" charset="0"/>
              </a:rPr>
              <a:t>  стенокардия, </a:t>
            </a:r>
            <a:r>
              <a:rPr lang="ru-RU" sz="3800" b="1" dirty="0">
                <a:latin typeface="Century" panose="02040604050505020304" pitchFamily="18" charset="0"/>
              </a:rPr>
              <a:t>10.4.1.1</a:t>
            </a:r>
            <a:r>
              <a:rPr lang="ru-RU" sz="3800" dirty="0">
                <a:latin typeface="Century" panose="02040604050505020304" pitchFamily="18" charset="0"/>
              </a:rPr>
              <a:t> </a:t>
            </a:r>
            <a:r>
              <a:rPr lang="ru-RU" sz="3800" dirty="0">
                <a:latin typeface="Century" panose="02040604050505020304" pitchFamily="18" charset="0"/>
              </a:rPr>
              <a:t>нестабильная </a:t>
            </a:r>
            <a:r>
              <a:rPr lang="ru-RU" sz="3800" dirty="0">
                <a:latin typeface="Century" panose="02040604050505020304" pitchFamily="18" charset="0"/>
              </a:rPr>
              <a:t>стенокардия,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3800" b="1" dirty="0" smtClean="0">
                <a:latin typeface="Century" panose="02040604050505020304" pitchFamily="18" charset="0"/>
              </a:rPr>
              <a:t>10.4.2 </a:t>
            </a:r>
            <a:r>
              <a:rPr lang="ru-RU" sz="3800" dirty="0">
                <a:latin typeface="Century" panose="02040604050505020304" pitchFamily="18" charset="0"/>
              </a:rPr>
              <a:t>острый инфаркт </a:t>
            </a:r>
            <a:r>
              <a:rPr lang="ru-RU" sz="3800" dirty="0">
                <a:latin typeface="Century" panose="02040604050505020304" pitchFamily="18" charset="0"/>
              </a:rPr>
              <a:t>миокарда</a:t>
            </a:r>
            <a:r>
              <a:rPr lang="ru-RU" sz="3800" dirty="0" smtClean="0">
                <a:latin typeface="Century" panose="02040604050505020304" pitchFamily="18" charset="0"/>
              </a:rPr>
              <a:t>, </a:t>
            </a:r>
            <a:r>
              <a:rPr lang="ru-RU" sz="3800" b="1" dirty="0" smtClean="0">
                <a:latin typeface="Century" panose="02040604050505020304" pitchFamily="18" charset="0"/>
              </a:rPr>
              <a:t>10.4.3</a:t>
            </a:r>
            <a:r>
              <a:rPr lang="ru-RU" sz="3800" dirty="0" smtClean="0">
                <a:latin typeface="Century" panose="02040604050505020304" pitchFamily="18" charset="0"/>
              </a:rPr>
              <a:t> </a:t>
            </a:r>
            <a:r>
              <a:rPr lang="ru-RU" sz="3800" dirty="0">
                <a:latin typeface="Century" panose="02040604050505020304" pitchFamily="18" charset="0"/>
              </a:rPr>
              <a:t>повторный инфаркт </a:t>
            </a:r>
            <a:r>
              <a:rPr lang="ru-RU" sz="3800" dirty="0">
                <a:latin typeface="Century" panose="02040604050505020304" pitchFamily="18" charset="0"/>
              </a:rPr>
              <a:t>миокарда, </a:t>
            </a:r>
            <a:endParaRPr lang="ru-RU" sz="3800" dirty="0" smtClean="0">
              <a:latin typeface="Century" panose="020406040505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3800" b="1" dirty="0" smtClean="0">
                <a:latin typeface="Century" panose="02040604050505020304" pitchFamily="18" charset="0"/>
              </a:rPr>
              <a:t>10.4.4</a:t>
            </a:r>
            <a:r>
              <a:rPr lang="ru-RU" sz="3800" dirty="0" smtClean="0">
                <a:latin typeface="Century" panose="02040604050505020304" pitchFamily="18" charset="0"/>
              </a:rPr>
              <a:t> </a:t>
            </a:r>
            <a:r>
              <a:rPr lang="ru-RU" sz="3800" dirty="0">
                <a:latin typeface="Century" panose="02040604050505020304" pitchFamily="18" charset="0"/>
              </a:rPr>
              <a:t>другие формы острых ишемических болезней </a:t>
            </a:r>
            <a:r>
              <a:rPr lang="ru-RU" sz="3800" dirty="0">
                <a:latin typeface="Century" panose="02040604050505020304" pitchFamily="18" charset="0"/>
              </a:rPr>
              <a:t>сердца, </a:t>
            </a:r>
            <a:endParaRPr lang="ru-RU" sz="3800" dirty="0" smtClean="0">
              <a:latin typeface="Century" panose="020406040505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3800" b="1" dirty="0" smtClean="0">
                <a:latin typeface="Century" panose="02040604050505020304" pitchFamily="18" charset="0"/>
              </a:rPr>
              <a:t>10.5.1</a:t>
            </a:r>
            <a:r>
              <a:rPr lang="ru-RU" sz="3800" dirty="0" smtClean="0">
                <a:latin typeface="Century" panose="02040604050505020304" pitchFamily="18" charset="0"/>
              </a:rPr>
              <a:t> </a:t>
            </a:r>
            <a:r>
              <a:rPr lang="ru-RU" sz="3800" dirty="0">
                <a:latin typeface="Century" panose="02040604050505020304" pitchFamily="18" charset="0"/>
              </a:rPr>
              <a:t>острый </a:t>
            </a:r>
            <a:r>
              <a:rPr lang="ru-RU" sz="3800" dirty="0">
                <a:latin typeface="Century" panose="02040604050505020304" pitchFamily="18" charset="0"/>
              </a:rPr>
              <a:t>перикардит, </a:t>
            </a:r>
            <a:r>
              <a:rPr lang="ru-RU" sz="3800" b="1" dirty="0">
                <a:latin typeface="Century" panose="02040604050505020304" pitchFamily="18" charset="0"/>
              </a:rPr>
              <a:t>10.5.2</a:t>
            </a:r>
            <a:r>
              <a:rPr lang="ru-RU" sz="3800" dirty="0">
                <a:latin typeface="Century" panose="02040604050505020304" pitchFamily="18" charset="0"/>
              </a:rPr>
              <a:t> </a:t>
            </a:r>
            <a:r>
              <a:rPr lang="ru-RU" sz="3800" dirty="0">
                <a:latin typeface="Century" panose="02040604050505020304" pitchFamily="18" charset="0"/>
              </a:rPr>
              <a:t>острый и подострый </a:t>
            </a:r>
            <a:r>
              <a:rPr lang="ru-RU" sz="3800" dirty="0">
                <a:latin typeface="Century" panose="02040604050505020304" pitchFamily="18" charset="0"/>
              </a:rPr>
              <a:t>эндокардит, </a:t>
            </a:r>
            <a:endParaRPr lang="ru-RU" sz="3800" dirty="0" smtClean="0">
              <a:latin typeface="Century" panose="020406040505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3800" b="1" dirty="0" smtClean="0">
                <a:latin typeface="Century" panose="02040604050505020304" pitchFamily="18" charset="0"/>
              </a:rPr>
              <a:t>10.5.3</a:t>
            </a:r>
            <a:r>
              <a:rPr lang="ru-RU" sz="3800" dirty="0" smtClean="0">
                <a:latin typeface="Century" panose="02040604050505020304" pitchFamily="18" charset="0"/>
              </a:rPr>
              <a:t> </a:t>
            </a:r>
            <a:r>
              <a:rPr lang="ru-RU" sz="3800" dirty="0">
                <a:latin typeface="Century" panose="02040604050505020304" pitchFamily="18" charset="0"/>
              </a:rPr>
              <a:t>острый </a:t>
            </a:r>
            <a:r>
              <a:rPr lang="ru-RU" sz="3800" dirty="0">
                <a:latin typeface="Century" panose="02040604050505020304" pitchFamily="18" charset="0"/>
              </a:rPr>
              <a:t>миокардит, </a:t>
            </a:r>
            <a:r>
              <a:rPr lang="ru-RU" sz="3800" b="1" dirty="0">
                <a:latin typeface="Century" panose="02040604050505020304" pitchFamily="18" charset="0"/>
              </a:rPr>
              <a:t>10.6.1</a:t>
            </a:r>
            <a:r>
              <a:rPr lang="ru-RU" sz="3800" dirty="0">
                <a:latin typeface="Century" panose="02040604050505020304" pitchFamily="18" charset="0"/>
              </a:rPr>
              <a:t> </a:t>
            </a:r>
            <a:r>
              <a:rPr lang="ru-RU" sz="3800" dirty="0">
                <a:latin typeface="Century" panose="02040604050505020304" pitchFamily="18" charset="0"/>
              </a:rPr>
              <a:t>субарахноидальное </a:t>
            </a:r>
            <a:r>
              <a:rPr lang="ru-RU" sz="3800" dirty="0">
                <a:latin typeface="Century" panose="02040604050505020304" pitchFamily="18" charset="0"/>
              </a:rPr>
              <a:t>кровоизлияние, </a:t>
            </a:r>
            <a:endParaRPr lang="ru-RU" sz="3800" dirty="0" smtClean="0">
              <a:latin typeface="Century" panose="020406040505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3800" b="1" dirty="0" smtClean="0">
                <a:latin typeface="Century" panose="02040604050505020304" pitchFamily="18" charset="0"/>
              </a:rPr>
              <a:t>10.6.2</a:t>
            </a:r>
            <a:r>
              <a:rPr lang="ru-RU" sz="3800" dirty="0" smtClean="0">
                <a:latin typeface="Century" panose="02040604050505020304" pitchFamily="18" charset="0"/>
              </a:rPr>
              <a:t> </a:t>
            </a:r>
            <a:r>
              <a:rPr lang="ru-RU" sz="3800" dirty="0">
                <a:latin typeface="Century" panose="02040604050505020304" pitchFamily="18" charset="0"/>
              </a:rPr>
              <a:t>внутримозговое и </a:t>
            </a:r>
            <a:r>
              <a:rPr lang="ru-RU" sz="3800" dirty="0">
                <a:latin typeface="Century" panose="02040604050505020304" pitchFamily="18" charset="0"/>
              </a:rPr>
              <a:t>другое внутричерепное кровоизлияние</a:t>
            </a:r>
            <a:r>
              <a:rPr lang="ru-RU" sz="3800" dirty="0" smtClean="0">
                <a:latin typeface="Century" panose="02040604050505020304" pitchFamily="18" charset="0"/>
              </a:rPr>
              <a:t>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3800" b="1" dirty="0" smtClean="0">
                <a:latin typeface="Century" panose="02040604050505020304" pitchFamily="18" charset="0"/>
              </a:rPr>
              <a:t>10.6.3</a:t>
            </a:r>
            <a:r>
              <a:rPr lang="ru-RU" sz="3800" dirty="0" smtClean="0">
                <a:latin typeface="Century" panose="02040604050505020304" pitchFamily="18" charset="0"/>
              </a:rPr>
              <a:t> </a:t>
            </a:r>
            <a:r>
              <a:rPr lang="ru-RU" sz="3800" dirty="0">
                <a:latin typeface="Century" panose="02040604050505020304" pitchFamily="18" charset="0"/>
              </a:rPr>
              <a:t>инфаркт </a:t>
            </a:r>
            <a:r>
              <a:rPr lang="ru-RU" sz="3800" dirty="0">
                <a:latin typeface="Century" panose="02040604050505020304" pitchFamily="18" charset="0"/>
              </a:rPr>
              <a:t>мозга, </a:t>
            </a:r>
            <a:r>
              <a:rPr lang="ru-RU" sz="3800" b="1" dirty="0">
                <a:latin typeface="Century" panose="02040604050505020304" pitchFamily="18" charset="0"/>
              </a:rPr>
              <a:t>10.6.4</a:t>
            </a:r>
            <a:r>
              <a:rPr lang="ru-RU" sz="3800" dirty="0">
                <a:latin typeface="Century" panose="02040604050505020304" pitchFamily="18" charset="0"/>
              </a:rPr>
              <a:t> </a:t>
            </a:r>
            <a:r>
              <a:rPr lang="ru-RU" sz="3800" dirty="0">
                <a:latin typeface="Century" panose="02040604050505020304" pitchFamily="18" charset="0"/>
              </a:rPr>
              <a:t>инсульт, не уточненный, как </a:t>
            </a:r>
            <a:r>
              <a:rPr lang="ru-RU" sz="3800" dirty="0">
                <a:latin typeface="Century" panose="02040604050505020304" pitchFamily="18" charset="0"/>
              </a:rPr>
              <a:t>кровоизлияние или инфаркт, </a:t>
            </a:r>
            <a:endParaRPr lang="ru-RU" sz="3800" dirty="0" smtClean="0">
              <a:latin typeface="Century" panose="020406040505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3800" dirty="0" smtClean="0">
                <a:solidFill>
                  <a:srgbClr val="C00000"/>
                </a:solidFill>
                <a:latin typeface="Century" panose="02040604050505020304" pitchFamily="18" charset="0"/>
              </a:rPr>
              <a:t>10.6.7 </a:t>
            </a:r>
            <a:r>
              <a:rPr lang="ru-RU" sz="3800" dirty="0">
                <a:solidFill>
                  <a:srgbClr val="C00000"/>
                </a:solidFill>
                <a:latin typeface="Century" panose="02040604050505020304" pitchFamily="18" charset="0"/>
              </a:rPr>
              <a:t>последствия цереброваскулярных болезней</a:t>
            </a:r>
          </a:p>
          <a:p>
            <a:r>
              <a:rPr lang="ru-RU" sz="3800" b="1" dirty="0">
                <a:latin typeface="Century" panose="02040604050505020304" pitchFamily="18" charset="0"/>
              </a:rPr>
              <a:t>11.1</a:t>
            </a:r>
            <a:r>
              <a:rPr lang="ru-RU" sz="3800" dirty="0">
                <a:latin typeface="Century" panose="02040604050505020304" pitchFamily="18" charset="0"/>
              </a:rPr>
              <a:t> </a:t>
            </a:r>
            <a:r>
              <a:rPr lang="ru-RU" sz="3800" dirty="0">
                <a:latin typeface="Century" panose="02040604050505020304" pitchFamily="18" charset="0"/>
              </a:rPr>
              <a:t> острые респираторные </a:t>
            </a:r>
            <a:r>
              <a:rPr lang="ru-RU" sz="3800" dirty="0">
                <a:latin typeface="Century" panose="02040604050505020304" pitchFamily="18" charset="0"/>
              </a:rPr>
              <a:t>инфекции верхних </a:t>
            </a:r>
            <a:r>
              <a:rPr lang="ru-RU" sz="3800" dirty="0">
                <a:latin typeface="Century" panose="02040604050505020304" pitchFamily="18" charset="0"/>
              </a:rPr>
              <a:t>дыхательных </a:t>
            </a:r>
            <a:r>
              <a:rPr lang="ru-RU" sz="3800" dirty="0">
                <a:latin typeface="Century" panose="02040604050505020304" pitchFamily="18" charset="0"/>
              </a:rPr>
              <a:t>путей, </a:t>
            </a:r>
            <a:endParaRPr lang="ru-RU" sz="3800" dirty="0" smtClean="0">
              <a:latin typeface="Century" panose="02040604050505020304" pitchFamily="18" charset="0"/>
            </a:endParaRPr>
          </a:p>
          <a:p>
            <a:pPr marL="0" indent="0">
              <a:buNone/>
            </a:pPr>
            <a:r>
              <a:rPr lang="ru-RU" sz="3800" b="1" dirty="0" smtClean="0">
                <a:latin typeface="Century" panose="02040604050505020304" pitchFamily="18" charset="0"/>
              </a:rPr>
              <a:t>11.1.1</a:t>
            </a:r>
            <a:r>
              <a:rPr lang="ru-RU" sz="3800" dirty="0" smtClean="0">
                <a:latin typeface="Century" panose="02040604050505020304" pitchFamily="18" charset="0"/>
              </a:rPr>
              <a:t> </a:t>
            </a:r>
            <a:r>
              <a:rPr lang="ru-RU" sz="3800" dirty="0">
                <a:latin typeface="Century" panose="02040604050505020304" pitchFamily="18" charset="0"/>
              </a:rPr>
              <a:t>острый ларингит и </a:t>
            </a:r>
            <a:r>
              <a:rPr lang="ru-RU" sz="3800" dirty="0">
                <a:latin typeface="Century" panose="02040604050505020304" pitchFamily="18" charset="0"/>
              </a:rPr>
              <a:t>трахеит, </a:t>
            </a:r>
            <a:r>
              <a:rPr lang="ru-RU" sz="3800" b="1" dirty="0">
                <a:latin typeface="Century" panose="02040604050505020304" pitchFamily="18" charset="0"/>
              </a:rPr>
              <a:t>11.1.2</a:t>
            </a:r>
            <a:r>
              <a:rPr lang="ru-RU" sz="3800" dirty="0">
                <a:latin typeface="Century" panose="02040604050505020304" pitchFamily="18" charset="0"/>
              </a:rPr>
              <a:t> </a:t>
            </a:r>
            <a:r>
              <a:rPr lang="ru-RU" sz="3800" dirty="0">
                <a:latin typeface="Century" panose="02040604050505020304" pitchFamily="18" charset="0"/>
              </a:rPr>
              <a:t>острый </a:t>
            </a:r>
            <a:r>
              <a:rPr lang="ru-RU" sz="3800" dirty="0" err="1">
                <a:latin typeface="Century" panose="02040604050505020304" pitchFamily="18" charset="0"/>
              </a:rPr>
              <a:t>обструктивный</a:t>
            </a:r>
            <a:r>
              <a:rPr lang="ru-RU" sz="3800" dirty="0">
                <a:latin typeface="Century" panose="02040604050505020304" pitchFamily="18" charset="0"/>
              </a:rPr>
              <a:t> </a:t>
            </a:r>
            <a:r>
              <a:rPr lang="ru-RU" sz="3800" dirty="0">
                <a:latin typeface="Century" panose="02040604050505020304" pitchFamily="18" charset="0"/>
              </a:rPr>
              <a:t>ларингит </a:t>
            </a:r>
            <a:r>
              <a:rPr lang="ru-RU" sz="3800" dirty="0">
                <a:latin typeface="Century" panose="02040604050505020304" pitchFamily="18" charset="0"/>
              </a:rPr>
              <a:t>(круп) и </a:t>
            </a:r>
            <a:r>
              <a:rPr lang="ru-RU" sz="3800" dirty="0" err="1">
                <a:latin typeface="Century" panose="02040604050505020304" pitchFamily="18" charset="0"/>
              </a:rPr>
              <a:t>эпиглоттит</a:t>
            </a:r>
            <a:r>
              <a:rPr lang="ru-RU" sz="3800" dirty="0">
                <a:latin typeface="Century" panose="02040604050505020304" pitchFamily="18" charset="0"/>
              </a:rPr>
              <a:t>, </a:t>
            </a:r>
            <a:r>
              <a:rPr lang="ru-RU" sz="3800" b="1" dirty="0">
                <a:latin typeface="Century" panose="02040604050505020304" pitchFamily="18" charset="0"/>
              </a:rPr>
              <a:t>11.2</a:t>
            </a:r>
            <a:r>
              <a:rPr lang="ru-RU" sz="3800" dirty="0">
                <a:latin typeface="Century" panose="02040604050505020304" pitchFamily="18" charset="0"/>
              </a:rPr>
              <a:t> грипп, </a:t>
            </a:r>
            <a:r>
              <a:rPr lang="ru-RU" sz="3800" b="1" dirty="0">
                <a:latin typeface="Century" panose="02040604050505020304" pitchFamily="18" charset="0"/>
              </a:rPr>
              <a:t>11.3</a:t>
            </a:r>
            <a:r>
              <a:rPr lang="ru-RU" sz="3800" dirty="0">
                <a:latin typeface="Century" panose="02040604050505020304" pitchFamily="18" charset="0"/>
              </a:rPr>
              <a:t> пневмонии, </a:t>
            </a:r>
            <a:r>
              <a:rPr lang="ru-RU" sz="3800" b="1" dirty="0">
                <a:latin typeface="Century" panose="02040604050505020304" pitchFamily="18" charset="0"/>
              </a:rPr>
              <a:t>11.4</a:t>
            </a:r>
            <a:r>
              <a:rPr lang="ru-RU" sz="3800" dirty="0">
                <a:latin typeface="Century" panose="02040604050505020304" pitchFamily="18" charset="0"/>
              </a:rPr>
              <a:t> </a:t>
            </a:r>
            <a:r>
              <a:rPr lang="ru-RU" sz="3800" dirty="0">
                <a:latin typeface="Century" panose="02040604050505020304" pitchFamily="18" charset="0"/>
              </a:rPr>
              <a:t>острые </a:t>
            </a:r>
            <a:r>
              <a:rPr lang="ru-RU" sz="3800" dirty="0">
                <a:latin typeface="Century" panose="02040604050505020304" pitchFamily="18" charset="0"/>
              </a:rPr>
              <a:t>респираторные инфекции </a:t>
            </a:r>
            <a:r>
              <a:rPr lang="ru-RU" sz="3800" dirty="0">
                <a:latin typeface="Century" panose="02040604050505020304" pitchFamily="18" charset="0"/>
              </a:rPr>
              <a:t>нижних дыхательных путей</a:t>
            </a:r>
            <a:endParaRPr lang="ru-RU" sz="3800" dirty="0">
              <a:latin typeface="Century" panose="02040604050505020304" pitchFamily="18" charset="0"/>
            </a:endParaRPr>
          </a:p>
          <a:p>
            <a:pPr marL="12700">
              <a:lnSpc>
                <a:spcPct val="100000"/>
              </a:lnSpc>
            </a:pPr>
            <a:r>
              <a:rPr lang="ru-RU" sz="3800" b="1" dirty="0">
                <a:latin typeface="Century" panose="02040604050505020304" pitchFamily="18" charset="0"/>
              </a:rPr>
              <a:t>17.0</a:t>
            </a:r>
            <a:r>
              <a:rPr lang="ru-RU" sz="3800" dirty="0">
                <a:latin typeface="Century" panose="02040604050505020304" pitchFamily="18" charset="0"/>
              </a:rPr>
              <a:t> </a:t>
            </a:r>
            <a:r>
              <a:rPr lang="ru-RU" sz="3800" dirty="0">
                <a:latin typeface="Century" panose="02040604050505020304" pitchFamily="18" charset="0"/>
              </a:rPr>
              <a:t>отдельные состояния, </a:t>
            </a:r>
            <a:r>
              <a:rPr lang="ru-RU" sz="3800" dirty="0">
                <a:latin typeface="Century" panose="02040604050505020304" pitchFamily="18" charset="0"/>
              </a:rPr>
              <a:t>возникающие в </a:t>
            </a:r>
            <a:r>
              <a:rPr lang="ru-RU" sz="3800" dirty="0">
                <a:latin typeface="Century" panose="02040604050505020304" pitchFamily="18" charset="0"/>
              </a:rPr>
              <a:t>перинатальном периоде</a:t>
            </a:r>
            <a:endParaRPr lang="ru-RU" sz="3800" dirty="0">
              <a:latin typeface="Century" panose="02040604050505020304" pitchFamily="18" charset="0"/>
            </a:endParaRPr>
          </a:p>
          <a:p>
            <a:pPr marL="12700">
              <a:lnSpc>
                <a:spcPct val="100000"/>
              </a:lnSpc>
            </a:pPr>
            <a:r>
              <a:rPr lang="ru-RU" sz="3800" b="1" dirty="0">
                <a:latin typeface="Century" panose="02040604050505020304" pitchFamily="18" charset="0"/>
              </a:rPr>
              <a:t>20.1 </a:t>
            </a:r>
            <a:r>
              <a:rPr lang="ru-RU" sz="3800" b="1" dirty="0">
                <a:latin typeface="Century" panose="02040604050505020304" pitchFamily="18" charset="0"/>
              </a:rPr>
              <a:t>травмы, отравления и некоторые другие последствия воздействия внешних причин</a:t>
            </a:r>
            <a:endParaRPr lang="ru-RU" sz="3800" b="1" dirty="0">
              <a:latin typeface="Century" panose="02040604050505020304" pitchFamily="18" charset="0"/>
            </a:endParaRPr>
          </a:p>
          <a:p>
            <a:pPr marL="12700">
              <a:lnSpc>
                <a:spcPct val="100000"/>
              </a:lnSpc>
            </a:pPr>
            <a:r>
              <a:rPr lang="ru-RU" sz="3800" b="1" dirty="0">
                <a:latin typeface="Century" panose="02040604050505020304" pitchFamily="18" charset="0"/>
              </a:rPr>
              <a:t>21.0</a:t>
            </a:r>
            <a:r>
              <a:rPr lang="ru-RU" sz="3800" dirty="0">
                <a:latin typeface="Century" panose="02040604050505020304" pitchFamily="18" charset="0"/>
              </a:rPr>
              <a:t> </a:t>
            </a:r>
            <a:r>
              <a:rPr lang="en-US" sz="3800" dirty="0">
                <a:latin typeface="Century" panose="02040604050505020304" pitchFamily="18" charset="0"/>
              </a:rPr>
              <a:t>COVID-19</a:t>
            </a:r>
            <a:endParaRPr lang="ru-RU" sz="3800" dirty="0">
              <a:latin typeface="Century" panose="02040604050505020304" pitchFamily="18" charset="0"/>
            </a:endParaRPr>
          </a:p>
          <a:p>
            <a:pPr marL="12700" marR="5080">
              <a:lnSpc>
                <a:spcPct val="100000"/>
              </a:lnSpc>
              <a:spcBef>
                <a:spcPts val="1650"/>
              </a:spcBef>
            </a:pPr>
            <a:endParaRPr lang="ru-RU" sz="3800" dirty="0" smtClean="0">
              <a:latin typeface="Century" panose="02040604050505020304" pitchFamily="18" charset="0"/>
            </a:endParaRPr>
          </a:p>
          <a:p>
            <a:pPr marL="12700" marR="5080">
              <a:lnSpc>
                <a:spcPct val="100000"/>
              </a:lnSpc>
              <a:spcBef>
                <a:spcPts val="1650"/>
              </a:spcBef>
            </a:pPr>
            <a:r>
              <a:rPr lang="ru-RU" sz="3800" dirty="0" smtClean="0">
                <a:latin typeface="Century" panose="02040604050505020304" pitchFamily="18" charset="0"/>
              </a:rPr>
              <a:t>Возможно </a:t>
            </a:r>
            <a:r>
              <a:rPr lang="ru-RU" sz="3800" dirty="0">
                <a:latin typeface="Century" panose="02040604050505020304" pitchFamily="18" charset="0"/>
              </a:rPr>
              <a:t>неравенство, которое </a:t>
            </a:r>
            <a:r>
              <a:rPr lang="ru-RU" sz="3800" dirty="0">
                <a:latin typeface="Century" panose="02040604050505020304" pitchFamily="18" charset="0"/>
              </a:rPr>
              <a:t>требует письменного </a:t>
            </a:r>
            <a:r>
              <a:rPr lang="ru-RU" sz="3800" dirty="0">
                <a:latin typeface="Century" panose="02040604050505020304" pitchFamily="18" charset="0"/>
              </a:rPr>
              <a:t>пояснения </a:t>
            </a:r>
            <a:r>
              <a:rPr lang="ru-RU" sz="3800" dirty="0" smtClean="0">
                <a:latin typeface="Century" panose="02040604050505020304" pitchFamily="18" charset="0"/>
              </a:rPr>
              <a:t>по строкам 2.1</a:t>
            </a:r>
            <a:r>
              <a:rPr lang="ru-RU" sz="3800" dirty="0">
                <a:latin typeface="Century" panose="02040604050505020304" pitchFamily="18" charset="0"/>
              </a:rPr>
              <a:t>, 2.2, 7.1, 7.1.1, 7.1.2, </a:t>
            </a:r>
            <a:r>
              <a:rPr lang="ru-RU" sz="3800" dirty="0" smtClean="0">
                <a:latin typeface="Century" panose="02040604050505020304" pitchFamily="18" charset="0"/>
              </a:rPr>
              <a:t>12.9.1 (возможно в тех случаях, когда острое заболевание переходит в хроническое состояние)</a:t>
            </a:r>
            <a:endParaRPr lang="ru-RU" sz="3800" dirty="0">
              <a:latin typeface="Century" panose="020406040505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90600"/>
          </a:xfrm>
        </p:spPr>
        <p:txBody>
          <a:bodyPr>
            <a:noAutofit/>
          </a:bodyPr>
          <a:lstStyle/>
          <a:p>
            <a:r>
              <a:rPr lang="ru-RU" dirty="0"/>
              <a:t>Заполнение </a:t>
            </a:r>
            <a:r>
              <a:rPr lang="ru-RU" dirty="0" smtClean="0"/>
              <a:t>таблиц: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146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90600"/>
          </a:xfrm>
        </p:spPr>
        <p:txBody>
          <a:bodyPr/>
          <a:lstStyle/>
          <a:p>
            <a:r>
              <a:rPr lang="ru-RU" dirty="0"/>
              <a:t>Заполнение </a:t>
            </a:r>
            <a:r>
              <a:rPr lang="ru-RU" dirty="0" smtClean="0"/>
              <a:t>таблиц: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712968" cy="5496272"/>
          </a:xfrm>
        </p:spPr>
        <p:txBody>
          <a:bodyPr>
            <a:normAutofit/>
          </a:bodyPr>
          <a:lstStyle/>
          <a:p>
            <a:r>
              <a:rPr lang="ru-RU" dirty="0">
                <a:latin typeface="Century" panose="02040604050505020304" pitchFamily="18" charset="0"/>
              </a:rPr>
              <a:t>Травмы и отравления </a:t>
            </a:r>
            <a:r>
              <a:rPr lang="ru-RU" dirty="0">
                <a:latin typeface="Century" panose="02040604050505020304" pitchFamily="18" charset="0"/>
              </a:rPr>
              <a:t>форме № </a:t>
            </a:r>
            <a:r>
              <a:rPr lang="ru-RU" dirty="0">
                <a:latin typeface="Century" panose="02040604050505020304" pitchFamily="18" charset="0"/>
              </a:rPr>
              <a:t>12 соответствуют, травмам указанным </a:t>
            </a:r>
            <a:r>
              <a:rPr lang="ru-RU" dirty="0">
                <a:latin typeface="Century" panose="02040604050505020304" pitchFamily="18" charset="0"/>
              </a:rPr>
              <a:t>в форме № 57 «Сведения о травмах, отравлениях и некоторых других последствиях воздействия внешних причин»</a:t>
            </a:r>
          </a:p>
          <a:p>
            <a:r>
              <a:rPr lang="ru-RU" dirty="0">
                <a:latin typeface="Century" panose="02040604050505020304" pitchFamily="18" charset="0"/>
              </a:rPr>
              <a:t>Некоторые состояния из </a:t>
            </a:r>
            <a:r>
              <a:rPr lang="en-US" dirty="0">
                <a:latin typeface="Century" panose="02040604050505020304" pitchFamily="18" charset="0"/>
              </a:rPr>
              <a:t>XIX</a:t>
            </a:r>
            <a:r>
              <a:rPr lang="ru-RU" dirty="0">
                <a:latin typeface="Century" panose="02040604050505020304" pitchFamily="18" charset="0"/>
              </a:rPr>
              <a:t> класса МКБ-10 могут иметь хроническое течение (лучевая болезнь), она со второго года </a:t>
            </a:r>
            <a:r>
              <a:rPr lang="ru-RU" dirty="0" smtClean="0">
                <a:latin typeface="Century" panose="02040604050505020304" pitchFamily="18" charset="0"/>
              </a:rPr>
              <a:t>наблюдения, </a:t>
            </a:r>
            <a:r>
              <a:rPr lang="ru-RU" dirty="0">
                <a:latin typeface="Century" panose="02040604050505020304" pitchFamily="18" charset="0"/>
              </a:rPr>
              <a:t>регистрируется со знаком </a:t>
            </a:r>
            <a:r>
              <a:rPr lang="ru-RU" dirty="0" smtClean="0">
                <a:latin typeface="Century" panose="02040604050505020304" pitchFamily="18" charset="0"/>
              </a:rPr>
              <a:t>«-» </a:t>
            </a:r>
            <a:r>
              <a:rPr lang="ru-RU" dirty="0">
                <a:latin typeface="Century" panose="02040604050505020304" pitchFamily="18" charset="0"/>
              </a:rPr>
              <a:t>в форме № 12</a:t>
            </a:r>
            <a:r>
              <a:rPr lang="ru-RU" dirty="0">
                <a:latin typeface="Century" panose="02040604050505020304" pitchFamily="18" charset="0"/>
              </a:rPr>
              <a:t>.</a:t>
            </a:r>
          </a:p>
          <a:p>
            <a:endParaRPr lang="ru-RU" dirty="0">
              <a:latin typeface="Century" panose="02040604050505020304" pitchFamily="18" charset="0"/>
            </a:endParaRPr>
          </a:p>
          <a:p>
            <a:r>
              <a:rPr lang="ru-RU" dirty="0">
                <a:latin typeface="Century" panose="02040604050505020304" pitchFamily="18" charset="0"/>
              </a:rPr>
              <a:t>Расхождение данных формы № 12 и формы № 57 требует пояснения</a:t>
            </a:r>
            <a:endParaRPr lang="ru-RU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577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990600"/>
          </a:xfrm>
        </p:spPr>
        <p:txBody>
          <a:bodyPr>
            <a:noAutofit/>
          </a:bodyPr>
          <a:lstStyle/>
          <a:p>
            <a:r>
              <a:rPr lang="ru-RU" sz="2400" dirty="0"/>
              <a:t>Заполнение </a:t>
            </a:r>
            <a:r>
              <a:rPr lang="ru-RU" sz="2400" dirty="0" smtClean="0"/>
              <a:t>таблиц 1004</a:t>
            </a:r>
            <a:r>
              <a:rPr lang="ru-RU" sz="2400" dirty="0"/>
              <a:t>, 2004, 3004, 4004 (</a:t>
            </a:r>
            <a:r>
              <a:rPr lang="ru-RU" sz="2400" u="sng" dirty="0"/>
              <a:t>физические лица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352256"/>
          </a:xfrm>
        </p:spPr>
        <p:txBody>
          <a:bodyPr>
            <a:normAutofit fontScale="47500" lnSpcReduction="20000"/>
          </a:bodyPr>
          <a:lstStyle/>
          <a:p>
            <a:r>
              <a:rPr lang="ru-RU" sz="4000" dirty="0">
                <a:latin typeface="Century" panose="02040604050505020304" pitchFamily="18" charset="0"/>
              </a:rPr>
              <a:t>На </a:t>
            </a:r>
            <a:r>
              <a:rPr lang="ru-RU" sz="4000" dirty="0">
                <a:latin typeface="Century" panose="02040604050505020304" pitchFamily="18" charset="0"/>
              </a:rPr>
              <a:t>примере </a:t>
            </a:r>
            <a:r>
              <a:rPr lang="ru-RU" sz="4000" dirty="0" smtClean="0">
                <a:latin typeface="Century" panose="02040604050505020304" pitchFamily="18" charset="0"/>
              </a:rPr>
              <a:t>таблицы </a:t>
            </a:r>
            <a:r>
              <a:rPr lang="ru-RU" sz="4000" dirty="0">
                <a:latin typeface="Century" panose="02040604050505020304" pitchFamily="18" charset="0"/>
              </a:rPr>
              <a:t>3004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</a:t>
            </a: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болезнями системы кровообращения, состоящих под диспансерным  наблюдением (стр. 10.0 гр. 8)  1 </a:t>
            </a:r>
            <a:r>
              <a:rPr lang="ru-RU" sz="4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4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 снято 2</a:t>
            </a:r>
            <a:r>
              <a:rPr lang="ru-RU" sz="4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	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из них умерло (из графы 2)  3</a:t>
            </a:r>
            <a:r>
              <a:rPr lang="ru-RU" sz="4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4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 умерло от болезней системы кровообращения (из графы 3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4</a:t>
            </a:r>
            <a:r>
              <a:rPr lang="ru-RU" sz="4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ru-RU" sz="4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u="sng" dirty="0" smtClean="0"/>
          </a:p>
          <a:p>
            <a:r>
              <a:rPr lang="ru-RU" sz="3400" dirty="0">
                <a:latin typeface="Century" panose="02040604050505020304" pitchFamily="18" charset="0"/>
              </a:rPr>
              <a:t>В </a:t>
            </a:r>
            <a:r>
              <a:rPr lang="ru-RU" sz="3400" dirty="0">
                <a:latin typeface="Century" panose="02040604050505020304" pitchFamily="18" charset="0"/>
              </a:rPr>
              <a:t>графу 1 включаются все взрослые </a:t>
            </a:r>
            <a:r>
              <a:rPr lang="ru-RU" sz="3400" b="1" dirty="0">
                <a:latin typeface="Century" panose="02040604050505020304" pitchFamily="18" charset="0"/>
              </a:rPr>
              <a:t>пациенты</a:t>
            </a:r>
            <a:r>
              <a:rPr lang="ru-RU" sz="3400" dirty="0">
                <a:latin typeface="Century" panose="02040604050505020304" pitchFamily="18" charset="0"/>
              </a:rPr>
              <a:t> с болезнями системы кровообращения,  состоявшие в отчетном году под диспансерным наблюдением</a:t>
            </a:r>
          </a:p>
          <a:p>
            <a:r>
              <a:rPr lang="ru-RU" sz="3400" dirty="0">
                <a:latin typeface="Century" panose="02040604050505020304" pitchFamily="18" charset="0"/>
              </a:rPr>
              <a:t>В графу 2 включаются все взрослые </a:t>
            </a:r>
            <a:r>
              <a:rPr lang="ru-RU" sz="3400" b="1" dirty="0">
                <a:latin typeface="Century" panose="02040604050505020304" pitchFamily="18" charset="0"/>
              </a:rPr>
              <a:t>пациенты </a:t>
            </a:r>
            <a:r>
              <a:rPr lang="ru-RU" sz="3400" dirty="0">
                <a:latin typeface="Century" panose="02040604050505020304" pitchFamily="18" charset="0"/>
              </a:rPr>
              <a:t>из графы 1, снятые с диспансерного  наблюдения в отчетном году по всем основаниям (выбытие, смерть и др.)</a:t>
            </a:r>
          </a:p>
          <a:p>
            <a:r>
              <a:rPr lang="ru-RU" sz="3400" dirty="0">
                <a:latin typeface="Century" panose="02040604050505020304" pitchFamily="18" charset="0"/>
              </a:rPr>
              <a:t>В графу 3 включаются все взрослые </a:t>
            </a:r>
            <a:r>
              <a:rPr lang="ru-RU" sz="3400" b="1" dirty="0">
                <a:latin typeface="Century" panose="02040604050505020304" pitchFamily="18" charset="0"/>
              </a:rPr>
              <a:t>пациенты </a:t>
            </a:r>
            <a:r>
              <a:rPr lang="ru-RU" sz="3400" dirty="0">
                <a:latin typeface="Century" panose="02040604050505020304" pitchFamily="18" charset="0"/>
              </a:rPr>
              <a:t>из графы 2, снятые с диспансерного  наблюдения в отчетном году по причине смерти</a:t>
            </a:r>
          </a:p>
          <a:p>
            <a:r>
              <a:rPr lang="ru-RU" sz="3400" dirty="0">
                <a:latin typeface="Century" panose="02040604050505020304" pitchFamily="18" charset="0"/>
              </a:rPr>
              <a:t>В графу 4 включаются все взрослые </a:t>
            </a:r>
            <a:r>
              <a:rPr lang="ru-RU" sz="3400" b="1" dirty="0">
                <a:latin typeface="Century" panose="02040604050505020304" pitchFamily="18" charset="0"/>
              </a:rPr>
              <a:t>пациенты</a:t>
            </a:r>
            <a:r>
              <a:rPr lang="ru-RU" sz="3400" dirty="0">
                <a:latin typeface="Century" panose="02040604050505020304" pitchFamily="18" charset="0"/>
              </a:rPr>
              <a:t> из графы 3, снятые с диспансерного</a:t>
            </a:r>
          </a:p>
          <a:p>
            <a:r>
              <a:rPr lang="ru-RU" sz="3400" dirty="0">
                <a:latin typeface="Century" panose="02040604050505020304" pitchFamily="18" charset="0"/>
              </a:rPr>
              <a:t>наблюдения в отчетном году по причине смерти от болезней системы кровообращения</a:t>
            </a:r>
          </a:p>
          <a:p>
            <a:r>
              <a:rPr lang="ru-RU" sz="3400" dirty="0">
                <a:latin typeface="Century" panose="02040604050505020304" pitchFamily="18" charset="0"/>
              </a:rPr>
              <a:t>Графы 3 и 4 могут быть равны</a:t>
            </a:r>
          </a:p>
          <a:p>
            <a:endParaRPr lang="ru-RU" sz="3400" dirty="0">
              <a:latin typeface="Century" panose="02040604050505020304" pitchFamily="18" charset="0"/>
            </a:endParaRPr>
          </a:p>
          <a:p>
            <a:r>
              <a:rPr lang="ru-RU" sz="3400" dirty="0">
                <a:latin typeface="Century" panose="02040604050505020304" pitchFamily="18" charset="0"/>
              </a:rPr>
              <a:t>Если пациент состоял под диспансерном наблюдением по классу «Болезни системы  кровообращения», а в течение года диагноз был изменен, но он остался в данном классе  уже с новым диагнозом, то данный случай не считается снятым с учета и в графу 2 не входит</a:t>
            </a:r>
          </a:p>
        </p:txBody>
      </p:sp>
    </p:spTree>
    <p:extLst>
      <p:ext uri="{BB962C8B-B14F-4D97-AF65-F5344CB8AC3E}">
        <p14:creationId xmlns:p14="http://schemas.microsoft.com/office/powerpoint/2010/main" val="20420454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63272" cy="1119336"/>
          </a:xfrm>
        </p:spPr>
        <p:txBody>
          <a:bodyPr>
            <a:noAutofit/>
          </a:bodyPr>
          <a:lstStyle/>
          <a:p>
            <a:r>
              <a:rPr lang="ru-RU" sz="2800" dirty="0"/>
              <a:t>Заполнение </a:t>
            </a:r>
            <a:r>
              <a:rPr lang="ru-RU" sz="2800" dirty="0" smtClean="0"/>
              <a:t>таблицы 3005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571229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(3005)</a:t>
            </a:r>
          </a:p>
          <a:p>
            <a:pPr marL="0" indent="0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взрослых пациентов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находившихся в отчетном году под диспансерным  наблюдением по поводу перенесенного острого нарушения мозгового кровообращения,  инфаркта миокарда, а также которым были выполнены аортокоронарное шунтирование, 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ангиопластика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коронарных артерий со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стентированием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катетерная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абляция по поводу  сердечно-сосудистых заболеваний, за исключением лиц, имеющих право на получение  социальной услуги в виде обеспечения лекарственными препаратами в соответствии с  Федеральным законом от 17.07.1999 года №178 «О государственной социальной помощи»  </a:t>
            </a:r>
            <a:r>
              <a:rPr lang="ru-RU" sz="2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 	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из них число 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 пациентов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находившихся в отчетном году под  диспансерным наблюдением по поводу перенесенного острого нарушения мозгового  кровообращения, инфаркта миокарда, а также которым были выполнены  аортокоронарное шунтирование,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ангиопластика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коронарных артерий со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стентированием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и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катетерная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абляция по поводу сердечно-сосудистых заболеваний и бесплатно  получавших необходимые лекарственные препараты в амбулаторных условиях, за  исключением лиц, имеющих право на социальную помощь 2 	</a:t>
            </a:r>
            <a:r>
              <a:rPr lang="ru-RU" sz="2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500" dirty="0" smtClean="0"/>
          </a:p>
          <a:p>
            <a:pPr marL="0" indent="0">
              <a:buNone/>
            </a:pPr>
            <a:endParaRPr lang="ru-RU" sz="2500" dirty="0"/>
          </a:p>
          <a:p>
            <a:pPr marL="0" indent="0">
              <a:buNone/>
            </a:pPr>
            <a:r>
              <a:rPr lang="ru-RU" sz="3600" dirty="0">
                <a:latin typeface="Century" panose="02040604050505020304" pitchFamily="18" charset="0"/>
              </a:rPr>
              <a:t>Термины</a:t>
            </a:r>
            <a:r>
              <a:rPr lang="ru-RU" sz="3600" dirty="0">
                <a:latin typeface="Century" panose="02040604050505020304" pitchFamily="18" charset="0"/>
              </a:rPr>
              <a:t>:</a:t>
            </a:r>
          </a:p>
          <a:p>
            <a:r>
              <a:rPr lang="ru-RU" sz="3600" dirty="0">
                <a:latin typeface="Century" panose="02040604050505020304" pitchFamily="18" charset="0"/>
              </a:rPr>
              <a:t>сердечно-сосудистое событие – острое нарушение мозгового кровообращения,  инфаркт миокарда, а также аортокоронарное шунтирование, </a:t>
            </a:r>
            <a:r>
              <a:rPr lang="ru-RU" sz="3600" dirty="0" err="1">
                <a:latin typeface="Century" panose="02040604050505020304" pitchFamily="18" charset="0"/>
              </a:rPr>
              <a:t>ангиопластика</a:t>
            </a:r>
            <a:r>
              <a:rPr lang="ru-RU" sz="3600" dirty="0">
                <a:latin typeface="Century" panose="02040604050505020304" pitchFamily="18" charset="0"/>
              </a:rPr>
              <a:t> коронарных  артерий со </a:t>
            </a:r>
            <a:r>
              <a:rPr lang="ru-RU" sz="3600" dirty="0" err="1">
                <a:latin typeface="Century" panose="02040604050505020304" pitchFamily="18" charset="0"/>
              </a:rPr>
              <a:t>стентированием</a:t>
            </a:r>
            <a:r>
              <a:rPr lang="ru-RU" sz="3600" dirty="0">
                <a:latin typeface="Century" panose="02040604050505020304" pitchFamily="18" charset="0"/>
              </a:rPr>
              <a:t>, </a:t>
            </a:r>
            <a:r>
              <a:rPr lang="ru-RU" sz="3600" dirty="0" err="1">
                <a:latin typeface="Century" panose="02040604050505020304" pitchFamily="18" charset="0"/>
              </a:rPr>
              <a:t>катетерная</a:t>
            </a:r>
            <a:r>
              <a:rPr lang="ru-RU" sz="3600" dirty="0">
                <a:latin typeface="Century" panose="02040604050505020304" pitchFamily="18" charset="0"/>
              </a:rPr>
              <a:t> абляция проведенные пациентам по поводу  сердечно-сосудистых заболеваний;</a:t>
            </a:r>
          </a:p>
          <a:p>
            <a:r>
              <a:rPr lang="ru-RU" sz="3600" dirty="0">
                <a:latin typeface="Century" panose="02040604050505020304" pitchFamily="18" charset="0"/>
              </a:rPr>
              <a:t>пациенты высокого риска – взрослые физические лица, которые перенесли сердечно-  сосудистое событие.</a:t>
            </a:r>
          </a:p>
          <a:p>
            <a:endParaRPr lang="ru-RU" sz="2500" dirty="0" smtClean="0"/>
          </a:p>
          <a:p>
            <a:pPr marL="0" indent="0">
              <a:buNone/>
            </a:pPr>
            <a:r>
              <a:rPr lang="ru-RU" sz="3600" dirty="0">
                <a:latin typeface="Century" panose="02040604050505020304" pitchFamily="18" charset="0"/>
              </a:rPr>
              <a:t>Информацию для заполнения данной таблицы необходимо уточнить в лекарственном отделе своего учреждения</a:t>
            </a:r>
            <a:endParaRPr lang="ru-RU" sz="36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8506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63272" cy="1119336"/>
          </a:xfrm>
        </p:spPr>
        <p:txBody>
          <a:bodyPr>
            <a:noAutofit/>
          </a:bodyPr>
          <a:lstStyle/>
          <a:p>
            <a:r>
              <a:rPr lang="ru-RU" sz="2800" dirty="0"/>
              <a:t>Заполнение </a:t>
            </a:r>
            <a:r>
              <a:rPr lang="ru-RU" sz="2800" dirty="0" smtClean="0"/>
              <a:t>таблицы 3005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5712296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5200" dirty="0">
                <a:latin typeface="Century" panose="02040604050505020304" pitchFamily="18" charset="0"/>
              </a:rPr>
              <a:t>Таблица </a:t>
            </a:r>
            <a:r>
              <a:rPr lang="ru-RU" sz="5200" dirty="0">
                <a:latin typeface="Century" panose="02040604050505020304" pitchFamily="18" charset="0"/>
              </a:rPr>
              <a:t>3005 заполняется следующим образом:</a:t>
            </a:r>
          </a:p>
          <a:p>
            <a:r>
              <a:rPr lang="ru-RU" sz="5100" dirty="0">
                <a:latin typeface="Century" panose="02040604050505020304" pitchFamily="18" charset="0"/>
              </a:rPr>
              <a:t>В графу 1 включаются все взрослые пациенты из числа </a:t>
            </a:r>
            <a:r>
              <a:rPr lang="ru-RU" sz="5100" b="1" dirty="0">
                <a:latin typeface="Century" panose="02040604050505020304" pitchFamily="18" charset="0"/>
              </a:rPr>
              <a:t>физических лиц </a:t>
            </a:r>
            <a:r>
              <a:rPr lang="ru-RU" sz="5100" dirty="0">
                <a:latin typeface="Century" panose="02040604050505020304" pitchFamily="18" charset="0"/>
              </a:rPr>
              <a:t>с болезнями  системы кровообращения, состоявших под диспансерным наблюдением в отчетном году  (таблица 3004, графа 1), перенесшие острое нарушение мозгового кровообращения,  инфаркт миокарда, а также </a:t>
            </a:r>
            <a:r>
              <a:rPr lang="ru-RU" sz="5100" dirty="0" smtClean="0">
                <a:latin typeface="Century" panose="02040604050505020304" pitchFamily="18" charset="0"/>
              </a:rPr>
              <a:t>лиц, которым </a:t>
            </a:r>
            <a:r>
              <a:rPr lang="ru-RU" sz="5100" dirty="0">
                <a:latin typeface="Century" panose="02040604050505020304" pitchFamily="18" charset="0"/>
              </a:rPr>
              <a:t>выполнены аортокоронарное шунтирование,  </a:t>
            </a:r>
            <a:r>
              <a:rPr lang="ru-RU" sz="5100" dirty="0" err="1" smtClean="0">
                <a:latin typeface="Century" panose="02040604050505020304" pitchFamily="18" charset="0"/>
              </a:rPr>
              <a:t>ангиопластику</a:t>
            </a:r>
            <a:r>
              <a:rPr lang="ru-RU" sz="5100" dirty="0" smtClean="0">
                <a:latin typeface="Century" panose="02040604050505020304" pitchFamily="18" charset="0"/>
              </a:rPr>
              <a:t> </a:t>
            </a:r>
            <a:r>
              <a:rPr lang="ru-RU" sz="5100" dirty="0">
                <a:latin typeface="Century" panose="02040604050505020304" pitchFamily="18" charset="0"/>
              </a:rPr>
              <a:t>коронарных артерий со </a:t>
            </a:r>
            <a:r>
              <a:rPr lang="ru-RU" sz="5100" dirty="0" err="1">
                <a:latin typeface="Century" panose="02040604050505020304" pitchFamily="18" charset="0"/>
              </a:rPr>
              <a:t>стентированием</a:t>
            </a:r>
            <a:r>
              <a:rPr lang="ru-RU" sz="5100" dirty="0">
                <a:latin typeface="Century" panose="02040604050505020304" pitchFamily="18" charset="0"/>
              </a:rPr>
              <a:t>, </a:t>
            </a:r>
            <a:r>
              <a:rPr lang="ru-RU" sz="5100" dirty="0" err="1" smtClean="0">
                <a:latin typeface="Century" panose="02040604050505020304" pitchFamily="18" charset="0"/>
              </a:rPr>
              <a:t>катетерную</a:t>
            </a:r>
            <a:r>
              <a:rPr lang="ru-RU" sz="5100" dirty="0" smtClean="0">
                <a:latin typeface="Century" panose="02040604050505020304" pitchFamily="18" charset="0"/>
              </a:rPr>
              <a:t> абляцию </a:t>
            </a:r>
            <a:r>
              <a:rPr lang="ru-RU" sz="5100" dirty="0">
                <a:latin typeface="Century" panose="02040604050505020304" pitchFamily="18" charset="0"/>
              </a:rPr>
              <a:t>по поводу  сердечно-сосудистых заболеваний, у которых с даты постановки диагноза и (или)  выполнения хирургического вмешательства прошло менее 2 лет, за исключением лиц</a:t>
            </a:r>
            <a:r>
              <a:rPr lang="ru-RU" sz="5100" dirty="0" smtClean="0">
                <a:latin typeface="Century" panose="02040604050505020304" pitchFamily="18" charset="0"/>
              </a:rPr>
              <a:t>, имеющих </a:t>
            </a:r>
            <a:r>
              <a:rPr lang="ru-RU" sz="5100" dirty="0">
                <a:latin typeface="Century" panose="02040604050505020304" pitchFamily="18" charset="0"/>
              </a:rPr>
              <a:t>право на получение социальной услуги в виде обеспечения  лекарственными препаратами в соответствии с Федеральным законом от 17.07.1999 </a:t>
            </a:r>
            <a:r>
              <a:rPr lang="ru-RU" sz="5100" dirty="0" smtClean="0">
                <a:latin typeface="Century" panose="02040604050505020304" pitchFamily="18" charset="0"/>
              </a:rPr>
              <a:t>года №</a:t>
            </a:r>
            <a:r>
              <a:rPr lang="ru-RU" sz="5100" dirty="0">
                <a:latin typeface="Century" panose="02040604050505020304" pitchFamily="18" charset="0"/>
              </a:rPr>
              <a:t>178 «О государственной социальной помощи»</a:t>
            </a:r>
          </a:p>
          <a:p>
            <a:pPr marL="0" indent="0">
              <a:buNone/>
            </a:pPr>
            <a:r>
              <a:rPr lang="ru-RU" sz="5100" dirty="0">
                <a:latin typeface="Century" panose="02040604050505020304" pitchFamily="18" charset="0"/>
              </a:rPr>
              <a:t>Событие, которое произошло позже 1 января 2021 года</a:t>
            </a:r>
          </a:p>
          <a:p>
            <a:pPr marL="0" indent="0">
              <a:buNone/>
            </a:pPr>
            <a:r>
              <a:rPr lang="ru-RU" sz="5100" dirty="0">
                <a:latin typeface="Century" panose="02040604050505020304" pitchFamily="18" charset="0"/>
              </a:rPr>
              <a:t>Внимание! Срок в два года отсчитывается от последнего сердечно-сосудистого события.  </a:t>
            </a:r>
            <a:endParaRPr lang="ru-RU" sz="5100" dirty="0" smtClean="0">
              <a:latin typeface="Century" panose="02040604050505020304" pitchFamily="18" charset="0"/>
            </a:endParaRPr>
          </a:p>
          <a:p>
            <a:r>
              <a:rPr lang="ru-RU" sz="5100" dirty="0" smtClean="0">
                <a:latin typeface="Century" panose="02040604050505020304" pitchFamily="18" charset="0"/>
              </a:rPr>
              <a:t>В </a:t>
            </a:r>
            <a:r>
              <a:rPr lang="ru-RU" sz="5100" dirty="0">
                <a:latin typeface="Century" panose="02040604050505020304" pitchFamily="18" charset="0"/>
              </a:rPr>
              <a:t>графу 2 включаются все взрослые пациенты из графы 1, получившие в отчетном году  лекарственные препараты, т.е. которым были выписаны рецепты, по перечню,  утвержденному Министерством здравоохранения Российской Федерации, в  амбулаторных условиях в рамках федерального проекта «Борьба с сердечно-сосудистыми  </a:t>
            </a:r>
            <a:r>
              <a:rPr lang="ru-RU" sz="5100" dirty="0" smtClean="0">
                <a:latin typeface="Century" panose="02040604050505020304" pitchFamily="18" charset="0"/>
              </a:rPr>
              <a:t>заболеваниями». Пациенты </a:t>
            </a:r>
            <a:r>
              <a:rPr lang="ru-RU" sz="5100" dirty="0">
                <a:latin typeface="Century" panose="02040604050505020304" pitchFamily="18" charset="0"/>
              </a:rPr>
              <a:t>высокого риска, получившие в отчетном году лекарственные  препараты (которым были выписаны рецепты), включаются в графу 2 однократно,  независимо от кратности (периодичности) получения рецептов в отчетном году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6399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63272" cy="1119336"/>
          </a:xfrm>
        </p:spPr>
        <p:txBody>
          <a:bodyPr>
            <a:noAutofit/>
          </a:bodyPr>
          <a:lstStyle/>
          <a:p>
            <a:r>
              <a:rPr lang="ru-RU" sz="2800" dirty="0"/>
              <a:t>Заполнение </a:t>
            </a:r>
            <a:r>
              <a:rPr lang="ru-RU" sz="2800" dirty="0" smtClean="0"/>
              <a:t>таблицы 3005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5712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750" dirty="0">
                <a:latin typeface="Century" panose="02040604050505020304" pitchFamily="18" charset="0"/>
              </a:rPr>
              <a:t>Одним из показателей федерального проекта «Борьба с сердечно-сосудистыми заболеваниями»  является показатель «Доля </a:t>
            </a:r>
            <a:r>
              <a:rPr lang="ru-RU" sz="1750" b="1" dirty="0">
                <a:latin typeface="Century" panose="02040604050505020304" pitchFamily="18" charset="0"/>
              </a:rPr>
              <a:t>лиц</a:t>
            </a:r>
            <a:r>
              <a:rPr lang="ru-RU" sz="1750" dirty="0">
                <a:latin typeface="Century" panose="02040604050505020304" pitchFamily="18" charset="0"/>
              </a:rPr>
              <a:t>, которые перенесли острое нарушение мозгового кровообращения,  инфаркт миокарда, а также которым были выполнены аортокоронарное шунтирование,  </a:t>
            </a:r>
            <a:r>
              <a:rPr lang="ru-RU" sz="1750" dirty="0" err="1">
                <a:latin typeface="Century" panose="02040604050505020304" pitchFamily="18" charset="0"/>
              </a:rPr>
              <a:t>ангиопластика</a:t>
            </a:r>
            <a:r>
              <a:rPr lang="ru-RU" sz="1750" dirty="0">
                <a:latin typeface="Century" panose="02040604050505020304" pitchFamily="18" charset="0"/>
              </a:rPr>
              <a:t> коронарных артерий со </a:t>
            </a:r>
            <a:r>
              <a:rPr lang="ru-RU" sz="1750" dirty="0" err="1">
                <a:latin typeface="Century" panose="02040604050505020304" pitchFamily="18" charset="0"/>
              </a:rPr>
              <a:t>стентированием</a:t>
            </a:r>
            <a:r>
              <a:rPr lang="ru-RU" sz="1750" dirty="0">
                <a:latin typeface="Century" panose="02040604050505020304" pitchFamily="18" charset="0"/>
              </a:rPr>
              <a:t> и </a:t>
            </a:r>
            <a:r>
              <a:rPr lang="ru-RU" sz="1750" dirty="0" err="1">
                <a:latin typeface="Century" panose="02040604050505020304" pitchFamily="18" charset="0"/>
              </a:rPr>
              <a:t>катетерная</a:t>
            </a:r>
            <a:r>
              <a:rPr lang="ru-RU" sz="1750" dirty="0">
                <a:latin typeface="Century" panose="02040604050505020304" pitchFamily="18" charset="0"/>
              </a:rPr>
              <a:t> абляция по поводу сердечно-  сосудистых заболеваний, бесплатно получавших в отчетном году необходимые лекарственные  препараты в амбулаторных условиях».</a:t>
            </a:r>
          </a:p>
          <a:p>
            <a:pPr marL="0" indent="0">
              <a:buNone/>
            </a:pPr>
            <a:r>
              <a:rPr lang="ru-RU" sz="1750" dirty="0">
                <a:latin typeface="Century" panose="02040604050505020304" pitchFamily="18" charset="0"/>
              </a:rPr>
              <a:t>В соответствии с приказом Минздрава России от 31.03.2021 № 278 для расчета </a:t>
            </a:r>
            <a:r>
              <a:rPr lang="ru-RU" sz="1750" dirty="0" smtClean="0">
                <a:latin typeface="Century" panose="02040604050505020304" pitchFamily="18" charset="0"/>
              </a:rPr>
              <a:t>указанного показателя </a:t>
            </a:r>
            <a:r>
              <a:rPr lang="ru-RU" sz="1750" dirty="0">
                <a:latin typeface="Century" panose="02040604050505020304" pitchFamily="18" charset="0"/>
              </a:rPr>
              <a:t>с ежегодной периодичностью используются данные федерального </a:t>
            </a:r>
            <a:r>
              <a:rPr lang="ru-RU" sz="1750" dirty="0" smtClean="0">
                <a:latin typeface="Century" panose="02040604050505020304" pitchFamily="18" charset="0"/>
              </a:rPr>
              <a:t>статистического наблюдения </a:t>
            </a:r>
            <a:r>
              <a:rPr lang="ru-RU" sz="1750" dirty="0">
                <a:latin typeface="Century" panose="02040604050505020304" pitchFamily="18" charset="0"/>
              </a:rPr>
              <a:t>(далее - ФСН) по форме 12 таблица 3005</a:t>
            </a:r>
          </a:p>
          <a:p>
            <a:pPr marL="0" indent="0">
              <a:buNone/>
            </a:pPr>
            <a:r>
              <a:rPr lang="ru-RU" sz="1750" dirty="0" smtClean="0">
                <a:latin typeface="Century" panose="02040604050505020304" pitchFamily="18" charset="0"/>
              </a:rPr>
              <a:t>- кого именно считать этим «исключением»? О каких  лицах идет речь:</a:t>
            </a:r>
          </a:p>
          <a:p>
            <a:pPr marL="0" indent="0">
              <a:buNone/>
            </a:pPr>
            <a:r>
              <a:rPr lang="ru-RU" sz="1750" dirty="0" smtClean="0">
                <a:latin typeface="Century" panose="02040604050505020304" pitchFamily="18" charset="0"/>
              </a:rPr>
              <a:t>Исключать </a:t>
            </a:r>
            <a:r>
              <a:rPr lang="ru-RU" sz="1750" dirty="0">
                <a:latin typeface="Century" panose="02040604050505020304" pitchFamily="18" charset="0"/>
              </a:rPr>
              <a:t>нужно пациентов, которые имели право на получение социальной</a:t>
            </a:r>
          </a:p>
          <a:p>
            <a:pPr marL="0" indent="0">
              <a:buNone/>
            </a:pPr>
            <a:r>
              <a:rPr lang="ru-RU" sz="1750" dirty="0">
                <a:latin typeface="Century" panose="02040604050505020304" pitchFamily="18" charset="0"/>
              </a:rPr>
              <a:t>услуги в виде обеспечения лекарственными препаратами в соответствии с Федеральным </a:t>
            </a:r>
            <a:r>
              <a:rPr lang="ru-RU" sz="1750" dirty="0" smtClean="0">
                <a:latin typeface="Century" panose="02040604050505020304" pitchFamily="18" charset="0"/>
              </a:rPr>
              <a:t>законом «О </a:t>
            </a:r>
            <a:r>
              <a:rPr lang="ru-RU" sz="1750" dirty="0">
                <a:latin typeface="Century" panose="02040604050505020304" pitchFamily="18" charset="0"/>
              </a:rPr>
              <a:t>государственной социальной помощи» от 17 июля 1999 г. </a:t>
            </a:r>
            <a:r>
              <a:rPr lang="ru-RU" sz="1750" dirty="0">
                <a:latin typeface="Century" panose="02040604050505020304" pitchFamily="18" charset="0"/>
              </a:rPr>
              <a:t>№ 178 до сердечно – сосудистого  события (острое нарушение мозгового кровообращения, инфаркт миокарда, аортокоронарное  шунтирование, </a:t>
            </a:r>
            <a:r>
              <a:rPr lang="ru-RU" sz="1750" dirty="0" err="1">
                <a:latin typeface="Century" panose="02040604050505020304" pitchFamily="18" charset="0"/>
              </a:rPr>
              <a:t>ангиопластика</a:t>
            </a:r>
            <a:r>
              <a:rPr lang="ru-RU" sz="1750" dirty="0">
                <a:latin typeface="Century" panose="02040604050505020304" pitchFamily="18" charset="0"/>
              </a:rPr>
              <a:t> коронарных артерий со </a:t>
            </a:r>
            <a:r>
              <a:rPr lang="ru-RU" sz="1750" dirty="0" err="1">
                <a:latin typeface="Century" panose="02040604050505020304" pitchFamily="18" charset="0"/>
              </a:rPr>
              <a:t>стентированием</a:t>
            </a:r>
            <a:r>
              <a:rPr lang="ru-RU" sz="1750" dirty="0">
                <a:latin typeface="Century" panose="02040604050505020304" pitchFamily="18" charset="0"/>
              </a:rPr>
              <a:t> и </a:t>
            </a:r>
            <a:r>
              <a:rPr lang="ru-RU" sz="1750" dirty="0" err="1">
                <a:latin typeface="Century" panose="02040604050505020304" pitchFamily="18" charset="0"/>
              </a:rPr>
              <a:t>катетерная</a:t>
            </a:r>
            <a:r>
              <a:rPr lang="ru-RU" sz="1750" dirty="0">
                <a:latin typeface="Century" panose="02040604050505020304" pitchFamily="18" charset="0"/>
              </a:rPr>
              <a:t> абляция по  поводу сердечно-сосудистых заболеваний) и, соответственно, не получили ни одного рецепта в  рамках федерального проекта «Борьба с сердечно-сосудистыми заболеваниями</a:t>
            </a:r>
            <a:r>
              <a:rPr lang="ru-RU" sz="1750" dirty="0" smtClean="0">
                <a:latin typeface="Century" panose="02040604050505020304" pitchFamily="18" charset="0"/>
              </a:rPr>
              <a:t>» </a:t>
            </a:r>
            <a:endParaRPr lang="ru-RU" sz="175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414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784976" cy="6264696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Century" panose="02040604050505020304" pitchFamily="18" charset="0"/>
              </a:rPr>
              <a:t>Форма федерального статистического наблюдения № 12 «Сведения о числе заболеваний, зарегистрированных у пациентов, проживающих в районе обслуживания медицинской организации», составляется всеми медицинскими организациями, входящими в номенклатуру медицинских организаций, оказывающих </a:t>
            </a:r>
            <a:r>
              <a:rPr lang="ru-RU" dirty="0" smtClean="0">
                <a:latin typeface="Century" panose="02040604050505020304" pitchFamily="18" charset="0"/>
              </a:rPr>
              <a:t>первичную медико-санитарную  </a:t>
            </a:r>
            <a:r>
              <a:rPr lang="ru-RU" dirty="0">
                <a:latin typeface="Century" panose="02040604050505020304" pitchFamily="18" charset="0"/>
              </a:rPr>
              <a:t>помощь в амбулаторных условиях и имеющих прикрепленное население</a:t>
            </a:r>
          </a:p>
          <a:p>
            <a:pPr algn="just"/>
            <a:r>
              <a:rPr lang="ru-RU" dirty="0">
                <a:latin typeface="Century" panose="02040604050505020304" pitchFamily="18" charset="0"/>
              </a:rPr>
              <a:t>ФМБА, РЖД и другие ведомства не представляют свою информацию в территориальные  органы управления </a:t>
            </a:r>
            <a:r>
              <a:rPr lang="ru-RU" dirty="0" smtClean="0">
                <a:latin typeface="Century" panose="02040604050505020304" pitchFamily="18" charset="0"/>
              </a:rPr>
              <a:t>здравоохранения</a:t>
            </a:r>
            <a:endParaRPr lang="ru-RU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3032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/>
              <a:t>Изменения в форме </a:t>
            </a:r>
            <a:r>
              <a:rPr lang="ru-RU" dirty="0" smtClean="0"/>
              <a:t>№ 12  </a:t>
            </a:r>
            <a:r>
              <a:rPr lang="ru-RU" dirty="0"/>
              <a:t>за </a:t>
            </a:r>
            <a:r>
              <a:rPr lang="ru-RU" dirty="0" smtClean="0"/>
              <a:t>2023 </a:t>
            </a:r>
            <a:r>
              <a:rPr lang="ru-RU" dirty="0"/>
              <a:t>год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32048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Century" panose="02040604050505020304" pitchFamily="18" charset="0"/>
              </a:rPr>
              <a:t>Новая строка в таблицах 1000</a:t>
            </a:r>
            <a:r>
              <a:rPr lang="ru-RU" sz="2000" dirty="0">
                <a:latin typeface="Century" panose="02040604050505020304" pitchFamily="18" charset="0"/>
              </a:rPr>
              <a:t>, 2000, 3000, </a:t>
            </a:r>
            <a:r>
              <a:rPr lang="ru-RU" sz="2000" dirty="0">
                <a:latin typeface="Century" panose="02040604050505020304" pitchFamily="18" charset="0"/>
              </a:rPr>
              <a:t>4000</a:t>
            </a:r>
            <a:endParaRPr lang="ru-RU" sz="2000" dirty="0">
              <a:latin typeface="Century" panose="020406040505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0" t="22037" r="42135" b="51481"/>
          <a:stretch/>
        </p:blipFill>
        <p:spPr bwMode="auto">
          <a:xfrm>
            <a:off x="395536" y="1412776"/>
            <a:ext cx="7705725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00315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/>
              <a:t>Изменения в форме </a:t>
            </a:r>
            <a:r>
              <a:rPr lang="ru-RU" dirty="0" smtClean="0"/>
              <a:t>№ 12  </a:t>
            </a:r>
            <a:r>
              <a:rPr lang="ru-RU" dirty="0"/>
              <a:t>за </a:t>
            </a:r>
            <a:r>
              <a:rPr lang="ru-RU" dirty="0" smtClean="0"/>
              <a:t>2023 </a:t>
            </a:r>
            <a:r>
              <a:rPr lang="ru-RU" dirty="0"/>
              <a:t>год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544616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(1005)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зарегистрированных заболеваний ожирением (из гр. 4 стр. 5.10) у мальчиков всего 1 _______, из них в возрасте 0-4 года 2 ______, 5-9 лет 3 ______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крайняя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ожирения (из гр. 4 стр.5.10.1)  у мальчиков всего 4 ______, из них в возрасте 0-4 года 5 ____, 5-9 лет 6 ______ , число с впервые в жизни установленным диагнозом ожирение (из гр. </a:t>
            </a:r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стр. 5.10) у мальчиков 7 _______, крайняя степень ожирения (из гр. </a:t>
            </a:r>
            <a:r>
              <a:rPr lang="ru-RU" sz="3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стр. 5.10.1) у мальчиков 8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2005)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 с впервые в жизни  установленным диагнозом ожирение (из гр. </a:t>
            </a:r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стр. 5.10) у юношей  1 _____, крайняя степень ожирения (из гр. </a:t>
            </a:r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стр. 5.10.1) у юношей 2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____.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ОПЕЧАТКА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3006)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зарегистрированных заболеваний ожирением (из гр. 4 стр. 5.10) 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мужчин 1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________, из них с впервые в жизни установленным диагнозом (из гр. 1) 2 _______,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крайняя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ожирения (из гр. 4 стр. 5.10.1) у мужчин 3 __________, из них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жизни установленным диагнозом (из гр. 3) 4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4005)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зарегистрированных заболеваний ожирением (из гр. 4 стр. 5.10) у мужчин  1 ___________, из них с впервые в жизни установленным диагнозом  (из гр. 1)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_______, крайняя степень ожирения (из гр. 4 стр. 5.10.1) у мужчин 3 ________, из них с впервые в жизни установленным диагнозом (из гр.3) 4 ____.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95293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/>
              <a:t>Изменения в форме </a:t>
            </a:r>
            <a:r>
              <a:rPr lang="ru-RU" dirty="0" smtClean="0"/>
              <a:t>№ 12  </a:t>
            </a:r>
            <a:r>
              <a:rPr lang="ru-RU" dirty="0"/>
              <a:t>за </a:t>
            </a:r>
            <a:r>
              <a:rPr lang="ru-RU" dirty="0" smtClean="0"/>
              <a:t>2023 </a:t>
            </a:r>
            <a:r>
              <a:rPr lang="ru-RU" dirty="0"/>
              <a:t>год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54461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подтабличниках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(1900)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 новорожденных поступивших под наблюдение (табл. 1700) обследовано на: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фенилкетонурию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1_____,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врожденный гипотиреоз 2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______, адреногенитальный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  3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_____,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галактоземию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4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муковисцидоз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5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______,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наследственные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/или врожденные заболевания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 расширенного неонатального  скрининга 6__________, из них на наследственные болезни обмена методом тандемной масс- спектрометрии 7 _______ , спинальную мышечную дистрофию 8 _______ , первичные иммунодефициты 9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_____.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4001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физических лиц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зарегистрированных пациентов – всего  1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 с диагнозом, установленным впервые в жизни  2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под диспансерным наблюдением на конец отчетного года (из гр. 15, стр. 1.0)  3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______,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общего числа зарегистрированных пациентов (из гр. 1) подлежало диспансерному наблюдению в соответствии с Порядком проведения диспансерного наблюдения за взрослыми, утвержденным приказом Минздрава России от 15 марта 2022 г. № 168н  4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_____,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 с впервые в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установленным диагнозом (из гр. 4)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5 ____,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находилось  под диспансерным наблюдением в отчетном году 6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____,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с впервые в жизни установленным диагнозом 7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____.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7793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/>
              <a:t>Изменения в форме </a:t>
            </a:r>
            <a:r>
              <a:rPr lang="ru-RU" dirty="0" smtClean="0"/>
              <a:t>№ 12  </a:t>
            </a:r>
            <a:r>
              <a:rPr lang="ru-RU" dirty="0"/>
              <a:t>за </a:t>
            </a:r>
            <a:r>
              <a:rPr lang="ru-RU" dirty="0" smtClean="0"/>
              <a:t>2023 </a:t>
            </a:r>
            <a:r>
              <a:rPr lang="ru-RU" dirty="0"/>
              <a:t>год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54461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подтабличника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4001: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4001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физических лиц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зарегистрированных пациентов – всего  1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 с диагнозом, установленным впервые в жизни  2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под диспансерным наблюдением на конец отчетного года (из гр. 15, стр. 1.0)  3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______,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общего числа зарегистрированных пациентов (из гр. 1) подлежало диспансерному наблюдению в соответствии с Порядком проведения диспансерного наблюдения за взрослыми, утвержденным приказом Минздрава России от 15 марта 2022 г. № 168н  4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_____,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 с впервые в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установленным диагнозом (из гр. 4)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5 ____,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находилось  под диспансерным наблюдением в отчетном году 6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____,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с впервые в жизни установленным диагнозом 7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____.</a:t>
            </a:r>
          </a:p>
          <a:p>
            <a:pPr marL="0" indent="0">
              <a:buNone/>
            </a:pPr>
            <a:endParaRPr lang="ru-RU" sz="2000" dirty="0" smtClean="0">
              <a:latin typeface="Century" panose="020406040505050203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Century" panose="02040604050505020304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latin typeface="Century" panose="02040604050505020304" pitchFamily="18" charset="0"/>
              </a:rPr>
              <a:t>При </a:t>
            </a:r>
            <a:r>
              <a:rPr lang="ru-RU" sz="2600" dirty="0">
                <a:latin typeface="Century" panose="02040604050505020304" pitchFamily="18" charset="0"/>
              </a:rPr>
              <a:t>заполнении </a:t>
            </a:r>
            <a:r>
              <a:rPr lang="ru-RU" sz="2600" dirty="0" err="1" smtClean="0">
                <a:latin typeface="Century" panose="02040604050505020304" pitchFamily="18" charset="0"/>
              </a:rPr>
              <a:t>подтабличника</a:t>
            </a:r>
            <a:r>
              <a:rPr lang="ru-RU" sz="2600" dirty="0" smtClean="0">
                <a:latin typeface="Century" panose="02040604050505020304" pitchFamily="18" charset="0"/>
              </a:rPr>
              <a:t> 4001 в графе 1 показываем число </a:t>
            </a:r>
            <a:r>
              <a:rPr lang="ru-RU" sz="2600" b="1" dirty="0" smtClean="0">
                <a:latin typeface="Century" panose="02040604050505020304" pitchFamily="18" charset="0"/>
              </a:rPr>
              <a:t>физических лиц</a:t>
            </a:r>
            <a:r>
              <a:rPr lang="ru-RU" sz="2600" dirty="0" smtClean="0">
                <a:latin typeface="Century" panose="02040604050505020304" pitchFamily="18" charset="0"/>
              </a:rPr>
              <a:t>, зарегистрированных с заболеваниями, из графы 4 строки 1.0 таблицы 4000. Данное число может быть меньше или равно числу графы 4 строки 1.0 таблицы 4000.</a:t>
            </a:r>
          </a:p>
          <a:p>
            <a:pPr marL="0" indent="0">
              <a:buNone/>
            </a:pPr>
            <a:r>
              <a:rPr lang="ru-RU" sz="2600" dirty="0" smtClean="0">
                <a:latin typeface="Century" panose="02040604050505020304" pitchFamily="18" charset="0"/>
              </a:rPr>
              <a:t>В графе 2 – число </a:t>
            </a:r>
            <a:r>
              <a:rPr lang="ru-RU" sz="2600" b="1" dirty="0" smtClean="0">
                <a:latin typeface="Century" panose="02040604050505020304" pitchFamily="18" charset="0"/>
              </a:rPr>
              <a:t>физических лиц</a:t>
            </a:r>
            <a:r>
              <a:rPr lang="ru-RU" sz="2600" dirty="0" smtClean="0">
                <a:latin typeface="Century" panose="02040604050505020304" pitchFamily="18" charset="0"/>
              </a:rPr>
              <a:t>, зарегистрированных с диагнозом впервые в жизни, из графы 1 </a:t>
            </a:r>
            <a:r>
              <a:rPr lang="ru-RU" sz="2600" dirty="0" err="1" smtClean="0">
                <a:latin typeface="Century" panose="02040604050505020304" pitchFamily="18" charset="0"/>
              </a:rPr>
              <a:t>подтабличника</a:t>
            </a:r>
            <a:r>
              <a:rPr lang="ru-RU" sz="2600" dirty="0" smtClean="0">
                <a:latin typeface="Century" panose="02040604050505020304" pitchFamily="18" charset="0"/>
              </a:rPr>
              <a:t>. Данное число может быть меньше или равно числу графы 9 строки 1.0 таблицы 4000.</a:t>
            </a:r>
          </a:p>
          <a:p>
            <a:pPr marL="0" indent="0">
              <a:buNone/>
            </a:pPr>
            <a:r>
              <a:rPr lang="ru-RU" sz="2600" dirty="0" smtClean="0">
                <a:latin typeface="Century" panose="02040604050505020304" pitchFamily="18" charset="0"/>
              </a:rPr>
              <a:t>В графе 3 – число </a:t>
            </a:r>
            <a:r>
              <a:rPr lang="ru-RU" sz="2600" b="1" dirty="0" smtClean="0">
                <a:latin typeface="Century" panose="02040604050505020304" pitchFamily="18" charset="0"/>
              </a:rPr>
              <a:t>физических лиц</a:t>
            </a:r>
            <a:r>
              <a:rPr lang="ru-RU" sz="2600" dirty="0" smtClean="0">
                <a:latin typeface="Century" panose="02040604050505020304" pitchFamily="18" charset="0"/>
              </a:rPr>
              <a:t>, состоявших под диспансерным наблюдением на конец отчетного года, из графы 15 строки 1.0 таблицы 4000. </a:t>
            </a:r>
            <a:r>
              <a:rPr lang="ru-RU" sz="2600" dirty="0">
                <a:latin typeface="Century" panose="02040604050505020304" pitchFamily="18" charset="0"/>
              </a:rPr>
              <a:t>Данное число может быть меньше или равно числу графы </a:t>
            </a:r>
            <a:r>
              <a:rPr lang="ru-RU" sz="2600" dirty="0" smtClean="0">
                <a:latin typeface="Century" panose="02040604050505020304" pitchFamily="18" charset="0"/>
              </a:rPr>
              <a:t>15 </a:t>
            </a:r>
            <a:r>
              <a:rPr lang="ru-RU" sz="2600" dirty="0">
                <a:latin typeface="Century" panose="02040604050505020304" pitchFamily="18" charset="0"/>
              </a:rPr>
              <a:t>строки 1.0 таблицы 4000</a:t>
            </a:r>
            <a:r>
              <a:rPr lang="ru-RU" sz="2600" dirty="0" smtClean="0">
                <a:latin typeface="Century" panose="02040604050505020304" pitchFamily="18" charset="0"/>
              </a:rPr>
              <a:t>.</a:t>
            </a:r>
            <a:endParaRPr lang="ru-RU" sz="2600" dirty="0">
              <a:latin typeface="Century" panose="020406040505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3798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/>
              <a:t>Изменения в форме </a:t>
            </a:r>
            <a:r>
              <a:rPr lang="ru-RU" dirty="0" smtClean="0"/>
              <a:t>№ 12  </a:t>
            </a:r>
            <a:r>
              <a:rPr lang="ru-RU" dirty="0"/>
              <a:t>за </a:t>
            </a:r>
            <a:r>
              <a:rPr lang="ru-RU" dirty="0" smtClean="0"/>
              <a:t>2023 </a:t>
            </a:r>
            <a:r>
              <a:rPr lang="ru-RU" dirty="0"/>
              <a:t>год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856984" cy="554461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</a:t>
            </a:r>
            <a:r>
              <a:rPr lang="ru-RU" sz="3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подтабличника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4001: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4001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физических лиц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зарегистрированных пациентов – всего  1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 с диагнозом, установленным впервые в жизни  2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под диспансерным наблюдением на конец отчетного года (из гр. 15, стр. 1.0)  3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______,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общего числа зарегистрированных пациентов (из гр. 1) подлежало диспансерному наблюдению в соответствии с Порядком проведения диспансерного наблюдения за взрослыми, утвержденным приказом Минздрава России от 15 марта 2022 г. № 168н  4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_____,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 с впервые в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установленным диагнозом (из гр. 4)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5 ____,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находилось  под диспансерным наблюдением в отчетном году 6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____,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с впервые в жизни установленным диагнозом 7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____.</a:t>
            </a:r>
          </a:p>
          <a:p>
            <a:pPr marL="0" indent="0">
              <a:buNone/>
            </a:pPr>
            <a:endParaRPr lang="ru-RU" sz="2000" dirty="0" smtClean="0">
              <a:latin typeface="Century" panose="020406040505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Century" panose="02040604050505020304" pitchFamily="18" charset="0"/>
            </a:endParaRPr>
          </a:p>
          <a:p>
            <a:pPr marL="0" indent="0">
              <a:buNone/>
            </a:pPr>
            <a:r>
              <a:rPr lang="ru-RU" sz="2900" dirty="0" smtClean="0">
                <a:latin typeface="Century" panose="02040604050505020304" pitchFamily="18" charset="0"/>
              </a:rPr>
              <a:t>В </a:t>
            </a:r>
            <a:r>
              <a:rPr lang="ru-RU" sz="2900" dirty="0">
                <a:latin typeface="Century" panose="02040604050505020304" pitchFamily="18" charset="0"/>
              </a:rPr>
              <a:t>графе 4 – число </a:t>
            </a:r>
            <a:r>
              <a:rPr lang="ru-RU" sz="2900" b="1" dirty="0">
                <a:latin typeface="Century" panose="02040604050505020304" pitchFamily="18" charset="0"/>
              </a:rPr>
              <a:t>физических лиц</a:t>
            </a:r>
            <a:r>
              <a:rPr lang="ru-RU" sz="2900" dirty="0">
                <a:latin typeface="Century" panose="02040604050505020304" pitchFamily="18" charset="0"/>
              </a:rPr>
              <a:t>, зарегистрированных с заболеванием, подлежали  диспансерному наблюдению в соответствии с Порядком проведения диспансерного  наблюдения за взрослыми, утвержденным приказом Минздрава России от 15 марта  2022 года №168н, из графы 1 </a:t>
            </a:r>
            <a:r>
              <a:rPr lang="ru-RU" sz="2900" dirty="0" err="1">
                <a:latin typeface="Century" panose="02040604050505020304" pitchFamily="18" charset="0"/>
              </a:rPr>
              <a:t>подтабличника</a:t>
            </a:r>
            <a:r>
              <a:rPr lang="ru-RU" sz="2900" dirty="0">
                <a:latin typeface="Century" panose="02040604050505020304" pitchFamily="18" charset="0"/>
              </a:rPr>
              <a:t>. Данное число может быть меньше или  равно числу графы 4 строки 1.0 таблицы 4000</a:t>
            </a:r>
          </a:p>
          <a:p>
            <a:pPr marL="0" indent="0">
              <a:buNone/>
            </a:pPr>
            <a:r>
              <a:rPr lang="ru-RU" sz="2900" dirty="0">
                <a:latin typeface="Century" panose="02040604050505020304" pitchFamily="18" charset="0"/>
              </a:rPr>
              <a:t>В графе 5 - число </a:t>
            </a:r>
            <a:r>
              <a:rPr lang="ru-RU" sz="2900" b="1" dirty="0">
                <a:latin typeface="Century" panose="02040604050505020304" pitchFamily="18" charset="0"/>
              </a:rPr>
              <a:t>физических лиц</a:t>
            </a:r>
            <a:r>
              <a:rPr lang="ru-RU" sz="2900" dirty="0">
                <a:latin typeface="Century" panose="02040604050505020304" pitchFamily="18" charset="0"/>
              </a:rPr>
              <a:t>, с диагнозом зарегистрированном впервые в жизни и  подлежали диспансерному наблюдению в соответствии с Порядком проведения  диспансерного наблюдения за взрослыми, утвержденным приказом Минздрава России  от 15 марта 2022 г. № 168н из графы 4 </a:t>
            </a:r>
            <a:r>
              <a:rPr lang="ru-RU" sz="2900" dirty="0" err="1">
                <a:latin typeface="Century" panose="02040604050505020304" pitchFamily="18" charset="0"/>
              </a:rPr>
              <a:t>подтабличника</a:t>
            </a:r>
            <a:r>
              <a:rPr lang="ru-RU" sz="2900" dirty="0">
                <a:latin typeface="Century" panose="02040604050505020304" pitchFamily="18" charset="0"/>
              </a:rPr>
              <a:t>. Данное число может быть меньше  или равно числу графы 9 строки 1.0 таблицы 4000</a:t>
            </a:r>
          </a:p>
          <a:p>
            <a:pPr marL="0" indent="0">
              <a:buNone/>
            </a:pPr>
            <a:r>
              <a:rPr lang="ru-RU" sz="2900" dirty="0">
                <a:latin typeface="Century" panose="02040604050505020304" pitchFamily="18" charset="0"/>
              </a:rPr>
              <a:t>В графе 6 - число </a:t>
            </a:r>
            <a:r>
              <a:rPr lang="ru-RU" sz="2900" b="1" dirty="0">
                <a:latin typeface="Century" panose="02040604050505020304" pitchFamily="18" charset="0"/>
              </a:rPr>
              <a:t>физических лиц </a:t>
            </a:r>
            <a:r>
              <a:rPr lang="ru-RU" sz="2900" dirty="0">
                <a:latin typeface="Century" panose="02040604050505020304" pitchFamily="18" charset="0"/>
              </a:rPr>
              <a:t>с заболеванием, которые находились под  диспансерным наблюдением в течение отчетного года, из графы 4 </a:t>
            </a:r>
            <a:r>
              <a:rPr lang="ru-RU" sz="2900" dirty="0" err="1">
                <a:latin typeface="Century" panose="02040604050505020304" pitchFamily="18" charset="0"/>
              </a:rPr>
              <a:t>подтабличника</a:t>
            </a:r>
            <a:r>
              <a:rPr lang="ru-RU" sz="2900" dirty="0">
                <a:latin typeface="Century" panose="02040604050505020304" pitchFamily="18" charset="0"/>
              </a:rPr>
              <a:t>.  Данное число может быть меньше или равно числу графы 8 строки 1.0 таблицы 4000</a:t>
            </a:r>
          </a:p>
          <a:p>
            <a:pPr marL="0" indent="0">
              <a:buNone/>
            </a:pPr>
            <a:r>
              <a:rPr lang="ru-RU" sz="2900" dirty="0">
                <a:latin typeface="Century" panose="02040604050505020304" pitchFamily="18" charset="0"/>
              </a:rPr>
              <a:t>В графе 7 - число </a:t>
            </a:r>
            <a:r>
              <a:rPr lang="ru-RU" sz="2900" b="1" dirty="0">
                <a:latin typeface="Century" panose="02040604050505020304" pitchFamily="18" charset="0"/>
              </a:rPr>
              <a:t>физических лиц</a:t>
            </a:r>
            <a:r>
              <a:rPr lang="ru-RU" sz="2900" dirty="0">
                <a:latin typeface="Century" panose="02040604050505020304" pitchFamily="18" charset="0"/>
              </a:rPr>
              <a:t>, с диагнозом зарегистрированном впервые в жизни,  находились под диспансерным наблюдением в течение отчетного года, из графы 6  </a:t>
            </a:r>
            <a:r>
              <a:rPr lang="ru-RU" sz="2900" dirty="0" err="1">
                <a:latin typeface="Century" panose="02040604050505020304" pitchFamily="18" charset="0"/>
              </a:rPr>
              <a:t>подтабличника</a:t>
            </a:r>
            <a:r>
              <a:rPr lang="ru-RU" sz="2900" dirty="0">
                <a:latin typeface="Century" panose="02040604050505020304" pitchFamily="18" charset="0"/>
              </a:rPr>
              <a:t>. Данное число может быть меньше или равно числу графы 10 строки 1.0  таблицы 4000</a:t>
            </a:r>
            <a:r>
              <a:rPr lang="ru-RU" sz="2900" dirty="0" smtClean="0">
                <a:latin typeface="Century" panose="02040604050505020304" pitchFamily="18" charset="0"/>
              </a:rPr>
              <a:t>.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5179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437112"/>
            <a:ext cx="8435280" cy="20398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Century" panose="02040604050505020304" pitchFamily="18" charset="0"/>
              </a:rPr>
              <a:t>При правильно собранном отчете по форме №12, в EXCEL-таблицах не должно </a:t>
            </a:r>
            <a:r>
              <a:rPr lang="ru-RU" sz="2000" dirty="0">
                <a:latin typeface="Century" panose="02040604050505020304" pitchFamily="18" charset="0"/>
              </a:rPr>
              <a:t>быть оранжевых </a:t>
            </a:r>
            <a:r>
              <a:rPr lang="ru-RU" sz="2000" dirty="0">
                <a:latin typeface="Century" panose="02040604050505020304" pitchFamily="18" charset="0"/>
              </a:rPr>
              <a:t>и красных клеток. Наличие таких клеток говорит об ошибках в отчете</a:t>
            </a:r>
          </a:p>
          <a:p>
            <a:endParaRPr lang="ru-RU" sz="3200" dirty="0"/>
          </a:p>
        </p:txBody>
      </p:sp>
      <p:pic>
        <p:nvPicPr>
          <p:cNvPr id="4" name="object 2"/>
          <p:cNvPicPr/>
          <p:nvPr/>
        </p:nvPicPr>
        <p:blipFill rotWithShape="1">
          <a:blip r:embed="rId3" cstate="print"/>
          <a:srcRect r="319" b="39227"/>
          <a:stretch/>
        </p:blipFill>
        <p:spPr>
          <a:xfrm>
            <a:off x="177577" y="1228551"/>
            <a:ext cx="8648699" cy="1952625"/>
          </a:xfrm>
          <a:prstGeom prst="rect">
            <a:avLst/>
          </a:prstGeom>
        </p:spPr>
      </p:pic>
      <p:sp>
        <p:nvSpPr>
          <p:cNvPr id="5" name="object 3"/>
          <p:cNvSpPr txBox="1"/>
          <p:nvPr/>
        </p:nvSpPr>
        <p:spPr>
          <a:xfrm>
            <a:off x="2915816" y="3309376"/>
            <a:ext cx="5226050" cy="8752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Century" panose="02040604050505020304" pitchFamily="18" charset="0"/>
              </a:rPr>
              <a:t>После заполнения таблицы (1000, 2000, 3000, 4000) с  помощью кнопки «Вывод в EXCEL-таблицы» выгрузить  таблицу в EXCEL. Открыть файл в другом окне и  проверить точность заполнения таблицы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131840" y="2763309"/>
            <a:ext cx="687090" cy="555766"/>
          </a:xfrm>
          <a:prstGeom prst="straightConnector1">
            <a:avLst/>
          </a:prstGeom>
          <a:ln>
            <a:headEnd type="stealth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906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Контроль таблиц 1000, 2000, 3000, 4000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90713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9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052736"/>
            <a:ext cx="8342995" cy="5424264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906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Контроль таблиц 1000, 2000, 3000, 4000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38156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424936" cy="5928320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latin typeface="Century" panose="02040604050505020304" pitchFamily="18" charset="0"/>
              </a:rPr>
              <a:t>При составлении формы № 12 необходимо провести </a:t>
            </a:r>
            <a:r>
              <a:rPr lang="ru-RU" sz="2800" dirty="0" err="1">
                <a:latin typeface="Century" panose="02040604050505020304" pitchFamily="18" charset="0"/>
              </a:rPr>
              <a:t>внутриформенный</a:t>
            </a:r>
            <a:r>
              <a:rPr lang="ru-RU" sz="2800" dirty="0">
                <a:latin typeface="Century" panose="02040604050505020304" pitchFamily="18" charset="0"/>
              </a:rPr>
              <a:t>, </a:t>
            </a:r>
            <a:r>
              <a:rPr lang="ru-RU" sz="2800" dirty="0" err="1">
                <a:latin typeface="Century" panose="02040604050505020304" pitchFamily="18" charset="0"/>
              </a:rPr>
              <a:t>межформенный</a:t>
            </a:r>
            <a:r>
              <a:rPr lang="ru-RU" sz="2800" dirty="0">
                <a:latin typeface="Century" panose="02040604050505020304" pitchFamily="18" charset="0"/>
              </a:rPr>
              <a:t> и межгодовой контроли и рассчитать показатели заболеваемости и сравнить их с предыдущим годом, а так же показатели выполнения показателей по национальному </a:t>
            </a:r>
            <a:r>
              <a:rPr lang="ru-RU" sz="2800" dirty="0" smtClean="0">
                <a:latin typeface="Century" panose="02040604050505020304" pitchFamily="18" charset="0"/>
              </a:rPr>
              <a:t>проекту. В случае увеличения показателя или снижения на 10% по сравнению с 2022 г., предоставить </a:t>
            </a:r>
            <a:r>
              <a:rPr lang="ru-RU" sz="2800" smtClean="0">
                <a:latin typeface="Century" panose="02040604050505020304" pitchFamily="18" charset="0"/>
              </a:rPr>
              <a:t>пояснительную записку.</a:t>
            </a:r>
            <a:endParaRPr lang="ru-RU" sz="2800" dirty="0">
              <a:latin typeface="Century" panose="02040604050505020304" pitchFamily="18" charset="0"/>
            </a:endParaRPr>
          </a:p>
          <a:p>
            <a:endParaRPr lang="ru-RU" sz="2800" dirty="0">
              <a:latin typeface="Century" panose="02040604050505020304" pitchFamily="18" charset="0"/>
            </a:endParaRPr>
          </a:p>
          <a:p>
            <a:r>
              <a:rPr lang="ru-RU" sz="2800" dirty="0" err="1">
                <a:latin typeface="Century" panose="02040604050505020304" pitchFamily="18" charset="0"/>
              </a:rPr>
              <a:t>Межформенная</a:t>
            </a:r>
            <a:r>
              <a:rPr lang="ru-RU" sz="2800" dirty="0">
                <a:latin typeface="Century" panose="02040604050505020304" pitchFamily="18" charset="0"/>
              </a:rPr>
              <a:t> проверка проводится с формами №14, № 32, № 7,  № 57, № 61, № 65, № 8 и № 33, №11 и № 37, № 10 и № 36, №9 и № 34.</a:t>
            </a:r>
            <a:endParaRPr lang="ru-RU" sz="2800" dirty="0">
              <a:latin typeface="Century" panose="020406040505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906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Контроль формы № 12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275116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068960"/>
            <a:ext cx="8229600" cy="9906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8811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784976" cy="626469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Century" panose="02040604050505020304" pitchFamily="18" charset="0"/>
              </a:rPr>
              <a:t>В </a:t>
            </a:r>
            <a:r>
              <a:rPr lang="ru-RU" dirty="0">
                <a:latin typeface="Century" panose="02040604050505020304" pitchFamily="18" charset="0"/>
              </a:rPr>
              <a:t>отчет по форме </a:t>
            </a:r>
            <a:r>
              <a:rPr lang="ru-RU" dirty="0" smtClean="0">
                <a:latin typeface="Century" panose="02040604050505020304" pitchFamily="18" charset="0"/>
              </a:rPr>
              <a:t>№ 12 </a:t>
            </a:r>
            <a:r>
              <a:rPr lang="ru-RU" dirty="0">
                <a:latin typeface="Century" panose="02040604050505020304" pitchFamily="18" charset="0"/>
              </a:rPr>
              <a:t>включаются сведения о числе зарегистрированных </a:t>
            </a:r>
            <a:r>
              <a:rPr lang="ru-RU" dirty="0" smtClean="0">
                <a:latin typeface="Century" panose="02040604050505020304" pitchFamily="18" charset="0"/>
              </a:rPr>
              <a:t>заболеваний </a:t>
            </a:r>
            <a:r>
              <a:rPr lang="ru-RU" dirty="0">
                <a:latin typeface="Century" panose="02040604050505020304" pitchFamily="18" charset="0"/>
              </a:rPr>
              <a:t>и </a:t>
            </a:r>
            <a:r>
              <a:rPr lang="ru-RU" dirty="0" smtClean="0">
                <a:latin typeface="Century" panose="02040604050505020304" pitchFamily="18" charset="0"/>
              </a:rPr>
              <a:t>их диспансерном наблюдении.</a:t>
            </a:r>
            <a:endParaRPr lang="ru-RU" dirty="0">
              <a:latin typeface="Century" panose="02040604050505020304" pitchFamily="18" charset="0"/>
            </a:endParaRPr>
          </a:p>
          <a:p>
            <a:pPr algn="just"/>
            <a:r>
              <a:rPr lang="ru-RU" dirty="0">
                <a:latin typeface="Century" panose="02040604050505020304" pitchFamily="18" charset="0"/>
              </a:rPr>
              <a:t>Форма </a:t>
            </a:r>
            <a:r>
              <a:rPr lang="ru-RU" dirty="0" smtClean="0">
                <a:latin typeface="Century" panose="02040604050505020304" pitchFamily="18" charset="0"/>
              </a:rPr>
              <a:t>№ 12 </a:t>
            </a:r>
            <a:r>
              <a:rPr lang="ru-RU" dirty="0">
                <a:latin typeface="Century" panose="02040604050505020304" pitchFamily="18" charset="0"/>
              </a:rPr>
              <a:t>формируется на основании сведений о пациентах получавших  медицинскую помощь в амбулаторных условиях  с 01 января по 31 декабря 2022 </a:t>
            </a:r>
            <a:r>
              <a:rPr lang="ru-RU" dirty="0" smtClean="0">
                <a:latin typeface="Century" panose="02040604050505020304" pitchFamily="18" charset="0"/>
              </a:rPr>
              <a:t>года</a:t>
            </a:r>
          </a:p>
          <a:p>
            <a:pPr algn="just"/>
            <a:r>
              <a:rPr lang="ru-RU" dirty="0" smtClean="0">
                <a:latin typeface="Century" panose="02040604050505020304" pitchFamily="18" charset="0"/>
              </a:rPr>
              <a:t>Форма № 12 заполняется на основании первичной учетной медицинской </a:t>
            </a:r>
            <a:r>
              <a:rPr lang="ru-RU" dirty="0">
                <a:latin typeface="Century" panose="02040604050505020304" pitchFamily="18" charset="0"/>
              </a:rPr>
              <a:t>документации 025-1/у </a:t>
            </a:r>
            <a:r>
              <a:rPr lang="ru-RU" dirty="0" smtClean="0">
                <a:latin typeface="Century" panose="02040604050505020304" pitchFamily="18" charset="0"/>
              </a:rPr>
              <a:t>«Талон </a:t>
            </a:r>
            <a:r>
              <a:rPr lang="ru-RU" dirty="0">
                <a:latin typeface="Century" panose="02040604050505020304" pitchFamily="18" charset="0"/>
              </a:rPr>
              <a:t>пациента, получающего медицинскую помощь в амбулаторных </a:t>
            </a:r>
            <a:r>
              <a:rPr lang="ru-RU" dirty="0" smtClean="0">
                <a:latin typeface="Century" panose="02040604050505020304" pitchFamily="18" charset="0"/>
              </a:rPr>
              <a:t>условиях», утвержденной Приказом Минздрава России от 15.12.2014 N 834н (ред. от 02.11.2020) «Об утверждении унифицированных форм медицинской документации, используемых в медицинских организациях, оказывающих медицинскую помощь в амбулаторных условиях, и порядков по их заполнению»</a:t>
            </a:r>
            <a:endParaRPr lang="ru-RU" dirty="0" smtClean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ru-RU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508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784976" cy="990600"/>
          </a:xfrm>
        </p:spPr>
        <p:txBody>
          <a:bodyPr>
            <a:normAutofit fontScale="90000"/>
          </a:bodyPr>
          <a:lstStyle/>
          <a:p>
            <a:r>
              <a:rPr lang="ru-RU" dirty="0"/>
              <a:t>Форма </a:t>
            </a:r>
            <a:r>
              <a:rPr lang="ru-RU" dirty="0" smtClean="0"/>
              <a:t>№ 12 </a:t>
            </a:r>
            <a:r>
              <a:rPr lang="ru-RU" dirty="0"/>
              <a:t>формируется по 6 </a:t>
            </a:r>
            <a:r>
              <a:rPr lang="ru-RU" dirty="0" smtClean="0"/>
              <a:t>разделам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87680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ru-RU" sz="2000" dirty="0">
                <a:latin typeface="Century" panose="02040604050505020304" pitchFamily="18" charset="0"/>
              </a:rPr>
              <a:t>Дети (0-14 лет включительно) - 1000, 1001, 1002, 1003, 1004, </a:t>
            </a:r>
            <a:r>
              <a:rPr lang="ru-RU" sz="2000" dirty="0" smtClean="0">
                <a:latin typeface="Century" panose="02040604050505020304" pitchFamily="18" charset="0"/>
              </a:rPr>
              <a:t>1005, 1100</a:t>
            </a:r>
            <a:r>
              <a:rPr lang="ru-RU" sz="2000" dirty="0">
                <a:latin typeface="Century" panose="02040604050505020304" pitchFamily="18" charset="0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lang="ru-RU" sz="2000" dirty="0">
                <a:latin typeface="Century" panose="02040604050505020304" pitchFamily="18" charset="0"/>
              </a:rPr>
              <a:t>Дети первых трех лет жизни - 1500, </a:t>
            </a:r>
            <a:r>
              <a:rPr lang="ru-RU" sz="2000" dirty="0" smtClean="0">
                <a:latin typeface="Century" panose="02040604050505020304" pitchFamily="18" charset="0"/>
              </a:rPr>
              <a:t>1601, 1700</a:t>
            </a:r>
            <a:r>
              <a:rPr lang="ru-RU" sz="2000" dirty="0">
                <a:latin typeface="Century" panose="02040604050505020304" pitchFamily="18" charset="0"/>
              </a:rPr>
              <a:t>, 1800, 1900, </a:t>
            </a:r>
            <a:endParaRPr lang="ru-RU" sz="2000" dirty="0" smtClean="0">
              <a:latin typeface="Century" panose="020406040505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430"/>
              </a:spcBef>
              <a:buNone/>
            </a:pPr>
            <a:r>
              <a:rPr lang="ru-RU" sz="2000" dirty="0" smtClean="0">
                <a:latin typeface="Century" panose="02040604050505020304" pitchFamily="18" charset="0"/>
              </a:rPr>
              <a:t>Дети </a:t>
            </a:r>
            <a:r>
              <a:rPr lang="ru-RU" sz="2000" dirty="0">
                <a:latin typeface="Century" panose="02040604050505020304" pitchFamily="18" charset="0"/>
              </a:rPr>
              <a:t>первого года жизни -</a:t>
            </a:r>
            <a:r>
              <a:rPr lang="ru-RU" sz="2000" dirty="0" smtClean="0">
                <a:latin typeface="Century" panose="02040604050505020304" pitchFamily="18" charset="0"/>
              </a:rPr>
              <a:t>1600, 1650</a:t>
            </a:r>
            <a:r>
              <a:rPr lang="ru-RU" sz="2000" dirty="0">
                <a:latin typeface="Century" panose="02040604050505020304" pitchFamily="18" charset="0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lang="ru-RU" sz="2000" dirty="0">
                <a:latin typeface="Century" panose="02040604050505020304" pitchFamily="18" charset="0"/>
              </a:rPr>
              <a:t>Дети (15-17 лет включительно) - 2000, 2001, 2003, 2004, </a:t>
            </a:r>
            <a:r>
              <a:rPr lang="ru-RU" sz="2000" dirty="0" smtClean="0">
                <a:latin typeface="Century" panose="02040604050505020304" pitchFamily="18" charset="0"/>
              </a:rPr>
              <a:t>2005, 2100</a:t>
            </a:r>
            <a:r>
              <a:rPr lang="ru-RU" sz="2000" dirty="0">
                <a:latin typeface="Century" panose="02040604050505020304" pitchFamily="18" charset="0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lang="ru-RU" sz="2000" dirty="0">
                <a:latin typeface="Century" panose="02040604050505020304" pitchFamily="18" charset="0"/>
              </a:rPr>
              <a:t>Взрослые (18 лет и более) - 3000, 3002, 3003, 3004, 3005, </a:t>
            </a:r>
            <a:r>
              <a:rPr lang="ru-RU" sz="2000" dirty="0" smtClean="0">
                <a:latin typeface="Century" panose="02040604050505020304" pitchFamily="18" charset="0"/>
              </a:rPr>
              <a:t>3006, 3100</a:t>
            </a:r>
            <a:r>
              <a:rPr lang="ru-RU" sz="2000" dirty="0">
                <a:latin typeface="Century" panose="02040604050505020304" pitchFamily="18" charset="0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lang="ru-RU" sz="2000" dirty="0">
                <a:latin typeface="Century" panose="02040604050505020304" pitchFamily="18" charset="0"/>
              </a:rPr>
              <a:t>Взрослые старше трудоспособного возраста - 4000, 4001, 4003, 4004, </a:t>
            </a:r>
            <a:r>
              <a:rPr lang="ru-RU" sz="2000" dirty="0" smtClean="0">
                <a:latin typeface="Century" panose="02040604050505020304" pitchFamily="18" charset="0"/>
              </a:rPr>
              <a:t>4005, 4100</a:t>
            </a:r>
            <a:r>
              <a:rPr lang="ru-RU" sz="2000" dirty="0">
                <a:latin typeface="Century" panose="02040604050505020304" pitchFamily="18" charset="0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lang="ru-RU" sz="2000" dirty="0">
                <a:latin typeface="Century" panose="02040604050505020304" pitchFamily="18" charset="0"/>
              </a:rPr>
              <a:t>Диспансеризация студентов высших учебных заведений – 5000, 5100</a:t>
            </a:r>
          </a:p>
          <a:p>
            <a:endParaRPr lang="ru-RU" sz="20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775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615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</a:t>
            </a:r>
            <a:r>
              <a:rPr lang="ru-RU" dirty="0" smtClean="0"/>
              <a:t>форму № 12 включают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88632"/>
          </a:xfrm>
        </p:spPr>
        <p:txBody>
          <a:bodyPr>
            <a:normAutofit lnSpcReduction="10000"/>
          </a:bodyPr>
          <a:lstStyle/>
          <a:p>
            <a:r>
              <a:rPr lang="ru-RU" sz="2600" dirty="0">
                <a:latin typeface="Century" panose="02040604050505020304" pitchFamily="18" charset="0"/>
              </a:rPr>
              <a:t>один раз в год сведения об основном, фоновом, конкурирующем и сопутствующем хронических заболеваниях (регистрируется в листе уточненных диагнозов формы № 025/у «Медицинская карта пациента, получающего медицинскую помощь в амбулаторных условиях»;</a:t>
            </a:r>
          </a:p>
          <a:p>
            <a:r>
              <a:rPr lang="ru-RU" sz="2600" dirty="0" smtClean="0">
                <a:latin typeface="Century" panose="02040604050505020304" pitchFamily="18" charset="0"/>
              </a:rPr>
              <a:t>пациенты</a:t>
            </a:r>
            <a:r>
              <a:rPr lang="ru-RU" sz="2600" dirty="0">
                <a:latin typeface="Century" panose="02040604050505020304" pitchFamily="18" charset="0"/>
              </a:rPr>
              <a:t>, имеющие два и более заболевания, показываются по соответствующим  строкам по числу выявленных и зарегистрированных заболеваний</a:t>
            </a:r>
          </a:p>
          <a:p>
            <a:r>
              <a:rPr lang="ru-RU" sz="2600" dirty="0">
                <a:latin typeface="Century" panose="02040604050505020304" pitchFamily="18" charset="0"/>
              </a:rPr>
              <a:t>диагнозы</a:t>
            </a:r>
            <a:r>
              <a:rPr lang="ru-RU" sz="2600" dirty="0">
                <a:latin typeface="Century" panose="02040604050505020304" pitchFamily="18" charset="0"/>
              </a:rPr>
              <a:t>, зарегистрированные в стационаре, на </a:t>
            </a:r>
            <a:r>
              <a:rPr lang="ru-RU" sz="2600" dirty="0">
                <a:latin typeface="Century" panose="02040604050505020304" pitchFamily="18" charset="0"/>
              </a:rPr>
              <a:t>основании «Выписного </a:t>
            </a:r>
            <a:r>
              <a:rPr lang="ru-RU" sz="2600" dirty="0">
                <a:latin typeface="Century" panose="02040604050505020304" pitchFamily="18" charset="0"/>
              </a:rPr>
              <a:t>эпикриза»;</a:t>
            </a:r>
          </a:p>
          <a:p>
            <a:r>
              <a:rPr lang="ru-RU" sz="2600" dirty="0">
                <a:latin typeface="Century" panose="02040604050505020304" pitchFamily="18" charset="0"/>
              </a:rPr>
              <a:t>в </a:t>
            </a:r>
            <a:r>
              <a:rPr lang="ru-RU" sz="2600" dirty="0">
                <a:latin typeface="Century" panose="02040604050505020304" pitchFamily="18" charset="0"/>
              </a:rPr>
              <a:t>случае смерти пациента регистрация нозологий обязательна</a:t>
            </a:r>
            <a:r>
              <a:rPr lang="ru-RU" sz="2600" dirty="0">
                <a:latin typeface="Century" panose="02040604050505020304" pitchFamily="18" charset="0"/>
              </a:rPr>
              <a:t>.</a:t>
            </a:r>
            <a:r>
              <a:rPr lang="ru-RU" sz="2600" dirty="0">
                <a:latin typeface="Century" panose="02040604050505020304" pitchFamily="18" charset="0"/>
              </a:rPr>
              <a:t> </a:t>
            </a:r>
            <a:endParaRPr lang="ru-RU" sz="2600" dirty="0">
              <a:latin typeface="Century" panose="020406040505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8743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615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</a:t>
            </a:r>
            <a:r>
              <a:rPr lang="ru-RU" dirty="0" smtClean="0"/>
              <a:t>форму № 12 включают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88632"/>
          </a:xfrm>
        </p:spPr>
        <p:txBody>
          <a:bodyPr>
            <a:normAutofit/>
          </a:bodyPr>
          <a:lstStyle/>
          <a:p>
            <a:r>
              <a:rPr lang="ru-RU" sz="2600" dirty="0" smtClean="0">
                <a:latin typeface="Century" panose="02040604050505020304" pitchFamily="18" charset="0"/>
              </a:rPr>
              <a:t>все </a:t>
            </a:r>
            <a:r>
              <a:rPr lang="ru-RU" sz="2600" dirty="0">
                <a:latin typeface="Century" panose="02040604050505020304" pitchFamily="18" charset="0"/>
              </a:rPr>
              <a:t>случаи острых </a:t>
            </a:r>
            <a:r>
              <a:rPr lang="ru-RU" sz="2600" dirty="0" smtClean="0">
                <a:latin typeface="Century" panose="02040604050505020304" pitchFamily="18" charset="0"/>
              </a:rPr>
              <a:t>заболеваний и состояний регистрируются столько раз, сколько они возникают в течение отчетного года</a:t>
            </a:r>
            <a:r>
              <a:rPr lang="ru-RU" sz="2600" dirty="0">
                <a:latin typeface="Century" panose="02040604050505020304" pitchFamily="18" charset="0"/>
              </a:rPr>
              <a:t>. При  этом графа 4 формы 12 должна быть равна графе 9 по соответствующим строкам таблиц 1000, </a:t>
            </a:r>
            <a:r>
              <a:rPr lang="ru-RU" sz="2600" dirty="0" smtClean="0">
                <a:latin typeface="Century" panose="02040604050505020304" pitchFamily="18" charset="0"/>
              </a:rPr>
              <a:t>1500, 2000</a:t>
            </a:r>
            <a:r>
              <a:rPr lang="ru-RU" sz="2600" dirty="0">
                <a:latin typeface="Century" panose="02040604050505020304" pitchFamily="18" charset="0"/>
              </a:rPr>
              <a:t>, 3000 и </a:t>
            </a:r>
            <a:r>
              <a:rPr lang="ru-RU" sz="2600" dirty="0" smtClean="0">
                <a:latin typeface="Century" panose="02040604050505020304" pitchFamily="18" charset="0"/>
              </a:rPr>
              <a:t>4000. Каждый </a:t>
            </a:r>
            <a:r>
              <a:rPr lang="ru-RU" sz="2600" dirty="0">
                <a:latin typeface="Century" panose="02040604050505020304" pitchFamily="18" charset="0"/>
              </a:rPr>
              <a:t>случай острого заболевания, зарегистрированный в текущем году, </a:t>
            </a:r>
            <a:r>
              <a:rPr lang="ru-RU" sz="2600" dirty="0">
                <a:latin typeface="Century" panose="02040604050505020304" pitchFamily="18" charset="0"/>
              </a:rPr>
              <a:t>не </a:t>
            </a:r>
            <a:r>
              <a:rPr lang="ru-RU" sz="2600" dirty="0">
                <a:latin typeface="Century" panose="02040604050505020304" pitchFamily="18" charset="0"/>
              </a:rPr>
              <a:t>подлежит перерегистрации в </a:t>
            </a:r>
            <a:r>
              <a:rPr lang="ru-RU" sz="2600" dirty="0" smtClean="0">
                <a:latin typeface="Century" panose="02040604050505020304" pitchFamily="18" charset="0"/>
              </a:rPr>
              <a:t>следующем (на начало следующего года по данным строкам «0»)</a:t>
            </a:r>
          </a:p>
          <a:p>
            <a:r>
              <a:rPr lang="ru-RU" sz="2600" dirty="0">
                <a:latin typeface="Century" panose="02040604050505020304" pitchFamily="18" charset="0"/>
              </a:rPr>
              <a:t>в</a:t>
            </a:r>
            <a:r>
              <a:rPr lang="ru-RU" sz="2600" dirty="0" smtClean="0">
                <a:latin typeface="Century" panose="02040604050505020304" pitchFamily="18" charset="0"/>
              </a:rPr>
              <a:t> случае обострения хронического заболевания, регистрируется заболевание, а не обострение</a:t>
            </a:r>
            <a:endParaRPr lang="ru-RU" sz="2600" dirty="0">
              <a:latin typeface="Century" panose="020406040505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8029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</a:t>
            </a:r>
            <a:r>
              <a:rPr lang="ru-RU" dirty="0" smtClean="0"/>
              <a:t>Форму № 12 </a:t>
            </a:r>
            <a:r>
              <a:rPr lang="ru-RU" dirty="0"/>
              <a:t>не включают: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80248"/>
          </a:xfrm>
        </p:spPr>
        <p:txBody>
          <a:bodyPr/>
          <a:lstStyle/>
          <a:p>
            <a:r>
              <a:rPr lang="ru-RU" sz="2600" dirty="0" smtClean="0">
                <a:latin typeface="Century" panose="02040604050505020304" pitchFamily="18" charset="0"/>
              </a:rPr>
              <a:t>заболевания</a:t>
            </a:r>
            <a:r>
              <a:rPr lang="ru-RU" sz="2600" dirty="0">
                <a:latin typeface="Century" panose="02040604050505020304" pitchFamily="18" charset="0"/>
              </a:rPr>
              <a:t>, коды которых </a:t>
            </a:r>
            <a:r>
              <a:rPr lang="ru-RU" sz="2600" dirty="0">
                <a:latin typeface="Century" panose="02040604050505020304" pitchFamily="18" charset="0"/>
              </a:rPr>
              <a:t>отмечены «*» </a:t>
            </a:r>
            <a:endParaRPr lang="ru-RU" sz="2600" dirty="0">
              <a:latin typeface="Century" panose="02040604050505020304" pitchFamily="18" charset="0"/>
            </a:endParaRPr>
          </a:p>
          <a:p>
            <a:r>
              <a:rPr lang="ru-RU" sz="2600" dirty="0">
                <a:latin typeface="Century" panose="02040604050505020304" pitchFamily="18" charset="0"/>
              </a:rPr>
              <a:t>сведения </a:t>
            </a:r>
            <a:r>
              <a:rPr lang="ru-RU" sz="2600" dirty="0">
                <a:latin typeface="Century" panose="02040604050505020304" pitchFamily="18" charset="0"/>
              </a:rPr>
              <a:t>об осложнениях основного и других заболеваний;</a:t>
            </a:r>
          </a:p>
          <a:p>
            <a:r>
              <a:rPr lang="ru-RU" sz="2600" dirty="0">
                <a:latin typeface="Century" panose="02040604050505020304" pitchFamily="18" charset="0"/>
              </a:rPr>
              <a:t>сведения </a:t>
            </a:r>
            <a:r>
              <a:rPr lang="ru-RU" sz="2600" dirty="0">
                <a:latin typeface="Century" panose="02040604050505020304" pitchFamily="18" charset="0"/>
              </a:rPr>
              <a:t>об обострениях хронических заболеваний;</a:t>
            </a:r>
          </a:p>
          <a:p>
            <a:r>
              <a:rPr lang="ru-RU" sz="2600" dirty="0">
                <a:latin typeface="Century" panose="02040604050505020304" pitchFamily="18" charset="0"/>
              </a:rPr>
              <a:t>подозрения </a:t>
            </a:r>
            <a:r>
              <a:rPr lang="ru-RU" sz="2600" dirty="0">
                <a:latin typeface="Century" panose="02040604050505020304" pitchFamily="18" charset="0"/>
              </a:rPr>
              <a:t>на заболевания</a:t>
            </a:r>
            <a:r>
              <a:rPr lang="ru-RU" sz="2600" dirty="0">
                <a:latin typeface="Century" panose="02040604050505020304" pitchFamily="18" charset="0"/>
              </a:rPr>
              <a:t>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23417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90600"/>
          </a:xfrm>
        </p:spPr>
        <p:txBody>
          <a:bodyPr/>
          <a:lstStyle/>
          <a:p>
            <a:r>
              <a:rPr lang="ru-RU" dirty="0"/>
              <a:t>Обратить внимание: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5832648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>
                <a:latin typeface="Century" panose="02040604050505020304" pitchFamily="18" charset="0"/>
              </a:rPr>
              <a:t>В таблицы 1500, 1600, 1650, 1700, 1800, 1900 вносится информация о детях, которым в 2023 году исполнился 1 год. Соответственно родились они с 1.01.2022 по 31.12.2022 года. </a:t>
            </a:r>
          </a:p>
          <a:p>
            <a:pPr marL="0" indent="0">
              <a:buNone/>
            </a:pPr>
            <a:r>
              <a:rPr lang="ru-RU" sz="2800" u="sng" dirty="0">
                <a:latin typeface="Century" panose="02040604050505020304" pitchFamily="18" charset="0"/>
              </a:rPr>
              <a:t>У детей 1 года жизни хронических </a:t>
            </a:r>
            <a:r>
              <a:rPr lang="ru-RU" sz="2800" b="1" u="sng" dirty="0">
                <a:latin typeface="Century" panose="02040604050505020304" pitchFamily="18" charset="0"/>
              </a:rPr>
              <a:t>заболеваний быть не должно</a:t>
            </a:r>
            <a:r>
              <a:rPr lang="ru-RU" sz="2800" b="1" u="sng" dirty="0">
                <a:latin typeface="Century" panose="02040604050505020304" pitchFamily="18" charset="0"/>
              </a:rPr>
              <a:t>!</a:t>
            </a:r>
          </a:p>
          <a:p>
            <a:r>
              <a:rPr lang="ru-RU" sz="2800" dirty="0">
                <a:latin typeface="Century" panose="02040604050505020304" pitchFamily="18" charset="0"/>
              </a:rPr>
              <a:t>Регистрация заболеваний в форме 12 осуществляется по году рождения. </a:t>
            </a:r>
          </a:p>
          <a:p>
            <a:pPr marL="0" indent="0">
              <a:buNone/>
            </a:pPr>
            <a:r>
              <a:rPr lang="ru-RU" sz="2800" dirty="0">
                <a:latin typeface="Century" panose="02040604050505020304" pitchFamily="18" charset="0"/>
              </a:rPr>
              <a:t>Если в отчетном году ребенку исполняется 15 лет (с 1 января – по 31 декабря), то он считается подростком;18 лет – взрослым, т.е. переход из одной возрастной группы в другую производится на начало года в не зависимости от того, когда у ребёнка или подростка день рождения</a:t>
            </a:r>
          </a:p>
          <a:p>
            <a:pPr marL="0" indent="0">
              <a:buNone/>
            </a:pPr>
            <a:r>
              <a:rPr lang="ru-RU" sz="2800" dirty="0">
                <a:latin typeface="Century" panose="02040604050505020304" pitchFamily="18" charset="0"/>
              </a:rPr>
              <a:t>При этом вся их ранее известная заболеваемость показывается в графе 4 – всего,  и только вновь выявленная в текущем году в первичной заболеваемости (графы 9 и 11  у  подростков, графа 9 у взрослых) соответствующих </a:t>
            </a:r>
            <a:r>
              <a:rPr lang="ru-RU" sz="2800" dirty="0" smtClean="0">
                <a:latin typeface="Century" panose="02040604050505020304" pitchFamily="18" charset="0"/>
              </a:rPr>
              <a:t>таблиц</a:t>
            </a:r>
            <a:endParaRPr lang="ru-RU" sz="28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514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90600"/>
          </a:xfrm>
        </p:spPr>
        <p:txBody>
          <a:bodyPr>
            <a:normAutofit/>
          </a:bodyPr>
          <a:lstStyle/>
          <a:p>
            <a:r>
              <a:rPr lang="ru-RU" dirty="0"/>
              <a:t>Обратить внимание: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5688632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Century" panose="02040604050505020304" pitchFamily="18" charset="0"/>
              </a:rPr>
              <a:t>Данные таблицы 1500 «Дети первых трех лет жизни» не могут быть больше данных таблицы 1000 «Дети (0-14 лет включительно)»</a:t>
            </a:r>
          </a:p>
          <a:p>
            <a:r>
              <a:rPr lang="ru-RU" dirty="0">
                <a:latin typeface="Century" panose="02040604050505020304" pitchFamily="18" charset="0"/>
              </a:rPr>
              <a:t>В форме № 12 по всем графам и строкам не может быть отрицательных значений, в том числе у лиц трудоспособного возраста и девушек</a:t>
            </a:r>
          </a:p>
          <a:p>
            <a:r>
              <a:rPr lang="ru-RU" dirty="0">
                <a:latin typeface="Century" panose="02040604050505020304" pitchFamily="18" charset="0"/>
              </a:rPr>
              <a:t>Значения в </a:t>
            </a:r>
            <a:r>
              <a:rPr lang="ru-RU" dirty="0" err="1">
                <a:latin typeface="Century" panose="02040604050505020304" pitchFamily="18" charset="0"/>
              </a:rPr>
              <a:t>графоклетках</a:t>
            </a:r>
            <a:r>
              <a:rPr lang="ru-RU" dirty="0">
                <a:latin typeface="Century" panose="02040604050505020304" pitchFamily="18" charset="0"/>
              </a:rPr>
              <a:t> таблицы 4000 «Взрослые старше трудоспособного возраста» не могут быть больше значений </a:t>
            </a:r>
            <a:r>
              <a:rPr lang="ru-RU" dirty="0" err="1">
                <a:latin typeface="Century" panose="02040604050505020304" pitchFamily="18" charset="0"/>
              </a:rPr>
              <a:t>графоклеток</a:t>
            </a:r>
            <a:r>
              <a:rPr lang="ru-RU" dirty="0">
                <a:latin typeface="Century" panose="02040604050505020304" pitchFamily="18" charset="0"/>
              </a:rPr>
              <a:t> таблицы 3000 «Взрослые 18 лет и более</a:t>
            </a:r>
            <a:r>
              <a:rPr lang="ru-RU" dirty="0" smtClean="0">
                <a:latin typeface="Century" panose="02040604050505020304" pitchFamily="18" charset="0"/>
              </a:rPr>
              <a:t>», т.к. лица старше трудоспособного возраста исчисляются из таблицы 3000 «</a:t>
            </a:r>
            <a:r>
              <a:rPr lang="ru-RU" dirty="0">
                <a:latin typeface="Century" panose="02040604050505020304" pitchFamily="18" charset="0"/>
              </a:rPr>
              <a:t>Взрослые 18 лет и более</a:t>
            </a:r>
            <a:r>
              <a:rPr lang="ru-RU" dirty="0" smtClean="0">
                <a:latin typeface="Century" panose="02040604050505020304" pitchFamily="18" charset="0"/>
              </a:rPr>
              <a:t>».</a:t>
            </a:r>
            <a:endParaRPr lang="ru-RU" dirty="0">
              <a:latin typeface="Century" panose="02040604050505020304" pitchFamily="18" charset="0"/>
            </a:endParaRPr>
          </a:p>
          <a:p>
            <a:r>
              <a:rPr lang="ru-RU" b="1" u="sng" dirty="0">
                <a:latin typeface="Century" panose="02040604050505020304" pitchFamily="18" charset="0"/>
              </a:rPr>
              <a:t>Количество </a:t>
            </a:r>
            <a:r>
              <a:rPr lang="ru-RU" b="1" u="sng" dirty="0">
                <a:latin typeface="Century" panose="02040604050505020304" pitchFamily="18" charset="0"/>
              </a:rPr>
              <a:t>зарегистрированных пациентов в форме № 12 </a:t>
            </a:r>
            <a:r>
              <a:rPr lang="ru-RU" b="1" u="sng" dirty="0" smtClean="0">
                <a:latin typeface="Century" panose="02040604050505020304" pitchFamily="18" charset="0"/>
              </a:rPr>
              <a:t>в таблицах 1001, 2001, 3001, 4001 не </a:t>
            </a:r>
            <a:r>
              <a:rPr lang="ru-RU" b="1" u="sng" dirty="0">
                <a:latin typeface="Century" panose="02040604050505020304" pitchFamily="18" charset="0"/>
              </a:rPr>
              <a:t>может быть больше численности прикрепленного </a:t>
            </a:r>
            <a:r>
              <a:rPr lang="ru-RU" b="1" u="sng" dirty="0" smtClean="0">
                <a:latin typeface="Century" panose="02040604050505020304" pitchFamily="18" charset="0"/>
              </a:rPr>
              <a:t>населения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45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723</TotalTime>
  <Words>3223</Words>
  <Application>Microsoft Office PowerPoint</Application>
  <PresentationFormat>Экран (4:3)</PresentationFormat>
  <Paragraphs>196</Paragraphs>
  <Slides>28</Slides>
  <Notes>26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Ясность</vt:lpstr>
      <vt:lpstr>Форма № 12  «СВЕДЕНИЯ О ЧИСЛЕ ЗАБОЛЕВАНИЙ, ЗАРЕГИСТРИРОВАННЫХ У ПАЦИЕНТОВ, ПРОЖИВАЮЩИХ В РАЙОНЕ ОБСЛУЖИВАНИЯ МЕДИЦИНСКОЙ ОРГАНИЗАЦИИ»</vt:lpstr>
      <vt:lpstr>Презентация PowerPoint</vt:lpstr>
      <vt:lpstr>Презентация PowerPoint</vt:lpstr>
      <vt:lpstr>Форма № 12 формируется по 6 разделам</vt:lpstr>
      <vt:lpstr>В форму № 12 включают:</vt:lpstr>
      <vt:lpstr>В форму № 12 включают:</vt:lpstr>
      <vt:lpstr>в Форму № 12 не включают: </vt:lpstr>
      <vt:lpstr>Обратить внимание: </vt:lpstr>
      <vt:lpstr>Обратить внимание: </vt:lpstr>
      <vt:lpstr>Обратить внимание:</vt:lpstr>
      <vt:lpstr>Обратить внимание:</vt:lpstr>
      <vt:lpstr>Обратить внимание:</vt:lpstr>
      <vt:lpstr>Обратить внимание:</vt:lpstr>
      <vt:lpstr>Заполнение таблиц:</vt:lpstr>
      <vt:lpstr>Заполнение таблиц:</vt:lpstr>
      <vt:lpstr>Заполнение таблиц 1004, 2004, 3004, 4004 (физические лица)</vt:lpstr>
      <vt:lpstr>Заполнение таблицы 3005</vt:lpstr>
      <vt:lpstr>Заполнение таблицы 3005</vt:lpstr>
      <vt:lpstr>Заполнение таблицы 3005</vt:lpstr>
      <vt:lpstr>Изменения в форме № 12  за 2023 год</vt:lpstr>
      <vt:lpstr>Изменения в форме № 12  за 2023 год</vt:lpstr>
      <vt:lpstr>Изменения в форме № 12  за 2023 год</vt:lpstr>
      <vt:lpstr>Изменения в форме № 12  за 2023 год</vt:lpstr>
      <vt:lpstr>Изменения в форме № 12  за 2023 год</vt:lpstr>
      <vt:lpstr>Контроль таблиц 1000, 2000, 3000, 4000 </vt:lpstr>
      <vt:lpstr>Контроль таблиц 1000, 2000, 3000, 4000 </vt:lpstr>
      <vt:lpstr>Контроль формы № 12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 Александровна Кандеева</dc:creator>
  <cp:lastModifiedBy>Алена Александровна Кандеева</cp:lastModifiedBy>
  <cp:revision>51</cp:revision>
  <cp:lastPrinted>2023-12-13T05:30:04Z</cp:lastPrinted>
  <dcterms:created xsi:type="dcterms:W3CDTF">2022-12-16T01:22:24Z</dcterms:created>
  <dcterms:modified xsi:type="dcterms:W3CDTF">2023-12-13T06:50:11Z</dcterms:modified>
</cp:coreProperties>
</file>