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3"/>
    <p:sldId id="258" r:id="rId4"/>
    <p:sldId id="259" r:id="rId5"/>
    <p:sldId id="260" r:id="rId6"/>
    <p:sldId id="265" r:id="rId7"/>
  </p:sldIdLst>
  <p:sldSz cx="9144000" cy="6858000" type="screen4x3"/>
  <p:notesSz cx="6760845" cy="994219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3DFF6-B1F8-4B81-9833-AAEC1D09E17D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13BAF-0DBE-4B12-9509-D584147A017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8E31-BE38-4C3A-AC6B-C3FC370D739B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DAE8-DF1A-4FD3-8487-9B522B6BB645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CAED-1E84-4C70-BDAC-C353E0D32265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71DCD-694B-479A-8E5B-DAD1F56389C1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287-C62C-4EA3-BEFD-7068D4576F24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207-E036-44D5-A63A-5F243627AD11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28F06-DCCD-4572-A328-07A183857ACA}" type="datetime1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A01C-E712-419A-82E4-2EF27DAF0B01}" type="datetime1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55BD5-7F6A-4E38-8B94-675CC4388836}" type="datetime1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07B0-4F77-4887-A9FF-70F056987588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442B4-0017-43D6-A78F-0FBB2028AF6D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DD799-14DE-413C-9A54-35D9F0D8D72A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779DD-00E8-492B-B8F0-D321F0D8A53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hyperlink" Target="mailto:ivanovate@kmc75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4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4431561-35B7-420A-86E1-3BF266185867}" type="slidenum">
              <a:rPr lang="ru-RU" altLang="ru-RU" sz="1200">
                <a:latin typeface="Arial Black" panose="020B0A04020102020204" pitchFamily="34" charset="0"/>
                <a:cs typeface="Arial" panose="020B0604020202020204" pitchFamily="34" charset="0"/>
              </a:rPr>
            </a:fld>
            <a:endParaRPr lang="ru-RU" altLang="ru-RU" sz="120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075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88913"/>
            <a:ext cx="8229600" cy="41751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endParaRPr lang="ru-RU" altLang="ru-RU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692697"/>
            <a:ext cx="8640960" cy="6012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ф№16-ВН </a:t>
            </a:r>
            <a:endParaRPr lang="ru-RU" altLang="ru-RU" b="1" dirty="0" smtClean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b="1" dirty="0" smtClean="0">
                <a:latin typeface="Times New Roman" panose="02020603050405020304" pitchFamily="18" charset="0"/>
              </a:rPr>
              <a:t>«</a:t>
            </a:r>
            <a:r>
              <a:rPr lang="ru-RU" altLang="ru-RU" b="1" dirty="0">
                <a:latin typeface="Times New Roman" panose="02020603050405020304" pitchFamily="18" charset="0"/>
              </a:rPr>
              <a:t>Сведения о причинах временной нетрудоспособности», </a:t>
            </a:r>
            <a:endParaRPr lang="ru-RU" altLang="ru-RU" b="1" dirty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утв. приказом Росстата от 25.12.2014 № 723</a:t>
            </a:r>
            <a:endParaRPr lang="ru-RU" altLang="ru-RU" b="1" dirty="0" smtClean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4D14-E110-425A-A4F2-A33473958E7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Ф№ 16-ВН заполняется </a:t>
            </a:r>
            <a:r>
              <a:rPr lang="ru-RU" sz="17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полностью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В случае, если есть незаполненные строки, то обязательно должна быть </a:t>
            </a:r>
            <a:r>
              <a:rPr lang="ru-RU" sz="17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приложена пояснительная записка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подтверждающая, что заболевания по этим строкам не зарегистрированы и листки нетрудоспособности не выдавались.</a:t>
            </a:r>
            <a:endParaRPr lang="ru-RU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Случаи ВН, связанные с </a:t>
            </a:r>
            <a:r>
              <a:rPr lang="en-US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- 19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указываются в строках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50-51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Также эти данные указываются в строках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52-53 (всего по заболеваниям)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 в строках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63-64 (итого по всем причинам).</a:t>
            </a:r>
            <a:endParaRPr lang="ru-RU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Случаи ВН в связи с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карантином по поводу </a:t>
            </a:r>
            <a:r>
              <a:rPr lang="en-US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 - 19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указываются в строках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61-62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Эти данные выделяются из строк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С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трока 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 «Отпуск по беременности и родам».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 По факту родов (возрастная категория женщин 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лет и старше)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 предоставить 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подтверждение 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(указать № листка нетрудоспособности, возраст женщины). В этой строке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должны указываться отпуска по уходу за детьми.</a:t>
            </a:r>
            <a:endParaRPr lang="ru-RU" sz="17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rmAutofit fontScale="90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Особое внимание:</a:t>
            </a:r>
            <a:endParaRPr lang="ru-RU" sz="20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по строкам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03 - 04 –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«из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них: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туберкулез»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редняя длительность  листка нетрудоспособности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не менее 90 дней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7. по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строке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«из них: аборты (из стр. 45)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средняя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длительность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листка нетрудоспособности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3-5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дней (эта строка выделяется отдельно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строки 45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включается в строку 64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8. Листки нетрудоспособности по отпускам по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беременности и родам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могут быть менее 140 дней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Если имеются причины по уменьшению, то в обязательном порядке предоставить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пояснения.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 Листки нетрудоспособности, выданные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причинам иных обстоятельств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протезирование, донорство, обследования, в результате которых пациенту был поставлен диагноз «здоров» и т.д.) включать в строки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63-64 (код по МКБ - 10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Z00 - Z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99)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Средняя длительность 1 случая ВН не должны быть с большой разницей у мужчин и женщин, либо предоставляются пояснения. Сравнивается средняя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длительность 1 случая ВН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 данными прошлого года. При разнице более чем в 10-15% необходимо представить пояснения.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 отчет предоставлять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Бумажный вариант Ф№ 16-ВН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Электронный вариант Ф№16-ВН (направляете на электронную почту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ivanovate@kmc75.ru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USB-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флеш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Пояснения.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 уважением, заместитель главного врача по КЭР КМЦ г. Читы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 Т.Е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Иванова (89243811551).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2166</Words>
  <Application>WPS Presentation</Application>
  <PresentationFormat>Экран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SimSun</vt:lpstr>
      <vt:lpstr>Wingdings</vt:lpstr>
      <vt:lpstr>Arial Black</vt:lpstr>
      <vt:lpstr>Times New Roman</vt:lpstr>
      <vt:lpstr>Calibri</vt:lpstr>
      <vt:lpstr>Microsoft YaHei</vt:lpstr>
      <vt:lpstr>Arial Unicode MS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dc518</dc:creator>
  <cp:lastModifiedBy>Computer</cp:lastModifiedBy>
  <cp:revision>40</cp:revision>
  <cp:lastPrinted>2019-04-11T02:13:00Z</cp:lastPrinted>
  <dcterms:created xsi:type="dcterms:W3CDTF">2019-04-08T05:28:00Z</dcterms:created>
  <dcterms:modified xsi:type="dcterms:W3CDTF">2023-12-11T16:41:13Z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37052B61857C46CD8F2AA58D133CE6CA_13</vt:lpwstr>
  </property>
  <property fmtid="{D5CDD505-2E9C-101B-9397-08002B2CF9AE}" pid="3" name="KSOProductBuildVer">
    <vt:lpwstr>1049-12.2.0.13306</vt:lpwstr>
  </property>
</Properties>
</file>