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80" r:id="rId1"/>
  </p:sldMasterIdLst>
  <p:sldIdLst>
    <p:sldId id="256" r:id="rId2"/>
    <p:sldId id="265" r:id="rId3"/>
    <p:sldId id="266" r:id="rId4"/>
    <p:sldId id="271" r:id="rId5"/>
    <p:sldId id="272" r:id="rId6"/>
    <p:sldId id="273" r:id="rId7"/>
    <p:sldId id="267" r:id="rId8"/>
    <p:sldId id="274" r:id="rId9"/>
    <p:sldId id="268" r:id="rId10"/>
    <p:sldId id="276" r:id="rId11"/>
    <p:sldId id="269" r:id="rId12"/>
    <p:sldId id="270" r:id="rId13"/>
    <p:sldId id="275" r:id="rId14"/>
    <p:sldId id="258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58" d="100"/>
          <a:sy n="58" d="100"/>
        </p:scale>
        <p:origin x="-84" y="-1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7143800" cy="23012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Monotype Corsiva" pitchFamily="66" charset="0"/>
              </a:rPr>
              <a:t>Порядок и требования к составлению сводных отчетов формы № 9, № 34 </a:t>
            </a:r>
            <a:br>
              <a:rPr lang="ru-RU" dirty="0" smtClean="0">
                <a:solidFill>
                  <a:srgbClr val="FFC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C000"/>
                </a:solidFill>
                <a:latin typeface="Monotype Corsiva" pitchFamily="66" charset="0"/>
              </a:rPr>
              <a:t>(отчет о кожно-венерологических заболеваниях)</a:t>
            </a:r>
            <a:endParaRPr lang="ru-RU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3952" y="4572008"/>
            <a:ext cx="6480048" cy="1752600"/>
          </a:xfrm>
        </p:spPr>
        <p:txBody>
          <a:bodyPr/>
          <a:lstStyle/>
          <a:p>
            <a:r>
              <a:rPr lang="ru-RU" dirty="0" smtClean="0"/>
              <a:t>ГУЗ «Краевой кожно-венерологический диспансер»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08744" y="1000108"/>
            <a:ext cx="8935256" cy="2643206"/>
          </a:xfrm>
        </p:spPr>
      </p:pic>
      <p:pic>
        <p:nvPicPr>
          <p:cNvPr id="6" name="Содержимое 5" descr="12 (1)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57158" y="3929066"/>
            <a:ext cx="7895676" cy="2193571"/>
          </a:xfrm>
        </p:spPr>
      </p:pic>
      <p:sp>
        <p:nvSpPr>
          <p:cNvPr id="7" name="Заголовок 3"/>
          <p:cNvSpPr txBox="1">
            <a:spLocks/>
          </p:cNvSpPr>
          <p:nvPr/>
        </p:nvSpPr>
        <p:spPr>
          <a:xfrm>
            <a:off x="785786" y="428604"/>
            <a:ext cx="7467600" cy="42860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86446" y="1000108"/>
            <a:ext cx="1857388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428860" y="3929066"/>
            <a:ext cx="164307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15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596" y="2714620"/>
            <a:ext cx="8215370" cy="1643074"/>
          </a:xfrm>
        </p:spPr>
      </p:pic>
      <p:pic>
        <p:nvPicPr>
          <p:cNvPr id="9" name="Содержимое 8" descr="5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4214819"/>
            <a:ext cx="8884060" cy="264318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5500702"/>
            <a:ext cx="5872146" cy="106680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Графа 5 таблицы 2300 равно или больше графы 7 таблицы 2200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356" y="642918"/>
            <a:ext cx="8881644" cy="20162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Таблица 2300</a:t>
            </a:r>
            <a:r>
              <a:rPr lang="ru-RU" sz="20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: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в данной таблице показывается </a:t>
            </a:r>
            <a:r>
              <a:rPr lang="ru-RU" sz="2000" b="1" u="sng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число обследованных контактов на больного с вновь установленным диагнозом</a:t>
            </a:r>
            <a:r>
              <a:rPr lang="ru-RU" sz="20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, поэтому число обследованных лиц показывается в этой таблице </a:t>
            </a:r>
            <a:r>
              <a:rPr lang="ru-RU" sz="2000" b="1" u="sng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по диагнозу больного, а не его контактов</a:t>
            </a: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928662" y="214290"/>
            <a:ext cx="7467600" cy="42860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572000" y="4929198"/>
            <a:ext cx="107157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flipV="1">
            <a:off x="4000496" y="3929066"/>
            <a:ext cx="71438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6643702" y="4714884"/>
            <a:ext cx="1143008" cy="35719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KB-200\Desktop\2022-12-19_17-14-4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71480"/>
            <a:ext cx="7911657" cy="5340369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928794" y="3929066"/>
            <a:ext cx="642942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643570" y="2428868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2643174" y="2714620"/>
            <a:ext cx="3000396" cy="12144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3"/>
          <p:cNvSpPr txBox="1">
            <a:spLocks/>
          </p:cNvSpPr>
          <p:nvPr/>
        </p:nvSpPr>
        <p:spPr>
          <a:xfrm>
            <a:off x="928662" y="0"/>
            <a:ext cx="7467600" cy="64294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1406" y="5763327"/>
            <a:ext cx="89561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таблице 2400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заполняются по строке 2 графы с 4 по 8 если женщины получили лечение до исхода беременности.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получили лечение после исхода беременности по строке 2 заполняются графы с 9 по 13, а при этом графы с 4 по 8 по 3 строке.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42844" y="6376620"/>
            <a:ext cx="80345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ежгодовой контроль строка 5 отчета за 2023 год соответствует сумме по  строкам 1, 4 и 5 графы 12 отчета за 2022год.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 flipV="1">
            <a:off x="1785918" y="2571744"/>
            <a:ext cx="4572032" cy="8572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357818" y="4643446"/>
            <a:ext cx="35718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B050"/>
                </a:solidFill>
                <a:cs typeface="Times New Roman" pitchFamily="18" charset="0"/>
              </a:rPr>
              <a:t>Число родов может быть несколько меньше, чем родившихся детей за счет многоплодной беременности.</a:t>
            </a:r>
            <a:endParaRPr lang="ru-RU" sz="1400" dirty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286512" y="2571744"/>
            <a:ext cx="642942" cy="192882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4572000" y="4429132"/>
            <a:ext cx="1785950" cy="92869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Таблица 2500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данной таблице показывается </a:t>
            </a:r>
            <a:r>
              <a:rPr lang="ru-RU" sz="2000" b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методы именно лабораторной диагностики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включаем инструментальные, в т.ч. в графу 15.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2">
                    <a:lumMod val="75000"/>
                  </a:schemeClr>
                </a:solidFill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Содержимое 3" descr="1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2428868"/>
            <a:ext cx="8229600" cy="3124069"/>
          </a:xfrm>
        </p:spPr>
      </p:pic>
      <p:sp>
        <p:nvSpPr>
          <p:cNvPr id="5" name="Овал 4"/>
          <p:cNvSpPr/>
          <p:nvPr/>
        </p:nvSpPr>
        <p:spPr>
          <a:xfrm>
            <a:off x="8215338" y="3500438"/>
            <a:ext cx="64294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928662" y="214290"/>
            <a:ext cx="7467600" cy="42860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467600" cy="7858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Дополнительная информация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715040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Конъюнктурный отчет по дерматовенерологической службе за 2023год. 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План работы дерматовенерологической службы на 2024 год.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Отчет по лабораторной диагностики ИППП и заразных кожных заболеваний.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Отчет по санитарно-гигиеническому обучению и воспитанию (ИППП и заразные кожные заболевания).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Списки больных с впервые установленным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  и другими ИППП.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Список больных с заболеваниями кожи и подкожной клетчатки, состоящие на   диспансерном учете. 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Список с впервые установленным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  и гонорея у детей (0-14 лет) и подростков (15-17 лет).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Акты расследования с впервые установленным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  и гонорея у детей (0-14 лет) и подростков (15-17 лет).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Акты расследования с впервые установленным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</a:t>
            </a:r>
            <a:r>
              <a:rPr lang="ru-RU" sz="2900" dirty="0" err="1" smtClean="0">
                <a:solidFill>
                  <a:schemeClr val="tx1"/>
                </a:solidFill>
              </a:rPr>
              <a:t>Нейросифилис</a:t>
            </a:r>
            <a:r>
              <a:rPr lang="ru-RU" sz="2900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Анкеты на беременных женщин  с впервые установленным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 в 2023 году.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Список больных с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Сифилис, состоящих на клинико-серологическом контроле.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Список больных с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Сифилис, снятых с учета в 2023 году.</a:t>
            </a:r>
          </a:p>
          <a:p>
            <a:pPr lvl="1"/>
            <a:endParaRPr lang="ru-RU" sz="29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8" y="3357562"/>
            <a:ext cx="2714612" cy="2968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Благодарю за внимание!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467600" cy="6072230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Заместитель главного врача по организационно-методической работе </a:t>
            </a:r>
          </a:p>
          <a:p>
            <a:pPr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    </a:t>
            </a:r>
            <a:r>
              <a:rPr lang="ru-RU" sz="3200" dirty="0" smtClean="0">
                <a:solidFill>
                  <a:srgbClr val="FF0000"/>
                </a:solidFill>
              </a:rPr>
              <a:t>Бокова Олеся </a:t>
            </a:r>
            <a:r>
              <a:rPr lang="ru-RU" sz="3200" dirty="0" err="1" smtClean="0">
                <a:solidFill>
                  <a:srgbClr val="FF0000"/>
                </a:solidFill>
              </a:rPr>
              <a:t>Демуриевна</a:t>
            </a: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dirty="0" smtClean="0"/>
              <a:t>    + 7 914 135-07-88</a:t>
            </a:r>
          </a:p>
          <a:p>
            <a:pPr>
              <a:buNone/>
            </a:pPr>
            <a:r>
              <a:rPr lang="ru-RU" sz="3200" dirty="0" smtClean="0"/>
              <a:t>     8(3022) 21-18-84</a:t>
            </a:r>
          </a:p>
          <a:p>
            <a:pPr>
              <a:buNone/>
            </a:pPr>
            <a:r>
              <a:rPr lang="ru-RU" sz="3200" dirty="0" smtClean="0"/>
              <a:t>     </a:t>
            </a:r>
            <a:r>
              <a:rPr lang="en-AU" sz="3200" dirty="0" smtClean="0"/>
              <a:t>Chitokvd@mail.ru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Врач статистик </a:t>
            </a:r>
          </a:p>
          <a:p>
            <a:pPr>
              <a:buNone/>
            </a:pPr>
            <a:r>
              <a:rPr lang="ru-RU" sz="3200" dirty="0" smtClean="0"/>
              <a:t>    </a:t>
            </a:r>
            <a:r>
              <a:rPr lang="ru-RU" sz="3200" dirty="0" err="1" smtClean="0">
                <a:solidFill>
                  <a:srgbClr val="FF0000"/>
                </a:solidFill>
              </a:rPr>
              <a:t>Гурулева</a:t>
            </a:r>
            <a:r>
              <a:rPr lang="ru-RU" sz="3200" dirty="0" smtClean="0">
                <a:solidFill>
                  <a:srgbClr val="FF0000"/>
                </a:solidFill>
              </a:rPr>
              <a:t> Ирина </a:t>
            </a:r>
            <a:r>
              <a:rPr lang="ru-RU" sz="3200" dirty="0" err="1" smtClean="0">
                <a:solidFill>
                  <a:srgbClr val="FF0000"/>
                </a:solidFill>
              </a:rPr>
              <a:t>Зинатуллатовна</a:t>
            </a: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dirty="0" smtClean="0"/>
              <a:t>   + 7 914 440-37-81</a:t>
            </a:r>
          </a:p>
          <a:p>
            <a:pPr>
              <a:buNone/>
            </a:pPr>
            <a:r>
              <a:rPr lang="ru-RU" sz="3200" dirty="0" smtClean="0"/>
              <a:t>   + 7 924 274-70-89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3"/>
          <p:cNvSpPr>
            <a:spLocks noGrp="1"/>
          </p:cNvSpPr>
          <p:nvPr>
            <p:ph type="title"/>
          </p:nvPr>
        </p:nvSpPr>
        <p:spPr>
          <a:xfrm>
            <a:off x="857224" y="0"/>
            <a:ext cx="7324724" cy="71435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Форма №9</a:t>
            </a:r>
            <a:endParaRPr lang="ru-RU" sz="5400" b="1" dirty="0">
              <a:solidFill>
                <a:schemeClr val="bg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8434" name="Picture 2" descr="C:\Users\KB-200\Desktop\2022-12-19_16-33-0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4"/>
            <a:ext cx="8358246" cy="4469706"/>
          </a:xfrm>
          <a:prstGeom prst="rect">
            <a:avLst/>
          </a:prstGeom>
          <a:noFill/>
        </p:spPr>
      </p:pic>
      <p:pic>
        <p:nvPicPr>
          <p:cNvPr id="18435" name="Picture 3" descr="C:\Users\KB-200\Desktop\2022-12-19_16-55-4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820674"/>
            <a:ext cx="8072462" cy="4037326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3857620" y="1571612"/>
            <a:ext cx="3286148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428728" y="4000504"/>
            <a:ext cx="1785950" cy="714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428728" y="6000768"/>
            <a:ext cx="1928826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12" descr="1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1" y="1643050"/>
            <a:ext cx="8913389" cy="45821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857488" y="3571876"/>
            <a:ext cx="785818" cy="785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1514" y="642918"/>
            <a:ext cx="3512486" cy="52101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15008" y="3286124"/>
            <a:ext cx="12144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143900" y="3286124"/>
            <a:ext cx="6429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786578" y="3786190"/>
            <a:ext cx="10001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3"/>
          <p:cNvSpPr txBox="1">
            <a:spLocks/>
          </p:cNvSpPr>
          <p:nvPr/>
        </p:nvSpPr>
        <p:spPr>
          <a:xfrm>
            <a:off x="1071539" y="0"/>
            <a:ext cx="6572296" cy="64291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№9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1400" b="1" u="sng" dirty="0" smtClean="0">
                <a:solidFill>
                  <a:schemeClr val="tx1"/>
                </a:solidFill>
                <a:cs typeface="Times New Roman" pitchFamily="18" charset="0"/>
              </a:rPr>
              <a:t>Таблица 2002</a:t>
            </a: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 (строка 1-3, графы 13-14)  данные должны соответствовать числу зарегистрированных </a:t>
            </a:r>
            <a:r>
              <a:rPr lang="ru-RU" sz="1400" b="1" dirty="0" smtClean="0">
                <a:solidFill>
                  <a:srgbClr val="FF0000"/>
                </a:solidFill>
                <a:cs typeface="Times New Roman" pitchFamily="18" charset="0"/>
              </a:rPr>
              <a:t>детей </a:t>
            </a: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в таблице 2000 (строка 1, графы 6-8)</a:t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2022-12-19_16-33-00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928802"/>
            <a:ext cx="8572560" cy="4000528"/>
          </a:xfrm>
        </p:spPr>
      </p:pic>
      <p:pic>
        <p:nvPicPr>
          <p:cNvPr id="8" name="Содержимое 7" descr="дети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85720" y="3714752"/>
            <a:ext cx="8572560" cy="2500330"/>
          </a:xfrm>
        </p:spPr>
      </p:pic>
      <p:sp>
        <p:nvSpPr>
          <p:cNvPr id="9" name="Овал 8"/>
          <p:cNvSpPr/>
          <p:nvPr/>
        </p:nvSpPr>
        <p:spPr>
          <a:xfrm>
            <a:off x="3786182" y="2857496"/>
            <a:ext cx="1571636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358082" y="5000636"/>
            <a:ext cx="1285884" cy="8572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1500166" y="0"/>
            <a:ext cx="6696485" cy="71435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№9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9171" y="2249488"/>
            <a:ext cx="5885658" cy="432435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2844" y="1143000"/>
            <a:ext cx="8858312" cy="1857372"/>
          </a:xfrm>
        </p:spPr>
        <p:txBody>
          <a:bodyPr>
            <a:normAutofit/>
          </a:bodyPr>
          <a:lstStyle/>
          <a:p>
            <a:r>
              <a:rPr lang="ru-RU" sz="1400" b="1" u="sng" dirty="0" smtClean="0">
                <a:solidFill>
                  <a:schemeClr val="tx1"/>
                </a:solidFill>
                <a:cs typeface="Times New Roman" pitchFamily="18" charset="0"/>
              </a:rPr>
              <a:t>Таблица 2003</a:t>
            </a: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: в графе 3 должно быть показано число вновь зарегистрированных в медицинских организациях дерматовенерологического профиля случаев ИППП, сочетанных с ВИЧ-инфекцией. </a:t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857356" y="4714884"/>
            <a:ext cx="2714644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1214414" y="0"/>
            <a:ext cx="6982237" cy="71435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№9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300" b="1" u="sng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Таблицы 2005 и 2006</a:t>
            </a:r>
            <a:r>
              <a:rPr lang="ru-RU" sz="1300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: данные в таблицах (графы 8 и 10 соответственно) должны строго соответствовать числу вновь зарегистрированных случаев (таблица 2000, графа 5)</a:t>
            </a:r>
            <a:r>
              <a:rPr lang="ru-RU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3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14282" y="2071678"/>
            <a:ext cx="8715436" cy="3571900"/>
          </a:xfrm>
        </p:spPr>
      </p:pic>
      <p:pic>
        <p:nvPicPr>
          <p:cNvPr id="10" name="Содержимое 9" descr="2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214282" y="3286124"/>
            <a:ext cx="8572560" cy="3435795"/>
          </a:xfrm>
        </p:spPr>
      </p:pic>
      <p:sp>
        <p:nvSpPr>
          <p:cNvPr id="8" name="Заголовок 3"/>
          <p:cNvSpPr txBox="1">
            <a:spLocks/>
          </p:cNvSpPr>
          <p:nvPr/>
        </p:nvSpPr>
        <p:spPr>
          <a:xfrm>
            <a:off x="1071538" y="0"/>
            <a:ext cx="7125113" cy="100811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№9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071802" y="2643182"/>
            <a:ext cx="642942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643834" y="3643314"/>
            <a:ext cx="1000132" cy="12858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786710" y="5286388"/>
            <a:ext cx="857256" cy="12858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572000" y="3571876"/>
            <a:ext cx="2071702" cy="35719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714744" y="2714620"/>
            <a:ext cx="1643074" cy="50006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143372" y="5214950"/>
            <a:ext cx="2286016" cy="50006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3.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9144000" cy="553879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0"/>
            <a:ext cx="7467600" cy="64294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Форма </a:t>
            </a:r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№34</a:t>
            </a:r>
            <a:endParaRPr lang="ru-RU" sz="5400" b="1" dirty="0">
              <a:solidFill>
                <a:schemeClr val="bg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71868" y="1857364"/>
            <a:ext cx="714380" cy="142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215338" y="1857364"/>
            <a:ext cx="714380" cy="142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71868" y="4929198"/>
            <a:ext cx="714380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5286388"/>
            <a:ext cx="12971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36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1928802"/>
            <a:ext cx="5429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строка 01 должна строго отражать движение контингента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графа 4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графа5                                                    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графа 9  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графа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10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5715016"/>
            <a:ext cx="8858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002060"/>
                </a:solidFill>
                <a:cs typeface="Times New Roman" pitchFamily="18" charset="0"/>
              </a:rPr>
              <a:t>В графе 10 в строках 02-17 показываются больные, которые не момент составления отчета не успели получить полный курс лечения:</a:t>
            </a:r>
          </a:p>
          <a:p>
            <a:pPr algn="ctr">
              <a:buFont typeface="Wingdings" pitchFamily="2" charset="2"/>
              <a:buChar char="ü"/>
            </a:pP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графа 10 = графа 6 – графа 8 (строки 2-17)</a:t>
            </a:r>
          </a:p>
          <a:p>
            <a:pPr algn="ctr">
              <a:buFont typeface="Wingdings" pitchFamily="2" charset="2"/>
              <a:buChar char="ü"/>
            </a:pP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строка 01 графы  6 = строка 02 + строка 06 + строка 11 + строка 17 (по графе 10)  </a:t>
            </a:r>
            <a:endParaRPr lang="ru-RU" sz="12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28662" y="714356"/>
            <a:ext cx="1710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Таблица 2100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643702" y="1714488"/>
            <a:ext cx="714380" cy="14287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143504" y="1714488"/>
            <a:ext cx="714380" cy="14287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Строка 01 графы 9 таблицы 2100 = Строка 01 графы 4 таблицы 2101 </a:t>
            </a:r>
            <a:endParaRPr lang="ru-RU" sz="1400" dirty="0"/>
          </a:p>
        </p:txBody>
      </p:sp>
      <p:pic>
        <p:nvPicPr>
          <p:cNvPr id="7" name="Содержимое 6" descr="3.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142984"/>
            <a:ext cx="7972452" cy="5356535"/>
          </a:xfrm>
        </p:spPr>
      </p:pic>
      <p:pic>
        <p:nvPicPr>
          <p:cNvPr id="8" name="Содержимое 7" descr="4.1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34" y="3500438"/>
            <a:ext cx="8536548" cy="3019248"/>
          </a:xfrm>
        </p:spPr>
      </p:pic>
      <p:sp>
        <p:nvSpPr>
          <p:cNvPr id="9" name="Овал 8"/>
          <p:cNvSpPr/>
          <p:nvPr/>
        </p:nvSpPr>
        <p:spPr>
          <a:xfrm flipV="1">
            <a:off x="7072330" y="2571744"/>
            <a:ext cx="57150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43240" y="4929198"/>
            <a:ext cx="714380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928662" y="0"/>
            <a:ext cx="7467600" cy="64294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 flipV="1">
            <a:off x="5072066" y="4857760"/>
            <a:ext cx="571504" cy="28575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V="1">
            <a:off x="6357950" y="4857760"/>
            <a:ext cx="571504" cy="28575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3.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42844" y="1285860"/>
            <a:ext cx="8501122" cy="4643470"/>
          </a:xfr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sz="1400" b="1" u="sng" dirty="0" smtClean="0">
                <a:solidFill>
                  <a:srgbClr val="FF0000"/>
                </a:solidFill>
                <a:cs typeface="Times New Roman" pitchFamily="18" charset="0"/>
              </a:rPr>
              <a:t>Таблица 2200</a:t>
            </a: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: </a:t>
            </a: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графа 15 = ∑ графа 3 + графа 5 + графа 12 + графа 14 (по всем строкам)</a:t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графа 5 = ∑ графа 6 + графа 8 + графа 10</a:t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200" b="1" dirty="0" smtClean="0">
                <a:solidFill>
                  <a:schemeClr val="tx1"/>
                </a:solidFill>
                <a:cs typeface="Times New Roman" pitchFamily="18" charset="0"/>
              </a:rPr>
              <a:t>Больные, выявленные в медицинских организациях других форм собственности, указываются </a:t>
            </a:r>
            <a:r>
              <a:rPr lang="ru-RU" sz="1200" b="1" u="sng" dirty="0" smtClean="0">
                <a:solidFill>
                  <a:srgbClr val="00B0F0"/>
                </a:solidFill>
                <a:cs typeface="Times New Roman" pitchFamily="18" charset="0"/>
              </a:rPr>
              <a:t>только по 14 графе и не разносятся в графах 3-13</a:t>
            </a:r>
            <a:r>
              <a:rPr lang="ru-RU" sz="1200" b="1" u="sng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200" b="1" u="sng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9" name="Содержимое 8" descr="9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2928934"/>
            <a:ext cx="8501122" cy="3779038"/>
          </a:xfrm>
        </p:spPr>
      </p:pic>
      <p:sp>
        <p:nvSpPr>
          <p:cNvPr id="4" name="Овал 3"/>
          <p:cNvSpPr/>
          <p:nvPr/>
        </p:nvSpPr>
        <p:spPr>
          <a:xfrm>
            <a:off x="4857752" y="2500306"/>
            <a:ext cx="785818" cy="28575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000628" y="4357694"/>
            <a:ext cx="428628" cy="214314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H="1">
            <a:off x="7858148" y="4286256"/>
            <a:ext cx="714380" cy="221457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928662" y="0"/>
            <a:ext cx="7467600" cy="64294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761</TotalTime>
  <Words>560</Words>
  <Application>Microsoft Office PowerPoint</Application>
  <PresentationFormat>Экран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Порядок и требования к составлению сводных отчетов формы № 9, № 34  (отчет о кожно-венерологических заболеваниях)</vt:lpstr>
      <vt:lpstr>Форма №9</vt:lpstr>
      <vt:lpstr>Слайд 3</vt:lpstr>
      <vt:lpstr>Таблица 2002 (строка 1-3, графы 13-14)  данные должны соответствовать числу зарегистрированных детей в таблице 2000 (строка 1, графы 6-8) </vt:lpstr>
      <vt:lpstr>Таблица 2003: в графе 3 должно быть показано число вновь зарегистрированных в медицинских организациях дерматовенерологического профиля случаев ИППП, сочетанных с ВИЧ-инфекцией.  </vt:lpstr>
      <vt:lpstr>Таблицы 2005 и 2006: данные в таблицах (графы 8 и 10 соответственно) должны строго соответствовать числу вновь зарегистрированных случаев (таблица 2000, графа 5) </vt:lpstr>
      <vt:lpstr>Форма №34</vt:lpstr>
      <vt:lpstr>Строка 01 графы 9 таблицы 2100 = Строка 01 графы 4 таблицы 2101 </vt:lpstr>
      <vt:lpstr>Таблица 2200:  графа 15 = ∑ графа 3 + графа 5 + графа 12 + графа 14 (по всем строкам) графа 5 = ∑ графа 6 + графа 8 + графа 10 Больные, выявленные в медицинских организациях других форм собственности, указываются только по 14 графе и не разносятся в графах 3-13  </vt:lpstr>
      <vt:lpstr>Слайд 10</vt:lpstr>
      <vt:lpstr>Графа 5 таблицы 2300 равно или больше графы 7 таблицы 2200</vt:lpstr>
      <vt:lpstr>Слайд 12</vt:lpstr>
      <vt:lpstr>Таблица 2500:  В данной таблице показывается методы именно лабораторной диагностики, не включаем инструментальные, в т.ч. в графу 15. </vt:lpstr>
      <vt:lpstr>Дополнительная информация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и требования к составлению сводных отчетов формы № 9, № 34 (отчет о кожно-венерологических заболеваниях)</dc:title>
  <dc:creator>KB-200</dc:creator>
  <cp:lastModifiedBy>KB-200</cp:lastModifiedBy>
  <cp:revision>81</cp:revision>
  <dcterms:created xsi:type="dcterms:W3CDTF">2022-12-12T05:09:58Z</dcterms:created>
  <dcterms:modified xsi:type="dcterms:W3CDTF">2023-12-13T01:34:44Z</dcterms:modified>
</cp:coreProperties>
</file>