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3" r:id="rId2"/>
    <p:sldId id="257" r:id="rId3"/>
    <p:sldId id="274" r:id="rId4"/>
    <p:sldId id="275" r:id="rId5"/>
    <p:sldId id="27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7" r:id="rId14"/>
    <p:sldId id="266" r:id="rId15"/>
    <p:sldId id="267" r:id="rId16"/>
    <p:sldId id="268" r:id="rId17"/>
    <p:sldId id="269" r:id="rId18"/>
    <p:sldId id="270" r:id="rId19"/>
    <p:sldId id="271" r:id="rId20"/>
    <p:sldId id="278" r:id="rId21"/>
  </p:sldIdLst>
  <p:sldSz cx="12192000" cy="6858000"/>
  <p:notesSz cx="9866313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714" y="-1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8" cy="685799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452627" y="440436"/>
            <a:ext cx="11296015" cy="5988050"/>
          </a:xfrm>
          <a:custGeom>
            <a:avLst/>
            <a:gdLst/>
            <a:ahLst/>
            <a:cxnLst/>
            <a:rect l="l" t="t" r="r" b="b"/>
            <a:pathLst>
              <a:path w="11296015" h="5988050">
                <a:moveTo>
                  <a:pt x="0" y="3881628"/>
                </a:moveTo>
                <a:lnTo>
                  <a:pt x="8337423" y="3881628"/>
                </a:lnTo>
              </a:path>
              <a:path w="11296015" h="5988050">
                <a:moveTo>
                  <a:pt x="0" y="5987796"/>
                </a:moveTo>
                <a:lnTo>
                  <a:pt x="11295888" y="5987796"/>
                </a:lnTo>
                <a:lnTo>
                  <a:pt x="11295888" y="0"/>
                </a:lnTo>
                <a:lnTo>
                  <a:pt x="0" y="0"/>
                </a:lnTo>
                <a:lnTo>
                  <a:pt x="0" y="5987796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16211" y="528828"/>
            <a:ext cx="1946148" cy="5871972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452627" y="440436"/>
            <a:ext cx="8339455" cy="5988050"/>
          </a:xfrm>
          <a:custGeom>
            <a:avLst/>
            <a:gdLst/>
            <a:ahLst/>
            <a:cxnLst/>
            <a:rect l="l" t="t" r="r" b="b"/>
            <a:pathLst>
              <a:path w="8339455" h="5988050">
                <a:moveTo>
                  <a:pt x="8339328" y="5987884"/>
                </a:moveTo>
                <a:lnTo>
                  <a:pt x="8339328" y="1524"/>
                </a:lnTo>
              </a:path>
              <a:path w="8339455" h="5988050">
                <a:moveTo>
                  <a:pt x="0" y="716279"/>
                </a:moveTo>
                <a:lnTo>
                  <a:pt x="8337423" y="716279"/>
                </a:lnTo>
              </a:path>
              <a:path w="8339455" h="5988050">
                <a:moveTo>
                  <a:pt x="2523744" y="717168"/>
                </a:moveTo>
                <a:lnTo>
                  <a:pt x="252374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6091" y="545592"/>
            <a:ext cx="2017776" cy="48767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8" cy="68579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20061" y="1172083"/>
            <a:ext cx="8151876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10363200" cy="276998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 порядок формирования федеральной отчетной формы №30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2023.</a:t>
            </a:r>
            <a:r>
              <a:rPr lang="ru-RU" spc="90" dirty="0" smtClean="0"/>
              <a:t/>
            </a:r>
            <a:br>
              <a:rPr lang="ru-RU" spc="90" dirty="0" smtClean="0"/>
            </a:br>
            <a:r>
              <a:rPr lang="ru-RU" spc="90" dirty="0" smtClean="0"/>
              <a:t/>
            </a:r>
            <a:br>
              <a:rPr lang="ru-RU" spc="90" dirty="0" smtClean="0"/>
            </a:br>
            <a:r>
              <a:rPr lang="ru-RU" dirty="0" smtClean="0"/>
              <a:t>РАЗДЕЛ </a:t>
            </a:r>
            <a:r>
              <a:rPr lang="ru-RU" dirty="0"/>
              <a:t>II. ШТАТЫ МЕДИЦИНСКОЙ </a:t>
            </a:r>
            <a:r>
              <a:rPr lang="ru-RU" dirty="0" smtClean="0"/>
              <a:t>ОРГАНИЗАЦИИ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524000" y="4038600"/>
            <a:ext cx="8458200" cy="12926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Должности и физические лица медицинской организации 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679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504" y="204215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Провизоры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Verdana"/>
                          <a:cs typeface="Verdana"/>
                        </a:rPr>
                        <a:t>Ф</a:t>
                      </a:r>
                      <a:r>
                        <a:rPr sz="1400" spc="10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400" spc="-5" dirty="0">
                          <a:latin typeface="Verdana"/>
                          <a:cs typeface="Verdana"/>
                        </a:rPr>
                        <a:t>м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400" spc="-1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1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10" dirty="0">
                          <a:latin typeface="Verdana"/>
                          <a:cs typeface="Verdana"/>
                        </a:rPr>
                        <a:t>та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б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лица</a:t>
                      </a:r>
                      <a:r>
                        <a:rPr sz="1400" spc="-15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5" dirty="0">
                          <a:latin typeface="Verdana"/>
                          <a:cs typeface="Verdana"/>
                        </a:rPr>
                        <a:t>110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0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42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Стр.</a:t>
                      </a:r>
                      <a:r>
                        <a:rPr sz="14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4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4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П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овизоры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 marL="305435" marR="856234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Стр.</a:t>
                      </a:r>
                      <a:r>
                        <a:rPr sz="14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4</a:t>
                      </a:r>
                      <a:r>
                        <a:rPr sz="1400" spc="-5" dirty="0">
                          <a:latin typeface="Verdana"/>
                          <a:cs typeface="Verdana"/>
                        </a:rPr>
                        <a:t>4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-1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4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7</a:t>
                      </a:r>
                      <a:r>
                        <a:rPr sz="14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по</a:t>
                      </a:r>
                      <a:r>
                        <a:rPr sz="14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сп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циальности  Стр.</a:t>
                      </a:r>
                      <a:r>
                        <a:rPr sz="14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4</a:t>
                      </a:r>
                      <a:r>
                        <a:rPr sz="1400" spc="-5" dirty="0">
                          <a:latin typeface="Verdana"/>
                          <a:cs typeface="Verdana"/>
                        </a:rPr>
                        <a:t>8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-1</a:t>
                      </a:r>
                      <a:r>
                        <a:rPr sz="1400" spc="-10" dirty="0">
                          <a:latin typeface="Verdana"/>
                          <a:cs typeface="Verdana"/>
                        </a:rPr>
                        <a:t>5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0</a:t>
                      </a:r>
                      <a:r>
                        <a:rPr sz="14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по</a:t>
                      </a:r>
                      <a:r>
                        <a:rPr sz="14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5" dirty="0">
                          <a:latin typeface="Verdana"/>
                          <a:cs typeface="Verdana"/>
                        </a:rPr>
                        <a:t>д</a:t>
                      </a:r>
                      <a:r>
                        <a:rPr sz="1400" dirty="0">
                          <a:latin typeface="Verdana"/>
                          <a:cs typeface="Verdana"/>
                        </a:rPr>
                        <a:t>олжностям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7967980">
                        <a:lnSpc>
                          <a:spcPct val="100000"/>
                        </a:lnSpc>
                      </a:pPr>
                      <a:r>
                        <a:rPr sz="1800" spc="1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∑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=</a:t>
                      </a:r>
                      <a:r>
                        <a:rPr sz="1800" spc="-16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ст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р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.</a:t>
                      </a:r>
                      <a:r>
                        <a:rPr sz="1800" spc="-18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4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3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3037840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ра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з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ница</a:t>
                      </a:r>
                      <a:r>
                        <a:rPr sz="16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т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р.</a:t>
                      </a:r>
                      <a:r>
                        <a:rPr sz="16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143</a:t>
                      </a:r>
                      <a:r>
                        <a:rPr sz="16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14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8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-1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5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0</a:t>
                      </a:r>
                      <a:endParaRPr sz="1600">
                        <a:latin typeface="Verdana"/>
                        <a:cs typeface="Verdana"/>
                      </a:endParaRPr>
                    </a:p>
                    <a:p>
                      <a:pPr marL="3037840" marR="494220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на</a:t>
                      </a:r>
                      <a:r>
                        <a:rPr sz="16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руково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д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ит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лей</a:t>
                      </a:r>
                      <a:r>
                        <a:rPr sz="16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6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ыс</a:t>
                      </a:r>
                      <a:r>
                        <a:rPr sz="1600" spc="-5" dirty="0">
                          <a:latin typeface="Verdana"/>
                          <a:cs typeface="Verdana"/>
                        </a:rPr>
                        <a:t>ш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им  ф</a:t>
                      </a:r>
                      <a:r>
                        <a:rPr sz="1600" spc="-5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рм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ц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т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ичес</a:t>
                      </a:r>
                      <a:r>
                        <a:rPr sz="1600" spc="5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им</a:t>
                      </a:r>
                      <a:r>
                        <a:rPr sz="16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обра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з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ованием</a:t>
                      </a:r>
                      <a:endParaRPr sz="1600">
                        <a:latin typeface="Verdana"/>
                        <a:cs typeface="Verdana"/>
                      </a:endParaRPr>
                    </a:p>
                    <a:p>
                      <a:pPr marL="8034020" marR="1722120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∑</a:t>
                      </a:r>
                      <a:r>
                        <a:rPr sz="1800" spc="-13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р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авн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а</a:t>
                      </a:r>
                      <a:r>
                        <a:rPr sz="1800" spc="-18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ил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и  </a:t>
                      </a:r>
                      <a:r>
                        <a:rPr sz="1800" spc="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м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еньш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1800" spc="30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ст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р.</a:t>
                      </a:r>
                      <a:r>
                        <a:rPr sz="1800" spc="-18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4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3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3341496" y="2891917"/>
            <a:ext cx="1424940" cy="1003300"/>
          </a:xfrm>
          <a:custGeom>
            <a:avLst/>
            <a:gdLst/>
            <a:ahLst/>
            <a:cxnLst/>
            <a:rect l="l" t="t" r="r" b="b"/>
            <a:pathLst>
              <a:path w="1424939" h="1003300">
                <a:moveTo>
                  <a:pt x="1358370" y="964348"/>
                </a:moveTo>
                <a:lnTo>
                  <a:pt x="1340103" y="990346"/>
                </a:lnTo>
                <a:lnTo>
                  <a:pt x="1424431" y="1002919"/>
                </a:lnTo>
                <a:lnTo>
                  <a:pt x="1407540" y="971677"/>
                </a:lnTo>
                <a:lnTo>
                  <a:pt x="1368805" y="971677"/>
                </a:lnTo>
                <a:lnTo>
                  <a:pt x="1358370" y="964348"/>
                </a:lnTo>
                <a:close/>
              </a:path>
              <a:path w="1424939" h="1003300">
                <a:moveTo>
                  <a:pt x="1365662" y="953971"/>
                </a:moveTo>
                <a:lnTo>
                  <a:pt x="1358370" y="964348"/>
                </a:lnTo>
                <a:lnTo>
                  <a:pt x="1368805" y="971677"/>
                </a:lnTo>
                <a:lnTo>
                  <a:pt x="1376044" y="961263"/>
                </a:lnTo>
                <a:lnTo>
                  <a:pt x="1365662" y="953971"/>
                </a:lnTo>
                <a:close/>
              </a:path>
              <a:path w="1424939" h="1003300">
                <a:moveTo>
                  <a:pt x="1383918" y="927989"/>
                </a:moveTo>
                <a:lnTo>
                  <a:pt x="1365662" y="953971"/>
                </a:lnTo>
                <a:lnTo>
                  <a:pt x="1376044" y="961263"/>
                </a:lnTo>
                <a:lnTo>
                  <a:pt x="1368805" y="971677"/>
                </a:lnTo>
                <a:lnTo>
                  <a:pt x="1407540" y="971677"/>
                </a:lnTo>
                <a:lnTo>
                  <a:pt x="1383918" y="927989"/>
                </a:lnTo>
                <a:close/>
              </a:path>
              <a:path w="1424939" h="1003300">
                <a:moveTo>
                  <a:pt x="7365" y="0"/>
                </a:moveTo>
                <a:lnTo>
                  <a:pt x="0" y="10413"/>
                </a:lnTo>
                <a:lnTo>
                  <a:pt x="1358370" y="964348"/>
                </a:lnTo>
                <a:lnTo>
                  <a:pt x="1365662" y="953971"/>
                </a:lnTo>
                <a:lnTo>
                  <a:pt x="7365" y="0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33131" y="2613660"/>
            <a:ext cx="403860" cy="1906905"/>
          </a:xfrm>
          <a:custGeom>
            <a:avLst/>
            <a:gdLst/>
            <a:ahLst/>
            <a:cxnLst/>
            <a:rect l="l" t="t" r="r" b="b"/>
            <a:pathLst>
              <a:path w="403859" h="1906904">
                <a:moveTo>
                  <a:pt x="0" y="0"/>
                </a:moveTo>
                <a:lnTo>
                  <a:pt x="78593" y="2651"/>
                </a:lnTo>
                <a:lnTo>
                  <a:pt x="142779" y="9874"/>
                </a:lnTo>
                <a:lnTo>
                  <a:pt x="186058" y="20574"/>
                </a:lnTo>
                <a:lnTo>
                  <a:pt x="201929" y="33654"/>
                </a:lnTo>
                <a:lnTo>
                  <a:pt x="201929" y="919606"/>
                </a:lnTo>
                <a:lnTo>
                  <a:pt x="217801" y="932688"/>
                </a:lnTo>
                <a:lnTo>
                  <a:pt x="261080" y="943387"/>
                </a:lnTo>
                <a:lnTo>
                  <a:pt x="325266" y="950610"/>
                </a:lnTo>
                <a:lnTo>
                  <a:pt x="403860" y="953262"/>
                </a:lnTo>
                <a:lnTo>
                  <a:pt x="325266" y="955913"/>
                </a:lnTo>
                <a:lnTo>
                  <a:pt x="261080" y="963136"/>
                </a:lnTo>
                <a:lnTo>
                  <a:pt x="217801" y="973836"/>
                </a:lnTo>
                <a:lnTo>
                  <a:pt x="201929" y="986916"/>
                </a:lnTo>
                <a:lnTo>
                  <a:pt x="201929" y="1872869"/>
                </a:lnTo>
                <a:lnTo>
                  <a:pt x="186058" y="1885950"/>
                </a:lnTo>
                <a:lnTo>
                  <a:pt x="142779" y="1896649"/>
                </a:lnTo>
                <a:lnTo>
                  <a:pt x="78593" y="1903872"/>
                </a:lnTo>
                <a:lnTo>
                  <a:pt x="0" y="1906523"/>
                </a:lnTo>
              </a:path>
            </a:pathLst>
          </a:custGeom>
          <a:ln w="6095">
            <a:solidFill>
              <a:srgbClr val="D586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443483" y="2721864"/>
            <a:ext cx="10937240" cy="2722245"/>
            <a:chOff x="443483" y="2721864"/>
            <a:chExt cx="10937240" cy="272224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3483" y="2721864"/>
              <a:ext cx="2734055" cy="27218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297554" y="4767072"/>
              <a:ext cx="1515110" cy="492125"/>
            </a:xfrm>
            <a:custGeom>
              <a:avLst/>
              <a:gdLst/>
              <a:ahLst/>
              <a:cxnLst/>
              <a:rect l="l" t="t" r="r" b="b"/>
              <a:pathLst>
                <a:path w="1515110" h="492125">
                  <a:moveTo>
                    <a:pt x="1440128" y="30324"/>
                  </a:moveTo>
                  <a:lnTo>
                    <a:pt x="0" y="479805"/>
                  </a:lnTo>
                  <a:lnTo>
                    <a:pt x="3810" y="491870"/>
                  </a:lnTo>
                  <a:lnTo>
                    <a:pt x="1443936" y="42516"/>
                  </a:lnTo>
                  <a:lnTo>
                    <a:pt x="1440128" y="30324"/>
                  </a:lnTo>
                  <a:close/>
                </a:path>
                <a:path w="1515110" h="492125">
                  <a:moveTo>
                    <a:pt x="1501405" y="26542"/>
                  </a:moveTo>
                  <a:lnTo>
                    <a:pt x="1452245" y="26542"/>
                  </a:lnTo>
                  <a:lnTo>
                    <a:pt x="1456055" y="38734"/>
                  </a:lnTo>
                  <a:lnTo>
                    <a:pt x="1443936" y="42516"/>
                  </a:lnTo>
                  <a:lnTo>
                    <a:pt x="1453388" y="72770"/>
                  </a:lnTo>
                  <a:lnTo>
                    <a:pt x="1501405" y="26542"/>
                  </a:lnTo>
                  <a:close/>
                </a:path>
                <a:path w="1515110" h="492125">
                  <a:moveTo>
                    <a:pt x="1452245" y="26542"/>
                  </a:moveTo>
                  <a:lnTo>
                    <a:pt x="1440128" y="30324"/>
                  </a:lnTo>
                  <a:lnTo>
                    <a:pt x="1443936" y="42516"/>
                  </a:lnTo>
                  <a:lnTo>
                    <a:pt x="1456055" y="38734"/>
                  </a:lnTo>
                  <a:lnTo>
                    <a:pt x="1452245" y="26542"/>
                  </a:lnTo>
                  <a:close/>
                </a:path>
                <a:path w="1515110" h="492125">
                  <a:moveTo>
                    <a:pt x="1430655" y="0"/>
                  </a:moveTo>
                  <a:lnTo>
                    <a:pt x="1440128" y="30324"/>
                  </a:lnTo>
                  <a:lnTo>
                    <a:pt x="1452245" y="26542"/>
                  </a:lnTo>
                  <a:lnTo>
                    <a:pt x="1501405" y="26542"/>
                  </a:lnTo>
                  <a:lnTo>
                    <a:pt x="1514729" y="13715"/>
                  </a:lnTo>
                  <a:lnTo>
                    <a:pt x="1430655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74491" y="4623816"/>
              <a:ext cx="8203565" cy="647700"/>
            </a:xfrm>
            <a:custGeom>
              <a:avLst/>
              <a:gdLst/>
              <a:ahLst/>
              <a:cxnLst/>
              <a:rect l="l" t="t" r="r" b="b"/>
              <a:pathLst>
                <a:path w="8203565" h="647700">
                  <a:moveTo>
                    <a:pt x="4375404" y="102107"/>
                  </a:moveTo>
                  <a:lnTo>
                    <a:pt x="4453997" y="104759"/>
                  </a:lnTo>
                  <a:lnTo>
                    <a:pt x="4518183" y="111982"/>
                  </a:lnTo>
                  <a:lnTo>
                    <a:pt x="4561462" y="122681"/>
                  </a:lnTo>
                  <a:lnTo>
                    <a:pt x="4577333" y="135762"/>
                  </a:lnTo>
                  <a:lnTo>
                    <a:pt x="4577333" y="341248"/>
                  </a:lnTo>
                  <a:lnTo>
                    <a:pt x="4593205" y="354329"/>
                  </a:lnTo>
                  <a:lnTo>
                    <a:pt x="4636484" y="365029"/>
                  </a:lnTo>
                  <a:lnTo>
                    <a:pt x="4700670" y="372252"/>
                  </a:lnTo>
                  <a:lnTo>
                    <a:pt x="4779263" y="374903"/>
                  </a:lnTo>
                  <a:lnTo>
                    <a:pt x="4700670" y="377555"/>
                  </a:lnTo>
                  <a:lnTo>
                    <a:pt x="4636484" y="384778"/>
                  </a:lnTo>
                  <a:lnTo>
                    <a:pt x="4593205" y="395477"/>
                  </a:lnTo>
                  <a:lnTo>
                    <a:pt x="4577333" y="408558"/>
                  </a:lnTo>
                  <a:lnTo>
                    <a:pt x="4577333" y="614044"/>
                  </a:lnTo>
                  <a:lnTo>
                    <a:pt x="4561462" y="627125"/>
                  </a:lnTo>
                  <a:lnTo>
                    <a:pt x="4518183" y="637825"/>
                  </a:lnTo>
                  <a:lnTo>
                    <a:pt x="4453997" y="645048"/>
                  </a:lnTo>
                  <a:lnTo>
                    <a:pt x="4375404" y="647699"/>
                  </a:lnTo>
                </a:path>
                <a:path w="8203565" h="647700">
                  <a:moveTo>
                    <a:pt x="0" y="101472"/>
                  </a:moveTo>
                  <a:lnTo>
                    <a:pt x="8203183" y="0"/>
                  </a:lnTo>
                </a:path>
              </a:pathLst>
            </a:custGeom>
            <a:ln w="6096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280542"/>
            <a:ext cx="55987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30" dirty="0">
                <a:solidFill>
                  <a:srgbClr val="C1493E"/>
                </a:solidFill>
              </a:rPr>
              <a:t>Средний</a:t>
            </a:r>
            <a:r>
              <a:rPr sz="2400" spc="-55" dirty="0">
                <a:solidFill>
                  <a:srgbClr val="C1493E"/>
                </a:solidFill>
              </a:rPr>
              <a:t> </a:t>
            </a:r>
            <a:r>
              <a:rPr sz="2400" spc="125" dirty="0">
                <a:solidFill>
                  <a:srgbClr val="C1493E"/>
                </a:solidFill>
              </a:rPr>
              <a:t>медицинский</a:t>
            </a:r>
            <a:r>
              <a:rPr sz="2400" spc="-60" dirty="0">
                <a:solidFill>
                  <a:srgbClr val="C1493E"/>
                </a:solidFill>
              </a:rPr>
              <a:t> </a:t>
            </a:r>
            <a:r>
              <a:rPr sz="2400" spc="90" dirty="0">
                <a:solidFill>
                  <a:srgbClr val="C1493E"/>
                </a:solidFill>
              </a:rPr>
              <a:t>персонал</a:t>
            </a:r>
            <a:endParaRPr sz="2400"/>
          </a:p>
        </p:txBody>
      </p:sp>
      <p:sp>
        <p:nvSpPr>
          <p:cNvPr id="6" name="object 6"/>
          <p:cNvSpPr/>
          <p:nvPr/>
        </p:nvSpPr>
        <p:spPr>
          <a:xfrm>
            <a:off x="3398520" y="1271016"/>
            <a:ext cx="1268095" cy="1257300"/>
          </a:xfrm>
          <a:custGeom>
            <a:avLst/>
            <a:gdLst/>
            <a:ahLst/>
            <a:cxnLst/>
            <a:rect l="l" t="t" r="r" b="b"/>
            <a:pathLst>
              <a:path w="1268095" h="1257300">
                <a:moveTo>
                  <a:pt x="0" y="710184"/>
                </a:moveTo>
                <a:lnTo>
                  <a:pt x="1268094" y="710184"/>
                </a:lnTo>
              </a:path>
              <a:path w="1268095" h="1257300">
                <a:moveTo>
                  <a:pt x="1267967" y="1256792"/>
                </a:moveTo>
                <a:lnTo>
                  <a:pt x="126796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1614" y="987044"/>
            <a:ext cx="3285490" cy="1519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55" dirty="0">
                <a:latin typeface="Verdana"/>
                <a:cs typeface="Verdana"/>
              </a:rPr>
              <a:t>Ф</a:t>
            </a:r>
            <a:r>
              <a:rPr sz="1400" spc="60" dirty="0">
                <a:latin typeface="Verdana"/>
                <a:cs typeface="Verdana"/>
              </a:rPr>
              <a:t>о</a:t>
            </a:r>
            <a:r>
              <a:rPr sz="1400" spc="90" dirty="0">
                <a:latin typeface="Verdana"/>
                <a:cs typeface="Verdana"/>
              </a:rPr>
              <a:t>р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80" dirty="0">
                <a:latin typeface="Verdana"/>
                <a:cs typeface="Verdana"/>
              </a:rPr>
              <a:t>3</a:t>
            </a:r>
            <a:r>
              <a:rPr sz="1400" spc="45" dirty="0">
                <a:latin typeface="Verdana"/>
                <a:cs typeface="Verdana"/>
              </a:rPr>
              <a:t>0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40" dirty="0">
                <a:latin typeface="Verdana"/>
                <a:cs typeface="Verdana"/>
              </a:rPr>
              <a:t>лица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370" dirty="0">
                <a:latin typeface="Verdana"/>
                <a:cs typeface="Verdana"/>
              </a:rPr>
              <a:t>11</a:t>
            </a:r>
            <a:r>
              <a:rPr sz="1400" spc="50" dirty="0">
                <a:latin typeface="Verdana"/>
                <a:cs typeface="Verdana"/>
              </a:rPr>
              <a:t>0</a:t>
            </a:r>
            <a:r>
              <a:rPr sz="1400" spc="45" dirty="0">
                <a:latin typeface="Verdana"/>
                <a:cs typeface="Verdana"/>
              </a:rPr>
              <a:t>0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 dirty="0">
              <a:latin typeface="Verdana"/>
              <a:cs typeface="Verdana"/>
            </a:endParaRPr>
          </a:p>
          <a:p>
            <a:pPr marL="104139" marR="5080">
              <a:lnSpc>
                <a:spcPct val="100000"/>
              </a:lnSpc>
              <a:spcBef>
                <a:spcPts val="1275"/>
              </a:spcBef>
            </a:pPr>
            <a:r>
              <a:rPr sz="1400" spc="65" dirty="0">
                <a:latin typeface="Verdana"/>
                <a:cs typeface="Verdana"/>
              </a:rPr>
              <a:t>С</a:t>
            </a:r>
            <a:r>
              <a:rPr sz="1400" spc="45" dirty="0">
                <a:latin typeface="Verdana"/>
                <a:cs typeface="Verdana"/>
              </a:rPr>
              <a:t>р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0" dirty="0">
                <a:latin typeface="Verdana"/>
                <a:cs typeface="Verdana"/>
              </a:rPr>
              <a:t>д</a:t>
            </a:r>
            <a:r>
              <a:rPr sz="1400" spc="65" dirty="0">
                <a:latin typeface="Verdana"/>
                <a:cs typeface="Verdana"/>
              </a:rPr>
              <a:t>н</a:t>
            </a:r>
            <a:r>
              <a:rPr sz="1400" spc="75" dirty="0">
                <a:latin typeface="Verdana"/>
                <a:cs typeface="Verdana"/>
              </a:rPr>
              <a:t>ий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75" dirty="0">
                <a:latin typeface="Verdana"/>
                <a:cs typeface="Verdana"/>
              </a:rPr>
              <a:t>ий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п</a:t>
            </a:r>
            <a:r>
              <a:rPr sz="1400" spc="40" dirty="0">
                <a:latin typeface="Verdana"/>
                <a:cs typeface="Verdana"/>
              </a:rPr>
              <a:t>е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55" dirty="0">
                <a:latin typeface="Verdana"/>
                <a:cs typeface="Verdana"/>
              </a:rPr>
              <a:t>сон</a:t>
            </a:r>
            <a:r>
              <a:rPr sz="1400" spc="5" dirty="0">
                <a:latin typeface="Verdana"/>
                <a:cs typeface="Verdana"/>
              </a:rPr>
              <a:t>ал  </a:t>
            </a:r>
            <a:r>
              <a:rPr sz="1400" spc="-20" dirty="0">
                <a:solidFill>
                  <a:srgbClr val="C1493E"/>
                </a:solidFill>
                <a:latin typeface="Verdana"/>
                <a:cs typeface="Verdana"/>
              </a:rPr>
              <a:t>Стр.</a:t>
            </a:r>
            <a:r>
              <a:rPr sz="14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-229" dirty="0">
                <a:solidFill>
                  <a:srgbClr val="C1493E"/>
                </a:solidFill>
                <a:latin typeface="Verdana"/>
                <a:cs typeface="Verdana"/>
              </a:rPr>
              <a:t>1</a:t>
            </a:r>
            <a:r>
              <a:rPr sz="1400" spc="-240" dirty="0">
                <a:solidFill>
                  <a:srgbClr val="C1493E"/>
                </a:solidFill>
                <a:latin typeface="Verdana"/>
                <a:cs typeface="Verdana"/>
              </a:rPr>
              <a:t>5</a:t>
            </a:r>
            <a:r>
              <a:rPr sz="1400" spc="-85" dirty="0">
                <a:solidFill>
                  <a:srgbClr val="C1493E"/>
                </a:solidFill>
                <a:latin typeface="Verdana"/>
                <a:cs typeface="Verdana"/>
              </a:rPr>
              <a:t>5</a:t>
            </a:r>
            <a:r>
              <a:rPr sz="1400" spc="-13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80" dirty="0" err="1" smtClean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1400" spc="15" dirty="0" err="1" smtClean="0">
                <a:solidFill>
                  <a:srgbClr val="C1493E"/>
                </a:solidFill>
                <a:latin typeface="Verdana"/>
                <a:cs typeface="Verdana"/>
              </a:rPr>
              <a:t>уков</a:t>
            </a:r>
            <a:r>
              <a:rPr sz="1400" spc="45" dirty="0" err="1" smtClean="0">
                <a:solidFill>
                  <a:srgbClr val="C1493E"/>
                </a:solidFill>
                <a:latin typeface="Verdana"/>
                <a:cs typeface="Verdana"/>
              </a:rPr>
              <a:t>одит</a:t>
            </a:r>
            <a:r>
              <a:rPr sz="1400" spc="35" dirty="0" err="1" smtClean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400" spc="50" dirty="0" err="1" smtClean="0">
                <a:solidFill>
                  <a:srgbClr val="C1493E"/>
                </a:solidFill>
                <a:latin typeface="Verdana"/>
                <a:cs typeface="Verdana"/>
              </a:rPr>
              <a:t>ли</a:t>
            </a:r>
            <a:r>
              <a:rPr lang="ru-RU" sz="1400" spc="50" dirty="0" smtClean="0">
                <a:solidFill>
                  <a:srgbClr val="C1493E"/>
                </a:solidFill>
                <a:latin typeface="Verdana"/>
                <a:cs typeface="Verdana"/>
              </a:rPr>
              <a:t> из </a:t>
            </a:r>
            <a:r>
              <a:rPr lang="ru-RU" sz="1400" spc="50" dirty="0" smtClean="0">
                <a:solidFill>
                  <a:srgbClr val="FF0000"/>
                </a:solidFill>
                <a:latin typeface="Verdana"/>
                <a:cs typeface="Verdana"/>
              </a:rPr>
              <a:t>стр.151(</a:t>
            </a:r>
            <a:r>
              <a:rPr lang="ru-RU" sz="1400" dirty="0">
                <a:solidFill>
                  <a:srgbClr val="FF0000"/>
                </a:solidFill>
              </a:rPr>
              <a:t>Средний медицинский персонал, всего</a:t>
            </a:r>
            <a:r>
              <a:rPr lang="ru-RU" sz="1400" spc="50" dirty="0" smtClean="0">
                <a:solidFill>
                  <a:srgbClr val="FF0000"/>
                </a:solidFill>
                <a:latin typeface="Verdana"/>
                <a:cs typeface="Verdana"/>
              </a:rPr>
              <a:t>)</a:t>
            </a:r>
            <a:endParaRPr sz="14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13705" y="1080897"/>
            <a:ext cx="6083935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18745">
              <a:lnSpc>
                <a:spcPct val="100000"/>
              </a:lnSpc>
              <a:spcBef>
                <a:spcPts val="95"/>
              </a:spcBef>
            </a:pPr>
            <a:r>
              <a:rPr sz="1600" b="1" spc="95" dirty="0">
                <a:solidFill>
                  <a:srgbClr val="44758E"/>
                </a:solidFill>
                <a:latin typeface="Malgun Gothic"/>
                <a:cs typeface="Malgun Gothic"/>
              </a:rPr>
              <a:t>Главная</a:t>
            </a:r>
            <a:r>
              <a:rPr sz="1600" b="1" spc="-11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14" dirty="0">
                <a:solidFill>
                  <a:srgbClr val="44758E"/>
                </a:solidFill>
                <a:latin typeface="Malgun Gothic"/>
                <a:cs typeface="Malgun Gothic"/>
              </a:rPr>
              <a:t>медицинская</a:t>
            </a:r>
            <a:r>
              <a:rPr sz="1600" b="1" spc="-8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35" dirty="0">
                <a:solidFill>
                  <a:srgbClr val="44758E"/>
                </a:solidFill>
                <a:latin typeface="Malgun Gothic"/>
                <a:cs typeface="Malgun Gothic"/>
              </a:rPr>
              <a:t>сестра</a:t>
            </a:r>
            <a:r>
              <a:rPr sz="1600" b="1" spc="-12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90" dirty="0">
                <a:solidFill>
                  <a:srgbClr val="44758E"/>
                </a:solidFill>
                <a:latin typeface="Malgun Gothic"/>
                <a:cs typeface="Malgun Gothic"/>
              </a:rPr>
              <a:t>(главный</a:t>
            </a:r>
            <a:r>
              <a:rPr sz="1600" b="1" spc="-6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14" dirty="0">
                <a:solidFill>
                  <a:srgbClr val="44758E"/>
                </a:solidFill>
                <a:latin typeface="Malgun Gothic"/>
                <a:cs typeface="Malgun Gothic"/>
              </a:rPr>
              <a:t>медицинский </a:t>
            </a:r>
            <a:r>
              <a:rPr sz="1600" b="1" spc="-54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65" dirty="0">
                <a:solidFill>
                  <a:srgbClr val="44758E"/>
                </a:solidFill>
                <a:latin typeface="Malgun Gothic"/>
                <a:cs typeface="Malgun Gothic"/>
              </a:rPr>
              <a:t>брат),</a:t>
            </a:r>
            <a:r>
              <a:rPr sz="1600" b="1" spc="-11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5" dirty="0">
                <a:solidFill>
                  <a:srgbClr val="44758E"/>
                </a:solidFill>
                <a:latin typeface="Malgun Gothic"/>
                <a:cs typeface="Malgun Gothic"/>
              </a:rPr>
              <a:t>главная</a:t>
            </a:r>
            <a:r>
              <a:rPr sz="1600" b="1" spc="-10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20" dirty="0">
                <a:solidFill>
                  <a:srgbClr val="44758E"/>
                </a:solidFill>
                <a:latin typeface="Malgun Gothic"/>
                <a:cs typeface="Malgun Gothic"/>
              </a:rPr>
              <a:t>акушерка</a:t>
            </a:r>
            <a:r>
              <a:rPr sz="1600" b="1" spc="-10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90" dirty="0">
                <a:solidFill>
                  <a:srgbClr val="44758E"/>
                </a:solidFill>
                <a:latin typeface="Malgun Gothic"/>
                <a:cs typeface="Malgun Gothic"/>
              </a:rPr>
              <a:t>(главный</a:t>
            </a:r>
            <a:r>
              <a:rPr sz="1600" b="1" spc="-8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95" dirty="0">
                <a:solidFill>
                  <a:srgbClr val="44758E"/>
                </a:solidFill>
                <a:latin typeface="Malgun Gothic"/>
                <a:cs typeface="Malgun Gothic"/>
              </a:rPr>
              <a:t>акушер),</a:t>
            </a:r>
            <a:r>
              <a:rPr sz="1600" b="1" spc="-9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5" dirty="0">
                <a:solidFill>
                  <a:srgbClr val="44758E"/>
                </a:solidFill>
                <a:latin typeface="Malgun Gothic"/>
                <a:cs typeface="Malgun Gothic"/>
              </a:rPr>
              <a:t>главный </a:t>
            </a:r>
            <a:r>
              <a:rPr sz="1600" b="1" spc="11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20" dirty="0">
                <a:solidFill>
                  <a:srgbClr val="44758E"/>
                </a:solidFill>
                <a:latin typeface="Malgun Gothic"/>
                <a:cs typeface="Malgun Gothic"/>
              </a:rPr>
              <a:t>фельдшер</a:t>
            </a:r>
            <a:endParaRPr sz="1600">
              <a:latin typeface="Malgun Gothic"/>
              <a:cs typeface="Malgun Gothic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600" b="1" spc="114" dirty="0">
                <a:solidFill>
                  <a:srgbClr val="44758E"/>
                </a:solidFill>
                <a:latin typeface="Malgun Gothic"/>
                <a:cs typeface="Malgun Gothic"/>
              </a:rPr>
              <a:t>Заместитель</a:t>
            </a:r>
            <a:r>
              <a:rPr sz="1600" b="1" spc="-114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0" dirty="0">
                <a:solidFill>
                  <a:srgbClr val="44758E"/>
                </a:solidFill>
                <a:latin typeface="Malgun Gothic"/>
                <a:cs typeface="Malgun Gothic"/>
              </a:rPr>
              <a:t>главного</a:t>
            </a:r>
            <a:r>
              <a:rPr sz="1600" b="1" spc="-7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75" dirty="0">
                <a:solidFill>
                  <a:srgbClr val="44758E"/>
                </a:solidFill>
                <a:latin typeface="Malgun Gothic"/>
                <a:cs typeface="Malgun Gothic"/>
              </a:rPr>
              <a:t>врача</a:t>
            </a:r>
            <a:r>
              <a:rPr sz="1600" b="1" spc="-9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-5" dirty="0">
                <a:solidFill>
                  <a:srgbClr val="44758E"/>
                </a:solidFill>
                <a:latin typeface="Malgun Gothic"/>
                <a:cs typeface="Malgun Gothic"/>
              </a:rPr>
              <a:t>(</a:t>
            </a:r>
            <a:r>
              <a:rPr sz="1600" b="1" spc="-11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65" dirty="0">
                <a:solidFill>
                  <a:srgbClr val="44758E"/>
                </a:solidFill>
                <a:latin typeface="Malgun Gothic"/>
                <a:cs typeface="Malgun Gothic"/>
              </a:rPr>
              <a:t>с</a:t>
            </a:r>
            <a:r>
              <a:rPr sz="1600" b="1" spc="-10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5" dirty="0">
                <a:solidFill>
                  <a:srgbClr val="44758E"/>
                </a:solidFill>
                <a:latin typeface="Malgun Gothic"/>
                <a:cs typeface="Malgun Gothic"/>
              </a:rPr>
              <a:t>высшим</a:t>
            </a:r>
            <a:r>
              <a:rPr sz="1600" b="1" spc="-8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25" dirty="0">
                <a:solidFill>
                  <a:srgbClr val="44758E"/>
                </a:solidFill>
                <a:latin typeface="Malgun Gothic"/>
                <a:cs typeface="Malgun Gothic"/>
              </a:rPr>
              <a:t>сестринским </a:t>
            </a:r>
            <a:r>
              <a:rPr sz="1600" b="1" spc="-54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80" dirty="0">
                <a:solidFill>
                  <a:srgbClr val="44758E"/>
                </a:solidFill>
                <a:latin typeface="Malgun Gothic"/>
                <a:cs typeface="Malgun Gothic"/>
              </a:rPr>
              <a:t>образованием,</a:t>
            </a:r>
            <a:r>
              <a:rPr sz="1600" b="1" spc="-8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5" dirty="0">
                <a:solidFill>
                  <a:srgbClr val="44758E"/>
                </a:solidFill>
                <a:latin typeface="Malgun Gothic"/>
                <a:cs typeface="Malgun Gothic"/>
              </a:rPr>
              <a:t>например</a:t>
            </a:r>
            <a:r>
              <a:rPr sz="1600" b="1" spc="-7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14" dirty="0">
                <a:solidFill>
                  <a:srgbClr val="44758E"/>
                </a:solidFill>
                <a:latin typeface="Malgun Gothic"/>
                <a:cs typeface="Malgun Gothic"/>
              </a:rPr>
              <a:t>заместитель</a:t>
            </a:r>
            <a:r>
              <a:rPr sz="1600" b="1" spc="-12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0" dirty="0">
                <a:solidFill>
                  <a:srgbClr val="44758E"/>
                </a:solidFill>
                <a:latin typeface="Malgun Gothic"/>
                <a:cs typeface="Malgun Gothic"/>
              </a:rPr>
              <a:t>главного</a:t>
            </a:r>
            <a:r>
              <a:rPr sz="1600" b="1" spc="-8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75" dirty="0">
                <a:solidFill>
                  <a:srgbClr val="44758E"/>
                </a:solidFill>
                <a:latin typeface="Malgun Gothic"/>
                <a:cs typeface="Malgun Gothic"/>
              </a:rPr>
              <a:t>врача </a:t>
            </a:r>
            <a:r>
              <a:rPr sz="1600" b="1" spc="-54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75" dirty="0">
                <a:solidFill>
                  <a:srgbClr val="44758E"/>
                </a:solidFill>
                <a:latin typeface="Malgun Gothic"/>
                <a:cs typeface="Malgun Gothic"/>
              </a:rPr>
              <a:t>по</a:t>
            </a:r>
            <a:r>
              <a:rPr sz="1600" b="1" spc="-10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00" dirty="0">
                <a:solidFill>
                  <a:srgbClr val="44758E"/>
                </a:solidFill>
                <a:latin typeface="Malgun Gothic"/>
                <a:cs typeface="Malgun Gothic"/>
              </a:rPr>
              <a:t>управлению</a:t>
            </a:r>
            <a:r>
              <a:rPr sz="1600" b="1" spc="-75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125" dirty="0">
                <a:solidFill>
                  <a:srgbClr val="44758E"/>
                </a:solidFill>
                <a:latin typeface="Malgun Gothic"/>
                <a:cs typeface="Malgun Gothic"/>
              </a:rPr>
              <a:t>сестринским</a:t>
            </a:r>
            <a:r>
              <a:rPr sz="1600" b="1" spc="-8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600" b="1" spc="90" dirty="0">
                <a:solidFill>
                  <a:srgbClr val="44758E"/>
                </a:solidFill>
                <a:latin typeface="Malgun Gothic"/>
                <a:cs typeface="Malgun Gothic"/>
              </a:rPr>
              <a:t>персоналом)</a:t>
            </a:r>
            <a:endParaRPr sz="1600">
              <a:latin typeface="Malgun Gothic"/>
              <a:cs typeface="Malgun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000" y="3574160"/>
            <a:ext cx="381000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229" dirty="0">
                <a:latin typeface="Verdana"/>
                <a:cs typeface="Verdana"/>
              </a:rPr>
              <a:t>1</a:t>
            </a:r>
            <a:r>
              <a:rPr sz="1400" spc="-240" dirty="0">
                <a:latin typeface="Verdana"/>
                <a:cs typeface="Verdana"/>
              </a:rPr>
              <a:t>5</a:t>
            </a:r>
            <a:r>
              <a:rPr sz="1400" spc="-25" dirty="0">
                <a:latin typeface="Verdana"/>
                <a:cs typeface="Verdana"/>
              </a:rPr>
              <a:t>6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Аку</a:t>
            </a:r>
            <a:r>
              <a:rPr sz="1400" spc="80" dirty="0">
                <a:latin typeface="Verdana"/>
                <a:cs typeface="Verdana"/>
              </a:rPr>
              <a:t>ш</a:t>
            </a:r>
            <a:r>
              <a:rPr sz="1400" spc="45" dirty="0">
                <a:latin typeface="Verdana"/>
                <a:cs typeface="Verdana"/>
              </a:rPr>
              <a:t>е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40" dirty="0">
                <a:latin typeface="Verdana"/>
                <a:cs typeface="Verdana"/>
              </a:rPr>
              <a:t>ки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-170" dirty="0">
                <a:latin typeface="Verdana"/>
                <a:cs typeface="Verdana"/>
              </a:rPr>
              <a:t>(</a:t>
            </a:r>
            <a:r>
              <a:rPr sz="1400" b="1" u="sng" spc="25" dirty="0">
                <a:solidFill>
                  <a:srgbClr val="C1493E"/>
                </a:solidFill>
                <a:latin typeface="Verdana"/>
                <a:cs typeface="Verdana"/>
              </a:rPr>
              <a:t>вклю</a:t>
            </a:r>
            <a:r>
              <a:rPr sz="1400" b="1" u="sng" spc="1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400" b="1" u="sng" dirty="0">
                <a:solidFill>
                  <a:srgbClr val="C1493E"/>
                </a:solidFill>
                <a:latin typeface="Verdana"/>
                <a:cs typeface="Verdana"/>
              </a:rPr>
              <a:t>ая</a:t>
            </a:r>
            <a:r>
              <a:rPr sz="1400" b="1" u="sng" spc="-12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b="1" u="sng" spc="25" dirty="0">
                <a:solidFill>
                  <a:srgbClr val="C1493E"/>
                </a:solidFill>
                <a:latin typeface="Verdana"/>
                <a:cs typeface="Verdana"/>
              </a:rPr>
              <a:t>ст</a:t>
            </a:r>
            <a:r>
              <a:rPr sz="1400" b="1" u="sng" spc="35" dirty="0">
                <a:solidFill>
                  <a:srgbClr val="C1493E"/>
                </a:solidFill>
                <a:latin typeface="Verdana"/>
                <a:cs typeface="Verdana"/>
              </a:rPr>
              <a:t>арши</a:t>
            </a:r>
            <a:r>
              <a:rPr sz="1400" b="1" u="sng" spc="20" dirty="0">
                <a:solidFill>
                  <a:srgbClr val="C1493E"/>
                </a:solidFill>
                <a:latin typeface="Verdana"/>
                <a:cs typeface="Verdana"/>
              </a:rPr>
              <a:t>х</a:t>
            </a:r>
            <a:r>
              <a:rPr sz="1400" spc="-165" dirty="0">
                <a:latin typeface="Verdana"/>
                <a:cs typeface="Verdana"/>
              </a:rPr>
              <a:t>)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07685" y="3435553"/>
            <a:ext cx="4553585" cy="488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600" b="1" spc="-4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55" dirty="0">
                <a:solidFill>
                  <a:srgbClr val="44758E"/>
                </a:solidFill>
                <a:latin typeface="Tahoma"/>
                <a:cs typeface="Tahoma"/>
              </a:rPr>
              <a:t>фельдшерско-акушерским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ts val="1825"/>
              </a:lnSpc>
            </a:pPr>
            <a:r>
              <a:rPr sz="1600" b="1" spc="60" dirty="0">
                <a:solidFill>
                  <a:srgbClr val="44758E"/>
                </a:solidFill>
                <a:latin typeface="Tahoma"/>
                <a:cs typeface="Tahoma"/>
              </a:rPr>
              <a:t>пу</a:t>
            </a:r>
            <a:r>
              <a:rPr sz="1600" b="1" spc="55" dirty="0">
                <a:solidFill>
                  <a:srgbClr val="44758E"/>
                </a:solidFill>
                <a:latin typeface="Tahoma"/>
                <a:cs typeface="Tahoma"/>
              </a:rPr>
              <a:t>нктом</a:t>
            </a:r>
            <a:r>
              <a:rPr sz="1600" b="1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-225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r>
              <a:rPr sz="16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30" dirty="0">
                <a:solidFill>
                  <a:srgbClr val="C1493E"/>
                </a:solidFill>
                <a:latin typeface="Tahoma"/>
                <a:cs typeface="Tahoma"/>
              </a:rPr>
              <a:t>а</a:t>
            </a:r>
            <a:r>
              <a:rPr sz="1600" b="1" spc="20" dirty="0">
                <a:solidFill>
                  <a:srgbClr val="C1493E"/>
                </a:solidFill>
                <a:latin typeface="Tahoma"/>
                <a:cs typeface="Tahoma"/>
              </a:rPr>
              <a:t>к</a:t>
            </a:r>
            <a:r>
              <a:rPr sz="1600" b="1" spc="70" dirty="0">
                <a:solidFill>
                  <a:srgbClr val="C1493E"/>
                </a:solidFill>
                <a:latin typeface="Tahoma"/>
                <a:cs typeface="Tahoma"/>
              </a:rPr>
              <a:t>уш</a:t>
            </a:r>
            <a:r>
              <a:rPr sz="1600" b="1" spc="60" dirty="0">
                <a:solidFill>
                  <a:srgbClr val="C1493E"/>
                </a:solidFill>
                <a:latin typeface="Tahoma"/>
                <a:cs typeface="Tahoma"/>
              </a:rPr>
              <a:t>е</a:t>
            </a:r>
            <a:r>
              <a:rPr sz="1600" b="1" spc="100" dirty="0">
                <a:solidFill>
                  <a:srgbClr val="C1493E"/>
                </a:solidFill>
                <a:latin typeface="Tahoma"/>
                <a:cs typeface="Tahoma"/>
              </a:rPr>
              <a:t>р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32503" y="3022092"/>
            <a:ext cx="7483475" cy="3215640"/>
            <a:chOff x="4032503" y="3022092"/>
            <a:chExt cx="7483475" cy="3215640"/>
          </a:xfrm>
        </p:grpSpPr>
        <p:sp>
          <p:nvSpPr>
            <p:cNvPr id="12" name="object 12"/>
            <p:cNvSpPr/>
            <p:nvPr/>
          </p:nvSpPr>
          <p:spPr>
            <a:xfrm>
              <a:off x="4032503" y="3022092"/>
              <a:ext cx="615315" cy="2816225"/>
            </a:xfrm>
            <a:custGeom>
              <a:avLst/>
              <a:gdLst/>
              <a:ahLst/>
              <a:cxnLst/>
              <a:rect l="l" t="t" r="r" b="b"/>
              <a:pathLst>
                <a:path w="615314" h="2816225">
                  <a:moveTo>
                    <a:pt x="614172" y="1256792"/>
                  </a:moveTo>
                  <a:lnTo>
                    <a:pt x="614172" y="0"/>
                  </a:lnTo>
                </a:path>
                <a:path w="615314" h="2816225">
                  <a:moveTo>
                    <a:pt x="220980" y="665988"/>
                  </a:moveTo>
                  <a:lnTo>
                    <a:pt x="614934" y="665988"/>
                  </a:lnTo>
                </a:path>
                <a:path w="615314" h="2816225">
                  <a:moveTo>
                    <a:pt x="614172" y="2815856"/>
                  </a:moveTo>
                  <a:lnTo>
                    <a:pt x="614172" y="1559052"/>
                  </a:lnTo>
                </a:path>
                <a:path w="615314" h="2816225">
                  <a:moveTo>
                    <a:pt x="0" y="2206752"/>
                  </a:moveTo>
                  <a:lnTo>
                    <a:pt x="613918" y="2206752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379583" y="5441314"/>
              <a:ext cx="1136650" cy="796290"/>
            </a:xfrm>
            <a:custGeom>
              <a:avLst/>
              <a:gdLst/>
              <a:ahLst/>
              <a:cxnLst/>
              <a:rect l="l" t="t" r="r" b="b"/>
              <a:pathLst>
                <a:path w="1136650" h="796289">
                  <a:moveTo>
                    <a:pt x="142494" y="237617"/>
                  </a:moveTo>
                  <a:lnTo>
                    <a:pt x="140906" y="230568"/>
                  </a:lnTo>
                  <a:lnTo>
                    <a:pt x="136588" y="224802"/>
                  </a:lnTo>
                  <a:lnTo>
                    <a:pt x="130162" y="220929"/>
                  </a:lnTo>
                  <a:lnTo>
                    <a:pt x="122301" y="219494"/>
                  </a:lnTo>
                  <a:lnTo>
                    <a:pt x="114427" y="220929"/>
                  </a:lnTo>
                  <a:lnTo>
                    <a:pt x="108013" y="224802"/>
                  </a:lnTo>
                  <a:lnTo>
                    <a:pt x="103682" y="230568"/>
                  </a:lnTo>
                  <a:lnTo>
                    <a:pt x="102108" y="237617"/>
                  </a:lnTo>
                  <a:lnTo>
                    <a:pt x="103682" y="244678"/>
                  </a:lnTo>
                  <a:lnTo>
                    <a:pt x="108013" y="250431"/>
                  </a:lnTo>
                  <a:lnTo>
                    <a:pt x="114427" y="254317"/>
                  </a:lnTo>
                  <a:lnTo>
                    <a:pt x="122301" y="255739"/>
                  </a:lnTo>
                  <a:lnTo>
                    <a:pt x="130162" y="254317"/>
                  </a:lnTo>
                  <a:lnTo>
                    <a:pt x="136588" y="250431"/>
                  </a:lnTo>
                  <a:lnTo>
                    <a:pt x="140906" y="244678"/>
                  </a:lnTo>
                  <a:lnTo>
                    <a:pt x="142494" y="237617"/>
                  </a:lnTo>
                  <a:close/>
                </a:path>
                <a:path w="1136650" h="796289">
                  <a:moveTo>
                    <a:pt x="186436" y="415137"/>
                  </a:moveTo>
                  <a:lnTo>
                    <a:pt x="178562" y="408343"/>
                  </a:lnTo>
                  <a:lnTo>
                    <a:pt x="106934" y="408343"/>
                  </a:lnTo>
                  <a:lnTo>
                    <a:pt x="99060" y="415137"/>
                  </a:lnTo>
                  <a:lnTo>
                    <a:pt x="99060" y="432003"/>
                  </a:lnTo>
                  <a:lnTo>
                    <a:pt x="106934" y="438797"/>
                  </a:lnTo>
                  <a:lnTo>
                    <a:pt x="116713" y="438797"/>
                  </a:lnTo>
                  <a:lnTo>
                    <a:pt x="178562" y="438797"/>
                  </a:lnTo>
                  <a:lnTo>
                    <a:pt x="186436" y="432003"/>
                  </a:lnTo>
                  <a:lnTo>
                    <a:pt x="186436" y="415137"/>
                  </a:lnTo>
                  <a:close/>
                </a:path>
                <a:path w="1136650" h="796289">
                  <a:moveTo>
                    <a:pt x="220218" y="239141"/>
                  </a:moveTo>
                  <a:lnTo>
                    <a:pt x="218630" y="232092"/>
                  </a:lnTo>
                  <a:lnTo>
                    <a:pt x="214312" y="226326"/>
                  </a:lnTo>
                  <a:lnTo>
                    <a:pt x="207886" y="222453"/>
                  </a:lnTo>
                  <a:lnTo>
                    <a:pt x="200025" y="221018"/>
                  </a:lnTo>
                  <a:lnTo>
                    <a:pt x="192151" y="222453"/>
                  </a:lnTo>
                  <a:lnTo>
                    <a:pt x="185737" y="226326"/>
                  </a:lnTo>
                  <a:lnTo>
                    <a:pt x="181406" y="232092"/>
                  </a:lnTo>
                  <a:lnTo>
                    <a:pt x="179832" y="239141"/>
                  </a:lnTo>
                  <a:lnTo>
                    <a:pt x="181406" y="246202"/>
                  </a:lnTo>
                  <a:lnTo>
                    <a:pt x="185737" y="251955"/>
                  </a:lnTo>
                  <a:lnTo>
                    <a:pt x="192151" y="255841"/>
                  </a:lnTo>
                  <a:lnTo>
                    <a:pt x="200025" y="257263"/>
                  </a:lnTo>
                  <a:lnTo>
                    <a:pt x="207886" y="255841"/>
                  </a:lnTo>
                  <a:lnTo>
                    <a:pt x="214312" y="251955"/>
                  </a:lnTo>
                  <a:lnTo>
                    <a:pt x="218630" y="246202"/>
                  </a:lnTo>
                  <a:lnTo>
                    <a:pt x="220218" y="239141"/>
                  </a:lnTo>
                  <a:close/>
                </a:path>
                <a:path w="1136650" h="796289">
                  <a:moveTo>
                    <a:pt x="224917" y="659460"/>
                  </a:moveTo>
                  <a:lnTo>
                    <a:pt x="217043" y="652348"/>
                  </a:lnTo>
                  <a:lnTo>
                    <a:pt x="207264" y="652348"/>
                  </a:lnTo>
                  <a:lnTo>
                    <a:pt x="106807" y="652348"/>
                  </a:lnTo>
                  <a:lnTo>
                    <a:pt x="99060" y="659460"/>
                  </a:lnTo>
                  <a:lnTo>
                    <a:pt x="99060" y="677087"/>
                  </a:lnTo>
                  <a:lnTo>
                    <a:pt x="106807" y="684199"/>
                  </a:lnTo>
                  <a:lnTo>
                    <a:pt x="217043" y="684199"/>
                  </a:lnTo>
                  <a:lnTo>
                    <a:pt x="224917" y="677087"/>
                  </a:lnTo>
                  <a:lnTo>
                    <a:pt x="224917" y="659460"/>
                  </a:lnTo>
                  <a:close/>
                </a:path>
                <a:path w="1136650" h="796289">
                  <a:moveTo>
                    <a:pt x="249301" y="422529"/>
                  </a:moveTo>
                  <a:lnTo>
                    <a:pt x="228981" y="407631"/>
                  </a:lnTo>
                  <a:lnTo>
                    <a:pt x="222758" y="409257"/>
                  </a:lnTo>
                  <a:lnTo>
                    <a:pt x="213360" y="422579"/>
                  </a:lnTo>
                  <a:lnTo>
                    <a:pt x="213360" y="424484"/>
                  </a:lnTo>
                  <a:lnTo>
                    <a:pt x="216408" y="431965"/>
                  </a:lnTo>
                  <a:lnTo>
                    <a:pt x="217043" y="432676"/>
                  </a:lnTo>
                  <a:lnTo>
                    <a:pt x="218567" y="434162"/>
                  </a:lnTo>
                  <a:lnTo>
                    <a:pt x="221996" y="436994"/>
                  </a:lnTo>
                  <a:lnTo>
                    <a:pt x="226568" y="438619"/>
                  </a:lnTo>
                  <a:lnTo>
                    <a:pt x="232537" y="438619"/>
                  </a:lnTo>
                  <a:lnTo>
                    <a:pt x="241300" y="436079"/>
                  </a:lnTo>
                  <a:lnTo>
                    <a:pt x="242316" y="435559"/>
                  </a:lnTo>
                  <a:lnTo>
                    <a:pt x="249301" y="424446"/>
                  </a:lnTo>
                  <a:lnTo>
                    <a:pt x="249301" y="422529"/>
                  </a:lnTo>
                  <a:close/>
                </a:path>
                <a:path w="1136650" h="796289">
                  <a:moveTo>
                    <a:pt x="281940" y="496392"/>
                  </a:moveTo>
                  <a:lnTo>
                    <a:pt x="274066" y="489280"/>
                  </a:lnTo>
                  <a:lnTo>
                    <a:pt x="106807" y="489280"/>
                  </a:lnTo>
                  <a:lnTo>
                    <a:pt x="99060" y="496392"/>
                  </a:lnTo>
                  <a:lnTo>
                    <a:pt x="99060" y="514007"/>
                  </a:lnTo>
                  <a:lnTo>
                    <a:pt x="106807" y="521119"/>
                  </a:lnTo>
                  <a:lnTo>
                    <a:pt x="116586" y="521119"/>
                  </a:lnTo>
                  <a:lnTo>
                    <a:pt x="274066" y="521119"/>
                  </a:lnTo>
                  <a:lnTo>
                    <a:pt x="281940" y="514007"/>
                  </a:lnTo>
                  <a:lnTo>
                    <a:pt x="281940" y="496392"/>
                  </a:lnTo>
                  <a:close/>
                </a:path>
                <a:path w="1136650" h="796289">
                  <a:moveTo>
                    <a:pt x="296418" y="240665"/>
                  </a:moveTo>
                  <a:lnTo>
                    <a:pt x="294830" y="233616"/>
                  </a:lnTo>
                  <a:lnTo>
                    <a:pt x="290512" y="227850"/>
                  </a:lnTo>
                  <a:lnTo>
                    <a:pt x="284086" y="223977"/>
                  </a:lnTo>
                  <a:lnTo>
                    <a:pt x="276225" y="222542"/>
                  </a:lnTo>
                  <a:lnTo>
                    <a:pt x="268351" y="223977"/>
                  </a:lnTo>
                  <a:lnTo>
                    <a:pt x="261937" y="227850"/>
                  </a:lnTo>
                  <a:lnTo>
                    <a:pt x="257606" y="233616"/>
                  </a:lnTo>
                  <a:lnTo>
                    <a:pt x="256032" y="240665"/>
                  </a:lnTo>
                  <a:lnTo>
                    <a:pt x="257606" y="247726"/>
                  </a:lnTo>
                  <a:lnTo>
                    <a:pt x="261937" y="253479"/>
                  </a:lnTo>
                  <a:lnTo>
                    <a:pt x="268351" y="257365"/>
                  </a:lnTo>
                  <a:lnTo>
                    <a:pt x="276225" y="258787"/>
                  </a:lnTo>
                  <a:lnTo>
                    <a:pt x="284086" y="257365"/>
                  </a:lnTo>
                  <a:lnTo>
                    <a:pt x="290512" y="253479"/>
                  </a:lnTo>
                  <a:lnTo>
                    <a:pt x="294830" y="247726"/>
                  </a:lnTo>
                  <a:lnTo>
                    <a:pt x="296418" y="240665"/>
                  </a:lnTo>
                  <a:close/>
                </a:path>
                <a:path w="1136650" h="796289">
                  <a:moveTo>
                    <a:pt x="310134" y="659460"/>
                  </a:moveTo>
                  <a:lnTo>
                    <a:pt x="302133" y="652348"/>
                  </a:lnTo>
                  <a:lnTo>
                    <a:pt x="292227" y="652348"/>
                  </a:lnTo>
                  <a:lnTo>
                    <a:pt x="265557" y="652348"/>
                  </a:lnTo>
                  <a:lnTo>
                    <a:pt x="257556" y="659460"/>
                  </a:lnTo>
                  <a:lnTo>
                    <a:pt x="257556" y="677087"/>
                  </a:lnTo>
                  <a:lnTo>
                    <a:pt x="265557" y="684199"/>
                  </a:lnTo>
                  <a:lnTo>
                    <a:pt x="302133" y="684199"/>
                  </a:lnTo>
                  <a:lnTo>
                    <a:pt x="310134" y="677087"/>
                  </a:lnTo>
                  <a:lnTo>
                    <a:pt x="310134" y="659460"/>
                  </a:lnTo>
                  <a:close/>
                </a:path>
                <a:path w="1136650" h="796289">
                  <a:moveTo>
                    <a:pt x="343789" y="496392"/>
                  </a:moveTo>
                  <a:lnTo>
                    <a:pt x="335915" y="489280"/>
                  </a:lnTo>
                  <a:lnTo>
                    <a:pt x="323850" y="489280"/>
                  </a:lnTo>
                  <a:lnTo>
                    <a:pt x="314071" y="489280"/>
                  </a:lnTo>
                  <a:lnTo>
                    <a:pt x="306324" y="496392"/>
                  </a:lnTo>
                  <a:lnTo>
                    <a:pt x="306324" y="514007"/>
                  </a:lnTo>
                  <a:lnTo>
                    <a:pt x="314071" y="521119"/>
                  </a:lnTo>
                  <a:lnTo>
                    <a:pt x="335915" y="521119"/>
                  </a:lnTo>
                  <a:lnTo>
                    <a:pt x="343789" y="514007"/>
                  </a:lnTo>
                  <a:lnTo>
                    <a:pt x="343789" y="496392"/>
                  </a:lnTo>
                  <a:close/>
                </a:path>
                <a:path w="1136650" h="796289">
                  <a:moveTo>
                    <a:pt x="401193" y="578205"/>
                  </a:moveTo>
                  <a:lnTo>
                    <a:pt x="393319" y="571411"/>
                  </a:lnTo>
                  <a:lnTo>
                    <a:pt x="106807" y="571411"/>
                  </a:lnTo>
                  <a:lnTo>
                    <a:pt x="99060" y="578205"/>
                  </a:lnTo>
                  <a:lnTo>
                    <a:pt x="99060" y="595071"/>
                  </a:lnTo>
                  <a:lnTo>
                    <a:pt x="106807" y="601865"/>
                  </a:lnTo>
                  <a:lnTo>
                    <a:pt x="116586" y="601865"/>
                  </a:lnTo>
                  <a:lnTo>
                    <a:pt x="393319" y="601865"/>
                  </a:lnTo>
                  <a:lnTo>
                    <a:pt x="401193" y="595071"/>
                  </a:lnTo>
                  <a:lnTo>
                    <a:pt x="401193" y="578205"/>
                  </a:lnTo>
                  <a:close/>
                </a:path>
                <a:path w="1136650" h="796289">
                  <a:moveTo>
                    <a:pt x="440182" y="415137"/>
                  </a:moveTo>
                  <a:lnTo>
                    <a:pt x="432308" y="408343"/>
                  </a:lnTo>
                  <a:lnTo>
                    <a:pt x="422529" y="408343"/>
                  </a:lnTo>
                  <a:lnTo>
                    <a:pt x="285242" y="408343"/>
                  </a:lnTo>
                  <a:lnTo>
                    <a:pt x="277368" y="415137"/>
                  </a:lnTo>
                  <a:lnTo>
                    <a:pt x="277368" y="432003"/>
                  </a:lnTo>
                  <a:lnTo>
                    <a:pt x="285242" y="438797"/>
                  </a:lnTo>
                  <a:lnTo>
                    <a:pt x="432308" y="438797"/>
                  </a:lnTo>
                  <a:lnTo>
                    <a:pt x="440182" y="432003"/>
                  </a:lnTo>
                  <a:lnTo>
                    <a:pt x="440182" y="415137"/>
                  </a:lnTo>
                  <a:close/>
                </a:path>
                <a:path w="1136650" h="796289">
                  <a:moveTo>
                    <a:pt x="479171" y="659460"/>
                  </a:moveTo>
                  <a:lnTo>
                    <a:pt x="471297" y="652348"/>
                  </a:lnTo>
                  <a:lnTo>
                    <a:pt x="461518" y="652348"/>
                  </a:lnTo>
                  <a:lnTo>
                    <a:pt x="352298" y="652348"/>
                  </a:lnTo>
                  <a:lnTo>
                    <a:pt x="344424" y="659460"/>
                  </a:lnTo>
                  <a:lnTo>
                    <a:pt x="344424" y="677087"/>
                  </a:lnTo>
                  <a:lnTo>
                    <a:pt x="352298" y="684199"/>
                  </a:lnTo>
                  <a:lnTo>
                    <a:pt x="471297" y="684199"/>
                  </a:lnTo>
                  <a:lnTo>
                    <a:pt x="479171" y="677087"/>
                  </a:lnTo>
                  <a:lnTo>
                    <a:pt x="479171" y="659460"/>
                  </a:lnTo>
                  <a:close/>
                </a:path>
                <a:path w="1136650" h="796289">
                  <a:moveTo>
                    <a:pt x="483870" y="578205"/>
                  </a:moveTo>
                  <a:lnTo>
                    <a:pt x="475869" y="571411"/>
                  </a:lnTo>
                  <a:lnTo>
                    <a:pt x="465963" y="571411"/>
                  </a:lnTo>
                  <a:lnTo>
                    <a:pt x="439293" y="571411"/>
                  </a:lnTo>
                  <a:lnTo>
                    <a:pt x="431292" y="578205"/>
                  </a:lnTo>
                  <a:lnTo>
                    <a:pt x="431292" y="595071"/>
                  </a:lnTo>
                  <a:lnTo>
                    <a:pt x="439293" y="601865"/>
                  </a:lnTo>
                  <a:lnTo>
                    <a:pt x="475869" y="601865"/>
                  </a:lnTo>
                  <a:lnTo>
                    <a:pt x="483870" y="595071"/>
                  </a:lnTo>
                  <a:lnTo>
                    <a:pt x="483870" y="578205"/>
                  </a:lnTo>
                  <a:close/>
                </a:path>
                <a:path w="1136650" h="796289">
                  <a:moveTo>
                    <a:pt x="564007" y="496392"/>
                  </a:moveTo>
                  <a:lnTo>
                    <a:pt x="556133" y="489280"/>
                  </a:lnTo>
                  <a:lnTo>
                    <a:pt x="381127" y="489280"/>
                  </a:lnTo>
                  <a:lnTo>
                    <a:pt x="373380" y="496392"/>
                  </a:lnTo>
                  <a:lnTo>
                    <a:pt x="373380" y="505206"/>
                  </a:lnTo>
                  <a:lnTo>
                    <a:pt x="373380" y="514007"/>
                  </a:lnTo>
                  <a:lnTo>
                    <a:pt x="381127" y="521119"/>
                  </a:lnTo>
                  <a:lnTo>
                    <a:pt x="556133" y="521119"/>
                  </a:lnTo>
                  <a:lnTo>
                    <a:pt x="564007" y="514007"/>
                  </a:lnTo>
                  <a:lnTo>
                    <a:pt x="564007" y="496392"/>
                  </a:lnTo>
                  <a:close/>
                </a:path>
                <a:path w="1136650" h="796289">
                  <a:moveTo>
                    <a:pt x="646811" y="578205"/>
                  </a:moveTo>
                  <a:lnTo>
                    <a:pt x="638937" y="571411"/>
                  </a:lnTo>
                  <a:lnTo>
                    <a:pt x="629158" y="571411"/>
                  </a:lnTo>
                  <a:lnTo>
                    <a:pt x="519938" y="571411"/>
                  </a:lnTo>
                  <a:lnTo>
                    <a:pt x="512064" y="578205"/>
                  </a:lnTo>
                  <a:lnTo>
                    <a:pt x="512064" y="595071"/>
                  </a:lnTo>
                  <a:lnTo>
                    <a:pt x="519938" y="601865"/>
                  </a:lnTo>
                  <a:lnTo>
                    <a:pt x="638937" y="601865"/>
                  </a:lnTo>
                  <a:lnTo>
                    <a:pt x="646811" y="595071"/>
                  </a:lnTo>
                  <a:lnTo>
                    <a:pt x="646811" y="578205"/>
                  </a:lnTo>
                  <a:close/>
                </a:path>
                <a:path w="1136650" h="796289">
                  <a:moveTo>
                    <a:pt x="648970" y="496392"/>
                  </a:moveTo>
                  <a:lnTo>
                    <a:pt x="640969" y="489280"/>
                  </a:lnTo>
                  <a:lnTo>
                    <a:pt x="631190" y="489280"/>
                  </a:lnTo>
                  <a:lnTo>
                    <a:pt x="597662" y="489280"/>
                  </a:lnTo>
                  <a:lnTo>
                    <a:pt x="589788" y="496392"/>
                  </a:lnTo>
                  <a:lnTo>
                    <a:pt x="589788" y="514007"/>
                  </a:lnTo>
                  <a:lnTo>
                    <a:pt x="597662" y="521119"/>
                  </a:lnTo>
                  <a:lnTo>
                    <a:pt x="640969" y="521119"/>
                  </a:lnTo>
                  <a:lnTo>
                    <a:pt x="648970" y="514007"/>
                  </a:lnTo>
                  <a:lnTo>
                    <a:pt x="648970" y="496392"/>
                  </a:lnTo>
                  <a:close/>
                </a:path>
                <a:path w="1136650" h="796289">
                  <a:moveTo>
                    <a:pt x="737743" y="578205"/>
                  </a:moveTo>
                  <a:lnTo>
                    <a:pt x="729869" y="571411"/>
                  </a:lnTo>
                  <a:lnTo>
                    <a:pt x="720217" y="571411"/>
                  </a:lnTo>
                  <a:lnTo>
                    <a:pt x="681355" y="571411"/>
                  </a:lnTo>
                  <a:lnTo>
                    <a:pt x="673608" y="578205"/>
                  </a:lnTo>
                  <a:lnTo>
                    <a:pt x="673608" y="595071"/>
                  </a:lnTo>
                  <a:lnTo>
                    <a:pt x="681355" y="601865"/>
                  </a:lnTo>
                  <a:lnTo>
                    <a:pt x="729869" y="601865"/>
                  </a:lnTo>
                  <a:lnTo>
                    <a:pt x="737743" y="595071"/>
                  </a:lnTo>
                  <a:lnTo>
                    <a:pt x="737743" y="578205"/>
                  </a:lnTo>
                  <a:close/>
                </a:path>
                <a:path w="1136650" h="796289">
                  <a:moveTo>
                    <a:pt x="860425" y="297789"/>
                  </a:moveTo>
                  <a:lnTo>
                    <a:pt x="852551" y="290995"/>
                  </a:lnTo>
                  <a:lnTo>
                    <a:pt x="103886" y="290995"/>
                  </a:lnTo>
                  <a:lnTo>
                    <a:pt x="96012" y="297789"/>
                  </a:lnTo>
                  <a:lnTo>
                    <a:pt x="96012" y="314655"/>
                  </a:lnTo>
                  <a:lnTo>
                    <a:pt x="103886" y="321462"/>
                  </a:lnTo>
                  <a:lnTo>
                    <a:pt x="113538" y="321462"/>
                  </a:lnTo>
                  <a:lnTo>
                    <a:pt x="852551" y="321462"/>
                  </a:lnTo>
                  <a:lnTo>
                    <a:pt x="860425" y="314655"/>
                  </a:lnTo>
                  <a:lnTo>
                    <a:pt x="860425" y="297789"/>
                  </a:lnTo>
                  <a:close/>
                </a:path>
                <a:path w="1136650" h="796289">
                  <a:moveTo>
                    <a:pt x="961136" y="160858"/>
                  </a:moveTo>
                  <a:lnTo>
                    <a:pt x="953262" y="153911"/>
                  </a:lnTo>
                  <a:lnTo>
                    <a:pt x="925957" y="153911"/>
                  </a:lnTo>
                  <a:lnTo>
                    <a:pt x="925957" y="185039"/>
                  </a:lnTo>
                  <a:lnTo>
                    <a:pt x="925957" y="765086"/>
                  </a:lnTo>
                  <a:lnTo>
                    <a:pt x="35179" y="765086"/>
                  </a:lnTo>
                  <a:lnTo>
                    <a:pt x="35179" y="185039"/>
                  </a:lnTo>
                  <a:lnTo>
                    <a:pt x="925957" y="185039"/>
                  </a:lnTo>
                  <a:lnTo>
                    <a:pt x="925957" y="153911"/>
                  </a:lnTo>
                  <a:lnTo>
                    <a:pt x="7874" y="153911"/>
                  </a:lnTo>
                  <a:lnTo>
                    <a:pt x="0" y="160858"/>
                  </a:lnTo>
                  <a:lnTo>
                    <a:pt x="0" y="789266"/>
                  </a:lnTo>
                  <a:lnTo>
                    <a:pt x="7874" y="796226"/>
                  </a:lnTo>
                  <a:lnTo>
                    <a:pt x="953262" y="796226"/>
                  </a:lnTo>
                  <a:lnTo>
                    <a:pt x="961136" y="789266"/>
                  </a:lnTo>
                  <a:lnTo>
                    <a:pt x="961136" y="765086"/>
                  </a:lnTo>
                  <a:lnTo>
                    <a:pt x="961136" y="185039"/>
                  </a:lnTo>
                  <a:lnTo>
                    <a:pt x="961136" y="160858"/>
                  </a:lnTo>
                  <a:close/>
                </a:path>
                <a:path w="1136650" h="796289">
                  <a:moveTo>
                    <a:pt x="1048004" y="81661"/>
                  </a:moveTo>
                  <a:lnTo>
                    <a:pt x="1040130" y="74676"/>
                  </a:lnTo>
                  <a:lnTo>
                    <a:pt x="1030351" y="74676"/>
                  </a:lnTo>
                  <a:lnTo>
                    <a:pt x="94742" y="74676"/>
                  </a:lnTo>
                  <a:lnTo>
                    <a:pt x="86868" y="81661"/>
                  </a:lnTo>
                  <a:lnTo>
                    <a:pt x="86868" y="98806"/>
                  </a:lnTo>
                  <a:lnTo>
                    <a:pt x="94742" y="105791"/>
                  </a:lnTo>
                  <a:lnTo>
                    <a:pt x="1012825" y="105791"/>
                  </a:lnTo>
                  <a:lnTo>
                    <a:pt x="1012825" y="710018"/>
                  </a:lnTo>
                  <a:lnTo>
                    <a:pt x="1020699" y="716978"/>
                  </a:lnTo>
                  <a:lnTo>
                    <a:pt x="1040130" y="716978"/>
                  </a:lnTo>
                  <a:lnTo>
                    <a:pt x="1048004" y="710018"/>
                  </a:lnTo>
                  <a:lnTo>
                    <a:pt x="1048004" y="81661"/>
                  </a:lnTo>
                  <a:close/>
                </a:path>
                <a:path w="1136650" h="796289">
                  <a:moveTo>
                    <a:pt x="1136396" y="6858"/>
                  </a:moveTo>
                  <a:lnTo>
                    <a:pt x="1128522" y="0"/>
                  </a:lnTo>
                  <a:lnTo>
                    <a:pt x="1118743" y="0"/>
                  </a:lnTo>
                  <a:lnTo>
                    <a:pt x="183134" y="0"/>
                  </a:lnTo>
                  <a:lnTo>
                    <a:pt x="175260" y="6858"/>
                  </a:lnTo>
                  <a:lnTo>
                    <a:pt x="175260" y="24130"/>
                  </a:lnTo>
                  <a:lnTo>
                    <a:pt x="183134" y="30988"/>
                  </a:lnTo>
                  <a:lnTo>
                    <a:pt x="1101217" y="30988"/>
                  </a:lnTo>
                  <a:lnTo>
                    <a:pt x="1101217" y="633844"/>
                  </a:lnTo>
                  <a:lnTo>
                    <a:pt x="1109091" y="640778"/>
                  </a:lnTo>
                  <a:lnTo>
                    <a:pt x="1128522" y="640778"/>
                  </a:lnTo>
                  <a:lnTo>
                    <a:pt x="1136396" y="633844"/>
                  </a:lnTo>
                  <a:lnTo>
                    <a:pt x="1136396" y="6858"/>
                  </a:lnTo>
                  <a:close/>
                </a:path>
              </a:pathLst>
            </a:custGeom>
            <a:solidFill>
              <a:srgbClr val="C149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613663" y="5113147"/>
            <a:ext cx="31934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65" dirty="0">
                <a:latin typeface="Verdana"/>
                <a:cs typeface="Verdana"/>
              </a:rPr>
              <a:t>С</a:t>
            </a:r>
            <a:r>
              <a:rPr sz="1400" spc="45" dirty="0">
                <a:latin typeface="Verdana"/>
                <a:cs typeface="Verdana"/>
              </a:rPr>
              <a:t>р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0" dirty="0">
                <a:latin typeface="Verdana"/>
                <a:cs typeface="Verdana"/>
              </a:rPr>
              <a:t>д</a:t>
            </a:r>
            <a:r>
              <a:rPr sz="1400" spc="65" dirty="0">
                <a:latin typeface="Verdana"/>
                <a:cs typeface="Verdana"/>
              </a:rPr>
              <a:t>н</a:t>
            </a:r>
            <a:r>
              <a:rPr sz="1400" spc="75" dirty="0">
                <a:latin typeface="Verdana"/>
                <a:cs typeface="Verdana"/>
              </a:rPr>
              <a:t>ий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75" dirty="0">
                <a:latin typeface="Verdana"/>
                <a:cs typeface="Verdana"/>
              </a:rPr>
              <a:t>ий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п</a:t>
            </a:r>
            <a:r>
              <a:rPr sz="1400" spc="40" dirty="0">
                <a:latin typeface="Verdana"/>
                <a:cs typeface="Verdana"/>
              </a:rPr>
              <a:t>е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55" dirty="0">
                <a:latin typeface="Verdana"/>
                <a:cs typeface="Verdana"/>
              </a:rPr>
              <a:t>сон</a:t>
            </a:r>
            <a:r>
              <a:rPr sz="1400" spc="5" dirty="0">
                <a:latin typeface="Verdana"/>
                <a:cs typeface="Verdana"/>
              </a:rPr>
              <a:t>ал  </a:t>
            </a: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229" dirty="0">
                <a:latin typeface="Verdana"/>
                <a:cs typeface="Verdana"/>
              </a:rPr>
              <a:t>1</a:t>
            </a:r>
            <a:r>
              <a:rPr sz="1400" spc="-240" dirty="0">
                <a:latin typeface="Verdana"/>
                <a:cs typeface="Verdana"/>
              </a:rPr>
              <a:t>5</a:t>
            </a:r>
            <a:r>
              <a:rPr sz="1400" spc="10" dirty="0">
                <a:latin typeface="Verdana"/>
                <a:cs typeface="Verdana"/>
              </a:rPr>
              <a:t>8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Заведую</a:t>
            </a:r>
            <a:r>
              <a:rPr sz="1400" spc="35" dirty="0">
                <a:latin typeface="Verdana"/>
                <a:cs typeface="Verdana"/>
              </a:rPr>
              <a:t>щ</a:t>
            </a:r>
            <a:r>
              <a:rPr sz="1400" spc="60" dirty="0">
                <a:latin typeface="Verdana"/>
                <a:cs typeface="Verdana"/>
              </a:rPr>
              <a:t>ие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94223" y="4590059"/>
            <a:ext cx="4820285" cy="1786255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26034">
              <a:lnSpc>
                <a:spcPct val="100000"/>
              </a:lnSpc>
              <a:spcBef>
                <a:spcPts val="650"/>
              </a:spcBef>
            </a:pPr>
            <a:r>
              <a:rPr sz="1600" b="1" u="sng" spc="45" dirty="0">
                <a:solidFill>
                  <a:srgbClr val="44758E"/>
                </a:solidFill>
                <a:latin typeface="Tahoma"/>
                <a:cs typeface="Tahoma"/>
              </a:rPr>
              <a:t>Заведующий</a:t>
            </a:r>
            <a:r>
              <a:rPr sz="1600" b="1" u="sng" spc="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55" dirty="0">
                <a:solidFill>
                  <a:srgbClr val="44758E"/>
                </a:solidFill>
                <a:latin typeface="Tahoma"/>
                <a:cs typeface="Tahoma"/>
              </a:rPr>
              <a:t>молочной</a:t>
            </a:r>
            <a:r>
              <a:rPr sz="1600" b="1" u="sng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55" dirty="0">
                <a:solidFill>
                  <a:srgbClr val="44758E"/>
                </a:solidFill>
                <a:latin typeface="Tahoma"/>
                <a:cs typeface="Tahoma"/>
              </a:rPr>
              <a:t>кухней</a:t>
            </a:r>
            <a:endParaRPr sz="1600" u="sng" dirty="0">
              <a:latin typeface="Tahoma"/>
              <a:cs typeface="Tahoma"/>
            </a:endParaRPr>
          </a:p>
          <a:p>
            <a:pPr marL="12700" marR="111760">
              <a:lnSpc>
                <a:spcPts val="1730"/>
              </a:lnSpc>
              <a:spcBef>
                <a:spcPts val="770"/>
              </a:spcBef>
            </a:pPr>
            <a:r>
              <a:rPr sz="1600" b="1" u="sng" spc="45" dirty="0">
                <a:solidFill>
                  <a:srgbClr val="44758E"/>
                </a:solidFill>
                <a:latin typeface="Tahoma"/>
                <a:cs typeface="Tahoma"/>
              </a:rPr>
              <a:t>Заведующий</a:t>
            </a:r>
            <a:r>
              <a:rPr sz="1600" b="1" u="sng" spc="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60" dirty="0">
                <a:solidFill>
                  <a:srgbClr val="44758E"/>
                </a:solidFill>
                <a:latin typeface="Tahoma"/>
                <a:cs typeface="Tahoma"/>
              </a:rPr>
              <a:t>производством</a:t>
            </a:r>
            <a:r>
              <a:rPr sz="1600" b="1" u="sng" spc="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60" dirty="0">
                <a:solidFill>
                  <a:srgbClr val="44758E"/>
                </a:solidFill>
                <a:latin typeface="Tahoma"/>
                <a:cs typeface="Tahoma"/>
              </a:rPr>
              <a:t>учреждения </a:t>
            </a:r>
            <a:r>
              <a:rPr sz="1600" b="1" u="sng" spc="-45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dirty="0">
                <a:solidFill>
                  <a:srgbClr val="44758E"/>
                </a:solidFill>
                <a:latin typeface="Tahoma"/>
                <a:cs typeface="Tahoma"/>
              </a:rPr>
              <a:t>(отдела, </a:t>
            </a:r>
            <a:r>
              <a:rPr sz="1600" b="1" u="sng" spc="40" dirty="0">
                <a:solidFill>
                  <a:srgbClr val="44758E"/>
                </a:solidFill>
                <a:latin typeface="Tahoma"/>
                <a:cs typeface="Tahoma"/>
              </a:rPr>
              <a:t>отделения, </a:t>
            </a:r>
            <a:r>
              <a:rPr sz="1600" b="1" u="sng" spc="35" dirty="0">
                <a:solidFill>
                  <a:srgbClr val="44758E"/>
                </a:solidFill>
                <a:latin typeface="Tahoma"/>
                <a:cs typeface="Tahoma"/>
              </a:rPr>
              <a:t>лаборатории) </a:t>
            </a:r>
            <a:r>
              <a:rPr sz="1600" b="1" u="sng" spc="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55" dirty="0">
                <a:solidFill>
                  <a:srgbClr val="44758E"/>
                </a:solidFill>
                <a:latin typeface="Tahoma"/>
                <a:cs typeface="Tahoma"/>
              </a:rPr>
              <a:t>зубопротезирования</a:t>
            </a:r>
            <a:endParaRPr sz="1600" u="sng" dirty="0">
              <a:latin typeface="Tahoma"/>
              <a:cs typeface="Tahoma"/>
            </a:endParaRPr>
          </a:p>
          <a:p>
            <a:pPr marL="12700" marR="5080">
              <a:lnSpc>
                <a:spcPts val="2740"/>
              </a:lnSpc>
              <a:spcBef>
                <a:spcPts val="50"/>
              </a:spcBef>
            </a:pPr>
            <a:r>
              <a:rPr sz="1600" b="1" u="sng" spc="90" dirty="0">
                <a:solidFill>
                  <a:srgbClr val="44758E"/>
                </a:solidFill>
                <a:latin typeface="Tahoma"/>
                <a:cs typeface="Tahoma"/>
              </a:rPr>
              <a:t>и</a:t>
            </a:r>
            <a:r>
              <a:rPr sz="1600" b="1" u="sng" spc="-3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70" dirty="0">
                <a:solidFill>
                  <a:srgbClr val="44758E"/>
                </a:solidFill>
                <a:latin typeface="Tahoma"/>
                <a:cs typeface="Tahoma"/>
              </a:rPr>
              <a:t>другие</a:t>
            </a:r>
            <a:r>
              <a:rPr sz="1600" b="1" u="sng" spc="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20" dirty="0">
                <a:solidFill>
                  <a:srgbClr val="44758E"/>
                </a:solidFill>
                <a:latin typeface="Tahoma"/>
                <a:cs typeface="Tahoma"/>
              </a:rPr>
              <a:t>в</a:t>
            </a:r>
            <a:r>
              <a:rPr sz="1600" b="1" u="sng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55" dirty="0">
                <a:solidFill>
                  <a:srgbClr val="44758E"/>
                </a:solidFill>
                <a:latin typeface="Tahoma"/>
                <a:cs typeface="Tahoma"/>
              </a:rPr>
              <a:t>соответствии</a:t>
            </a:r>
            <a:r>
              <a:rPr sz="1600" b="1" u="sng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100" dirty="0">
                <a:solidFill>
                  <a:srgbClr val="44758E"/>
                </a:solidFill>
                <a:latin typeface="Tahoma"/>
                <a:cs typeface="Tahoma"/>
              </a:rPr>
              <a:t>с</a:t>
            </a:r>
            <a:r>
              <a:rPr sz="1600" b="1" u="sng" spc="-2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45" dirty="0">
                <a:solidFill>
                  <a:srgbClr val="44758E"/>
                </a:solidFill>
                <a:latin typeface="Tahoma"/>
                <a:cs typeface="Tahoma"/>
              </a:rPr>
              <a:t>Номенклатурой. </a:t>
            </a:r>
            <a:r>
              <a:rPr sz="1600" b="1" u="sng" spc="-45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u="sng" spc="55" dirty="0">
                <a:solidFill>
                  <a:srgbClr val="C1493E"/>
                </a:solidFill>
                <a:latin typeface="Tahoma"/>
                <a:cs typeface="Tahoma"/>
              </a:rPr>
              <a:t>Предоставить</a:t>
            </a:r>
            <a:r>
              <a:rPr sz="1600" b="1" u="sng" spc="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600" b="1" u="sng" spc="50" dirty="0">
                <a:solidFill>
                  <a:srgbClr val="C1493E"/>
                </a:solidFill>
                <a:latin typeface="Tahoma"/>
                <a:cs typeface="Tahoma"/>
              </a:rPr>
              <a:t>расшифровку</a:t>
            </a:r>
            <a:endParaRPr sz="1600" u="sng" dirty="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147954"/>
            <a:ext cx="8944610" cy="6623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sz="2200" spc="80" dirty="0">
                <a:solidFill>
                  <a:srgbClr val="C1493E"/>
                </a:solidFill>
              </a:rPr>
              <a:t>Руководители</a:t>
            </a:r>
            <a:r>
              <a:rPr sz="2200" spc="10" dirty="0">
                <a:solidFill>
                  <a:srgbClr val="C1493E"/>
                </a:solidFill>
              </a:rPr>
              <a:t> </a:t>
            </a:r>
            <a:r>
              <a:rPr sz="2200" spc="70" dirty="0">
                <a:solidFill>
                  <a:srgbClr val="C1493E"/>
                </a:solidFill>
              </a:rPr>
              <a:t>структурных</a:t>
            </a:r>
            <a:r>
              <a:rPr sz="2200" spc="30" dirty="0">
                <a:solidFill>
                  <a:srgbClr val="C1493E"/>
                </a:solidFill>
              </a:rPr>
              <a:t> </a:t>
            </a:r>
            <a:r>
              <a:rPr sz="2200" spc="90" dirty="0">
                <a:solidFill>
                  <a:srgbClr val="C1493E"/>
                </a:solidFill>
              </a:rPr>
              <a:t>подразделений</a:t>
            </a:r>
            <a:r>
              <a:rPr sz="2200" spc="-5" dirty="0">
                <a:solidFill>
                  <a:srgbClr val="C1493E"/>
                </a:solidFill>
              </a:rPr>
              <a:t> </a:t>
            </a:r>
            <a:r>
              <a:rPr sz="2200" spc="95" dirty="0">
                <a:solidFill>
                  <a:srgbClr val="C1493E"/>
                </a:solidFill>
              </a:rPr>
              <a:t>медицинских </a:t>
            </a:r>
            <a:r>
              <a:rPr sz="2200" spc="-630" dirty="0">
                <a:solidFill>
                  <a:srgbClr val="C1493E"/>
                </a:solidFill>
              </a:rPr>
              <a:t> </a:t>
            </a:r>
            <a:r>
              <a:rPr sz="2200" spc="80" dirty="0">
                <a:solidFill>
                  <a:srgbClr val="C1493E"/>
                </a:solidFill>
              </a:rPr>
              <a:t>организаций</a:t>
            </a:r>
            <a:endParaRPr sz="2200"/>
          </a:p>
        </p:txBody>
      </p:sp>
      <p:sp>
        <p:nvSpPr>
          <p:cNvPr id="6" name="object 6"/>
          <p:cNvSpPr/>
          <p:nvPr/>
        </p:nvSpPr>
        <p:spPr>
          <a:xfrm>
            <a:off x="6353555" y="1525524"/>
            <a:ext cx="0" cy="1267460"/>
          </a:xfrm>
          <a:custGeom>
            <a:avLst/>
            <a:gdLst/>
            <a:ahLst/>
            <a:cxnLst/>
            <a:rect l="l" t="t" r="r" b="b"/>
            <a:pathLst>
              <a:path h="1267460">
                <a:moveTo>
                  <a:pt x="0" y="1267205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1614" y="987044"/>
            <a:ext cx="21831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55" dirty="0">
                <a:latin typeface="Verdana"/>
                <a:cs typeface="Verdana"/>
              </a:rPr>
              <a:t>Ф</a:t>
            </a:r>
            <a:r>
              <a:rPr sz="1400" spc="60" dirty="0">
                <a:latin typeface="Verdana"/>
                <a:cs typeface="Verdana"/>
              </a:rPr>
              <a:t>о</a:t>
            </a:r>
            <a:r>
              <a:rPr sz="1400" spc="90" dirty="0">
                <a:latin typeface="Verdana"/>
                <a:cs typeface="Verdana"/>
              </a:rPr>
              <a:t>р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80" dirty="0">
                <a:latin typeface="Verdana"/>
                <a:cs typeface="Verdana"/>
              </a:rPr>
              <a:t>3</a:t>
            </a:r>
            <a:r>
              <a:rPr sz="1400" spc="45" dirty="0">
                <a:latin typeface="Verdana"/>
                <a:cs typeface="Verdana"/>
              </a:rPr>
              <a:t>0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40" dirty="0">
                <a:latin typeface="Verdana"/>
                <a:cs typeface="Verdana"/>
              </a:rPr>
              <a:t>лица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370" dirty="0">
                <a:latin typeface="Verdana"/>
                <a:cs typeface="Verdana"/>
              </a:rPr>
              <a:t>11</a:t>
            </a:r>
            <a:r>
              <a:rPr sz="1400" spc="50" dirty="0">
                <a:latin typeface="Verdana"/>
                <a:cs typeface="Verdana"/>
              </a:rPr>
              <a:t>0</a:t>
            </a:r>
            <a:r>
              <a:rPr sz="1400" spc="45" dirty="0">
                <a:latin typeface="Verdana"/>
                <a:cs typeface="Verdana"/>
              </a:rPr>
              <a:t>0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6023" y="1848738"/>
            <a:ext cx="287020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4</a:t>
            </a:r>
            <a:r>
              <a:rPr sz="1400" spc="-100" dirty="0">
                <a:latin typeface="Verdana"/>
                <a:cs typeface="Verdana"/>
              </a:rPr>
              <a:t>-</a:t>
            </a:r>
            <a:r>
              <a:rPr sz="1400" spc="-229" dirty="0">
                <a:latin typeface="Verdana"/>
                <a:cs typeface="Verdana"/>
              </a:rPr>
              <a:t>1</a:t>
            </a:r>
            <a:r>
              <a:rPr sz="1400" spc="-240" dirty="0">
                <a:latin typeface="Verdana"/>
                <a:cs typeface="Verdana"/>
              </a:rPr>
              <a:t>2</a:t>
            </a:r>
            <a:r>
              <a:rPr sz="1400" spc="-90" dirty="0">
                <a:latin typeface="Verdana"/>
                <a:cs typeface="Verdana"/>
              </a:rPr>
              <a:t>3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Вр</a:t>
            </a:r>
            <a:r>
              <a:rPr sz="1400" spc="20" dirty="0">
                <a:latin typeface="Verdana"/>
                <a:cs typeface="Verdana"/>
              </a:rPr>
              <a:t>ач</a:t>
            </a:r>
            <a:r>
              <a:rPr sz="1400" spc="15" dirty="0">
                <a:latin typeface="Verdana"/>
                <a:cs typeface="Verdana"/>
              </a:rPr>
              <a:t>и</a:t>
            </a:r>
            <a:r>
              <a:rPr sz="1400" spc="-100" dirty="0">
                <a:latin typeface="Verdana"/>
                <a:cs typeface="Verdana"/>
              </a:rPr>
              <a:t>-</a:t>
            </a:r>
            <a:r>
              <a:rPr sz="1400" spc="50" dirty="0">
                <a:latin typeface="Verdana"/>
                <a:cs typeface="Verdana"/>
              </a:rPr>
              <a:t>сп</a:t>
            </a:r>
            <a:r>
              <a:rPr sz="1400" spc="40" dirty="0">
                <a:latin typeface="Verdana"/>
                <a:cs typeface="Verdana"/>
              </a:rPr>
              <a:t>ециалист</a:t>
            </a:r>
            <a:r>
              <a:rPr sz="1400" spc="20" dirty="0">
                <a:latin typeface="Verdana"/>
                <a:cs typeface="Verdana"/>
              </a:rPr>
              <a:t>ы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32550" y="1040383"/>
            <a:ext cx="14052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35" dirty="0">
                <a:latin typeface="Verdana"/>
                <a:cs typeface="Verdana"/>
              </a:rPr>
              <a:t>Номенклатура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93509" y="1595120"/>
            <a:ext cx="38963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Заведующий</a:t>
            </a:r>
            <a:r>
              <a:rPr sz="1400" b="1" spc="-5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10" dirty="0">
                <a:solidFill>
                  <a:srgbClr val="44758E"/>
                </a:solidFill>
                <a:latin typeface="Tahoma"/>
                <a:cs typeface="Tahoma"/>
              </a:rPr>
              <a:t>(начальник)</a:t>
            </a:r>
            <a:r>
              <a:rPr sz="1400" b="1" spc="-3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структурного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52620" y="1786839"/>
            <a:ext cx="696150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41830" algn="l"/>
              </a:tabLst>
            </a:pPr>
            <a:r>
              <a:rPr sz="1400" u="sng" dirty="0">
                <a:solidFill>
                  <a:srgbClr val="44758E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solidFill>
                  <a:srgbClr val="44758E"/>
                </a:solidFill>
                <a:latin typeface="Times New Roman"/>
                <a:cs typeface="Times New Roman"/>
              </a:rPr>
              <a:t>  </a:t>
            </a:r>
            <a:r>
              <a:rPr sz="1400" spc="-175" dirty="0">
                <a:solidFill>
                  <a:srgbClr val="44758E"/>
                </a:solidFill>
                <a:latin typeface="Times New Roman"/>
                <a:cs typeface="Times New Roman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подразделения</a:t>
            </a:r>
            <a:r>
              <a:rPr sz="1400" b="1" spc="-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" dirty="0">
                <a:solidFill>
                  <a:srgbClr val="44758E"/>
                </a:solidFill>
                <a:latin typeface="Tahoma"/>
                <a:cs typeface="Tahoma"/>
              </a:rPr>
              <a:t>(отдела,</a:t>
            </a:r>
            <a:r>
              <a:rPr sz="1400" b="1" spc="-3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отделения,</a:t>
            </a:r>
            <a:r>
              <a:rPr sz="1400" b="1" spc="-2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лаборатории,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93509" y="1979422"/>
            <a:ext cx="4084320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1400" b="1" spc="30" dirty="0">
                <a:solidFill>
                  <a:srgbClr val="44758E"/>
                </a:solidFill>
                <a:latin typeface="Tahoma"/>
                <a:cs typeface="Tahoma"/>
              </a:rPr>
              <a:t>кабинета,</a:t>
            </a:r>
            <a:r>
              <a:rPr sz="1400" b="1" spc="-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отряда</a:t>
            </a:r>
            <a:r>
              <a:rPr sz="14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80" dirty="0">
                <a:solidFill>
                  <a:srgbClr val="44758E"/>
                </a:solidFill>
                <a:latin typeface="Tahoma"/>
                <a:cs typeface="Tahoma"/>
              </a:rPr>
              <a:t>и</a:t>
            </a:r>
            <a:r>
              <a:rPr sz="14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35" dirty="0">
                <a:solidFill>
                  <a:srgbClr val="44758E"/>
                </a:solidFill>
                <a:latin typeface="Tahoma"/>
                <a:cs typeface="Tahoma"/>
              </a:rPr>
              <a:t>другое)</a:t>
            </a:r>
            <a:r>
              <a:rPr sz="14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44758E"/>
                </a:solidFill>
                <a:latin typeface="Tahoma"/>
                <a:cs typeface="Tahoma"/>
              </a:rPr>
              <a:t>медицинской </a:t>
            </a:r>
            <a:r>
              <a:rPr sz="1400" b="1" spc="-39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44758E"/>
                </a:solidFill>
                <a:latin typeface="Tahoma"/>
                <a:cs typeface="Tahoma"/>
              </a:rPr>
              <a:t>о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рганизации</a:t>
            </a:r>
            <a:r>
              <a:rPr sz="1400" b="1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-190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r>
              <a:rPr sz="1400" b="1" spc="-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C1493E"/>
                </a:solidFill>
                <a:latin typeface="Tahoma"/>
                <a:cs typeface="Tahoma"/>
              </a:rPr>
              <a:t>вра</a:t>
            </a:r>
            <a:r>
              <a:rPr sz="1400" b="1" spc="25" dirty="0">
                <a:solidFill>
                  <a:srgbClr val="C1493E"/>
                </a:solidFill>
                <a:latin typeface="Tahoma"/>
                <a:cs typeface="Tahoma"/>
              </a:rPr>
              <a:t>ч</a:t>
            </a:r>
            <a:r>
              <a:rPr sz="1400" b="1" spc="-1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400" b="1" spc="80" dirty="0">
                <a:solidFill>
                  <a:srgbClr val="C1493E"/>
                </a:solidFill>
                <a:latin typeface="Tahoma"/>
                <a:cs typeface="Tahoma"/>
              </a:rPr>
              <a:t>с</a:t>
            </a:r>
            <a:r>
              <a:rPr sz="1400" b="1" spc="65" dirty="0">
                <a:solidFill>
                  <a:srgbClr val="C1493E"/>
                </a:solidFill>
                <a:latin typeface="Tahoma"/>
                <a:cs typeface="Tahoma"/>
              </a:rPr>
              <a:t>п</a:t>
            </a:r>
            <a:r>
              <a:rPr sz="1400" b="1" spc="55" dirty="0">
                <a:solidFill>
                  <a:srgbClr val="C1493E"/>
                </a:solidFill>
                <a:latin typeface="Tahoma"/>
                <a:cs typeface="Tahoma"/>
              </a:rPr>
              <a:t>е</a:t>
            </a:r>
            <a:r>
              <a:rPr sz="1400" b="1" spc="65" dirty="0">
                <a:solidFill>
                  <a:srgbClr val="C1493E"/>
                </a:solidFill>
                <a:latin typeface="Tahoma"/>
                <a:cs typeface="Tahoma"/>
              </a:rPr>
              <a:t>ц</a:t>
            </a:r>
            <a:r>
              <a:rPr sz="1400" b="1" spc="50" dirty="0">
                <a:solidFill>
                  <a:srgbClr val="C1493E"/>
                </a:solidFill>
                <a:latin typeface="Tahoma"/>
                <a:cs typeface="Tahoma"/>
              </a:rPr>
              <a:t>иалист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353555" y="2956560"/>
            <a:ext cx="0" cy="1222375"/>
          </a:xfrm>
          <a:custGeom>
            <a:avLst/>
            <a:gdLst/>
            <a:ahLst/>
            <a:cxnLst/>
            <a:rect l="l" t="t" r="r" b="b"/>
            <a:pathLst>
              <a:path h="1222375">
                <a:moveTo>
                  <a:pt x="0" y="1222120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493509" y="2878963"/>
            <a:ext cx="50184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44758E"/>
                </a:solidFill>
                <a:latin typeface="Tahoma"/>
                <a:cs typeface="Tahoma"/>
              </a:rPr>
              <a:t>фельдшерско-акушерским</a:t>
            </a:r>
            <a:r>
              <a:rPr sz="1400" b="1" spc="-3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пунктом</a:t>
            </a:r>
            <a:r>
              <a:rPr sz="14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-190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57016" y="3070987"/>
            <a:ext cx="8323149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41830" algn="l"/>
              </a:tabLst>
            </a:pPr>
            <a:r>
              <a:rPr sz="1400" u="sng" dirty="0">
                <a:solidFill>
                  <a:srgbClr val="C1493E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u="sng" dirty="0" smtClean="0">
                <a:latin typeface="Times New Roman"/>
                <a:cs typeface="Times New Roman"/>
              </a:rPr>
              <a:t>  </a:t>
            </a:r>
            <a:r>
              <a:rPr sz="1400" u="sng" spc="-175" dirty="0" smtClean="0">
                <a:latin typeface="Times New Roman"/>
                <a:cs typeface="Times New Roman"/>
              </a:rPr>
              <a:t> </a:t>
            </a:r>
            <a:r>
              <a:rPr lang="ru-RU" sz="1400" u="sng" spc="-175" dirty="0" smtClean="0">
                <a:latin typeface="Times New Roman"/>
                <a:cs typeface="Times New Roman"/>
              </a:rPr>
              <a:t>                                                </a:t>
            </a:r>
            <a:r>
              <a:rPr lang="ru-RU" sz="1400" spc="-175" dirty="0" smtClean="0">
                <a:latin typeface="Times New Roman"/>
                <a:cs typeface="Times New Roman"/>
              </a:rPr>
              <a:t>  </a:t>
            </a:r>
            <a:r>
              <a:rPr lang="ru-RU" sz="1400" spc="-175" dirty="0" smtClean="0">
                <a:solidFill>
                  <a:srgbClr val="C1493E"/>
                </a:solidFill>
                <a:latin typeface="Times New Roman"/>
                <a:cs typeface="Times New Roman"/>
              </a:rPr>
              <a:t>        </a:t>
            </a:r>
            <a:r>
              <a:rPr sz="1400" b="1" spc="35" dirty="0" err="1" smtClean="0">
                <a:solidFill>
                  <a:srgbClr val="C1493E"/>
                </a:solidFill>
                <a:latin typeface="Tahoma"/>
                <a:cs typeface="Tahoma"/>
              </a:rPr>
              <a:t>фельдшер</a:t>
            </a:r>
            <a:r>
              <a:rPr sz="1400" b="1" spc="35" dirty="0">
                <a:solidFill>
                  <a:srgbClr val="44758E"/>
                </a:solidFill>
                <a:latin typeface="Tahoma"/>
                <a:cs typeface="Tahoma"/>
              </a:rPr>
              <a:t>,</a:t>
            </a:r>
            <a:r>
              <a:rPr sz="1400" b="1" spc="-5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6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здравпунктом-</a:t>
            </a:r>
            <a:r>
              <a:rPr sz="1400" b="1" spc="40" dirty="0">
                <a:solidFill>
                  <a:srgbClr val="C1493E"/>
                </a:solidFill>
                <a:latin typeface="Tahoma"/>
                <a:cs typeface="Tahoma"/>
              </a:rPr>
              <a:t>фельдшер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,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493509" y="3263010"/>
            <a:ext cx="3779520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4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кабинетом</a:t>
            </a:r>
            <a:r>
              <a:rPr sz="1400" b="1" spc="-5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44758E"/>
                </a:solidFill>
                <a:latin typeface="Tahoma"/>
                <a:cs typeface="Tahoma"/>
              </a:rPr>
              <a:t>медицинской </a:t>
            </a:r>
            <a:r>
              <a:rPr sz="1400" b="1" spc="-39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35" dirty="0">
                <a:solidFill>
                  <a:srgbClr val="44758E"/>
                </a:solidFill>
                <a:latin typeface="Tahoma"/>
                <a:cs typeface="Tahoma"/>
              </a:rPr>
              <a:t>профилакт</a:t>
            </a:r>
            <a:r>
              <a:rPr sz="1400" b="1" spc="75" dirty="0">
                <a:solidFill>
                  <a:srgbClr val="44758E"/>
                </a:solidFill>
                <a:latin typeface="Tahoma"/>
                <a:cs typeface="Tahoma"/>
              </a:rPr>
              <a:t>ики</a:t>
            </a:r>
            <a:r>
              <a:rPr sz="14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-190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r>
              <a:rPr sz="1400" b="1" spc="-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10" dirty="0">
                <a:solidFill>
                  <a:srgbClr val="C1493E"/>
                </a:solidFill>
                <a:latin typeface="Tahoma"/>
                <a:cs typeface="Tahoma"/>
              </a:rPr>
              <a:t>ф</a:t>
            </a:r>
            <a:r>
              <a:rPr sz="1400" b="1" spc="-5" dirty="0">
                <a:solidFill>
                  <a:srgbClr val="C1493E"/>
                </a:solidFill>
                <a:latin typeface="Tahoma"/>
                <a:cs typeface="Tahoma"/>
              </a:rPr>
              <a:t>е</a:t>
            </a:r>
            <a:r>
              <a:rPr sz="1400" b="1" spc="45" dirty="0">
                <a:solidFill>
                  <a:srgbClr val="C1493E"/>
                </a:solidFill>
                <a:latin typeface="Tahoma"/>
                <a:cs typeface="Tahoma"/>
              </a:rPr>
              <a:t>льд</a:t>
            </a:r>
            <a:r>
              <a:rPr sz="1400" b="1" spc="75" dirty="0">
                <a:solidFill>
                  <a:srgbClr val="C1493E"/>
                </a:solidFill>
                <a:latin typeface="Tahoma"/>
                <a:cs typeface="Tahoma"/>
              </a:rPr>
              <a:t>ш</a:t>
            </a:r>
            <a:r>
              <a:rPr sz="1400" b="1" spc="80" dirty="0">
                <a:solidFill>
                  <a:srgbClr val="C1493E"/>
                </a:solidFill>
                <a:latin typeface="Tahoma"/>
                <a:cs typeface="Tahoma"/>
              </a:rPr>
              <a:t>ер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0382" y="3097530"/>
            <a:ext cx="17811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5" dirty="0">
                <a:latin typeface="Verdana"/>
                <a:cs typeface="Verdana"/>
              </a:rPr>
              <a:t>Ст</a:t>
            </a:r>
            <a:r>
              <a:rPr sz="1400" spc="-50" dirty="0">
                <a:latin typeface="Verdana"/>
                <a:cs typeface="Verdana"/>
              </a:rPr>
              <a:t>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180" dirty="0">
                <a:latin typeface="Verdana"/>
                <a:cs typeface="Verdana"/>
              </a:rPr>
              <a:t>212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114" dirty="0">
                <a:latin typeface="Verdana"/>
                <a:cs typeface="Verdana"/>
              </a:rPr>
              <a:t>Ф</a:t>
            </a:r>
            <a:r>
              <a:rPr sz="1400" spc="70" dirty="0">
                <a:latin typeface="Verdana"/>
                <a:cs typeface="Verdana"/>
              </a:rPr>
              <a:t>е</a:t>
            </a:r>
            <a:r>
              <a:rPr sz="1400" spc="30" dirty="0">
                <a:latin typeface="Verdana"/>
                <a:cs typeface="Verdana"/>
              </a:rPr>
              <a:t>ль</a:t>
            </a:r>
            <a:r>
              <a:rPr sz="1400" spc="35" dirty="0">
                <a:latin typeface="Verdana"/>
                <a:cs typeface="Verdana"/>
              </a:rPr>
              <a:t>д</a:t>
            </a:r>
            <a:r>
              <a:rPr sz="1400" spc="75" dirty="0">
                <a:latin typeface="Verdana"/>
                <a:cs typeface="Verdana"/>
              </a:rPr>
              <a:t>шер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93509" y="4290440"/>
            <a:ext cx="50184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44758E"/>
                </a:solidFill>
                <a:latin typeface="Tahoma"/>
                <a:cs typeface="Tahoma"/>
              </a:rPr>
              <a:t>фельдшерско-акушерским</a:t>
            </a:r>
            <a:r>
              <a:rPr sz="1400" b="1" spc="-3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пунктом</a:t>
            </a:r>
            <a:r>
              <a:rPr sz="14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-190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493509" y="4482465"/>
            <a:ext cx="49091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60" dirty="0">
                <a:solidFill>
                  <a:srgbClr val="C1493E"/>
                </a:solidFill>
                <a:latin typeface="Tahoma"/>
                <a:cs typeface="Tahoma"/>
              </a:rPr>
              <a:t>медицинская</a:t>
            </a:r>
            <a:r>
              <a:rPr sz="1400" b="1" spc="-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C1493E"/>
                </a:solidFill>
                <a:latin typeface="Tahoma"/>
                <a:cs typeface="Tahoma"/>
              </a:rPr>
              <a:t>сестра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,</a:t>
            </a:r>
            <a:r>
              <a:rPr sz="14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здравпунктом-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93509" y="4866208"/>
            <a:ext cx="509016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70" dirty="0">
                <a:solidFill>
                  <a:srgbClr val="44758E"/>
                </a:solidFill>
                <a:latin typeface="Tahoma"/>
                <a:cs typeface="Tahoma"/>
              </a:rPr>
              <a:t>медицинской</a:t>
            </a:r>
            <a:r>
              <a:rPr sz="1400" b="1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профилактики</a:t>
            </a:r>
            <a:r>
              <a:rPr sz="14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-190" dirty="0">
                <a:solidFill>
                  <a:srgbClr val="44758E"/>
                </a:solidFill>
                <a:latin typeface="Tahoma"/>
                <a:cs typeface="Tahoma"/>
              </a:rPr>
              <a:t>–</a:t>
            </a:r>
            <a:r>
              <a:rPr sz="1400" b="1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60" dirty="0">
                <a:solidFill>
                  <a:srgbClr val="C1493E"/>
                </a:solidFill>
                <a:latin typeface="Tahoma"/>
                <a:cs typeface="Tahoma"/>
              </a:rPr>
              <a:t>медицинская</a:t>
            </a:r>
            <a:r>
              <a:rPr sz="14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400" b="1" spc="60" dirty="0">
                <a:solidFill>
                  <a:srgbClr val="C1493E"/>
                </a:solidFill>
                <a:latin typeface="Tahoma"/>
                <a:cs typeface="Tahoma"/>
              </a:rPr>
              <a:t>сестра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356603" y="4341876"/>
            <a:ext cx="0" cy="1222375"/>
          </a:xfrm>
          <a:custGeom>
            <a:avLst/>
            <a:gdLst/>
            <a:ahLst/>
            <a:cxnLst/>
            <a:rect l="l" t="t" r="r" b="b"/>
            <a:pathLst>
              <a:path h="1222375">
                <a:moveTo>
                  <a:pt x="0" y="1222121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488179" y="4674489"/>
            <a:ext cx="65398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909445" algn="l"/>
              </a:tabLst>
            </a:pPr>
            <a:r>
              <a:rPr sz="2100" u="sng" spc="-172" baseline="-31746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	</a:t>
            </a:r>
            <a:r>
              <a:rPr sz="2100" spc="-172" baseline="-31746" dirty="0">
                <a:latin typeface="Verdana"/>
                <a:cs typeface="Verdana"/>
              </a:rPr>
              <a:t> </a:t>
            </a:r>
            <a:r>
              <a:rPr sz="2100" spc="-202" baseline="-31746" dirty="0">
                <a:latin typeface="Verdana"/>
                <a:cs typeface="Verdana"/>
              </a:rPr>
              <a:t> </a:t>
            </a:r>
            <a:r>
              <a:rPr sz="1400" b="1" spc="60" dirty="0">
                <a:solidFill>
                  <a:srgbClr val="C1493E"/>
                </a:solidFill>
                <a:latin typeface="Tahoma"/>
                <a:cs typeface="Tahoma"/>
              </a:rPr>
              <a:t>медицинская</a:t>
            </a:r>
            <a:r>
              <a:rPr sz="14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C1493E"/>
                </a:solidFill>
                <a:latin typeface="Tahoma"/>
                <a:cs typeface="Tahoma"/>
              </a:rPr>
              <a:t>сестра</a:t>
            </a:r>
            <a:r>
              <a:rPr sz="1400" b="1" spc="40" dirty="0">
                <a:solidFill>
                  <a:srgbClr val="44758E"/>
                </a:solidFill>
                <a:latin typeface="Tahoma"/>
                <a:cs typeface="Tahoma"/>
              </a:rPr>
              <a:t>,</a:t>
            </a:r>
            <a:r>
              <a:rPr sz="14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44758E"/>
                </a:solidFill>
                <a:latin typeface="Tahoma"/>
                <a:cs typeface="Tahoma"/>
              </a:rPr>
              <a:t>заведующие</a:t>
            </a:r>
            <a:r>
              <a:rPr sz="1400" b="1" spc="-2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44758E"/>
                </a:solidFill>
                <a:latin typeface="Tahoma"/>
                <a:cs typeface="Tahoma"/>
              </a:rPr>
              <a:t>кабинетом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21614" y="4422497"/>
            <a:ext cx="3944620" cy="13439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u="sng" spc="-20" dirty="0">
                <a:latin typeface="Verdana"/>
                <a:cs typeface="Verdana"/>
              </a:rPr>
              <a:t>Стр. </a:t>
            </a:r>
            <a:r>
              <a:rPr sz="1400" b="1" u="sng" spc="-125" dirty="0">
                <a:latin typeface="Verdana"/>
                <a:cs typeface="Verdana"/>
              </a:rPr>
              <a:t>174 </a:t>
            </a:r>
            <a:r>
              <a:rPr sz="1400" b="1" u="sng" spc="65" dirty="0">
                <a:latin typeface="Verdana"/>
                <a:cs typeface="Verdana"/>
              </a:rPr>
              <a:t>Медицинские </a:t>
            </a:r>
            <a:r>
              <a:rPr sz="1400" b="1" u="sng" spc="40" dirty="0">
                <a:latin typeface="Verdana"/>
                <a:cs typeface="Verdana"/>
              </a:rPr>
              <a:t>сестры </a:t>
            </a:r>
            <a:r>
              <a:rPr sz="1400" b="1" u="sng" spc="-25" dirty="0">
                <a:latin typeface="Verdana"/>
                <a:cs typeface="Verdana"/>
              </a:rPr>
              <a:t>(</a:t>
            </a:r>
            <a:r>
              <a:rPr sz="1400" b="1" u="sng" spc="-25" dirty="0">
                <a:solidFill>
                  <a:srgbClr val="C1493E"/>
                </a:solidFill>
                <a:latin typeface="Verdana"/>
                <a:cs typeface="Verdana"/>
              </a:rPr>
              <a:t>братья</a:t>
            </a:r>
            <a:r>
              <a:rPr sz="1400" b="1" u="sng" spc="-25" dirty="0">
                <a:latin typeface="Verdana"/>
                <a:cs typeface="Verdana"/>
              </a:rPr>
              <a:t>) </a:t>
            </a:r>
            <a:r>
              <a:rPr sz="1400" b="1" u="sng" spc="-20" dirty="0">
                <a:latin typeface="Verdana"/>
                <a:cs typeface="Verdana"/>
              </a:rPr>
              <a:t> </a:t>
            </a:r>
            <a:endParaRPr lang="ru-RU" sz="1400" b="1" u="sng" spc="-20" dirty="0" smtClean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ru-RU" sz="1400" b="1" u="sng" spc="40" dirty="0" smtClean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ru-RU" sz="1400" b="1" u="sng" spc="40" dirty="0" smtClean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u="sng" spc="40" dirty="0" err="1" smtClean="0">
                <a:latin typeface="Verdana"/>
                <a:cs typeface="Verdana"/>
              </a:rPr>
              <a:t>Ст</a:t>
            </a:r>
            <a:r>
              <a:rPr sz="1400" b="1" u="sng" spc="30" dirty="0" err="1" smtClean="0">
                <a:latin typeface="Verdana"/>
                <a:cs typeface="Verdana"/>
              </a:rPr>
              <a:t>р</a:t>
            </a:r>
            <a:r>
              <a:rPr sz="1400" b="1" u="sng" spc="-190" dirty="0">
                <a:latin typeface="Verdana"/>
                <a:cs typeface="Verdana"/>
              </a:rPr>
              <a:t>.</a:t>
            </a:r>
            <a:r>
              <a:rPr sz="1400" b="1" u="sng" spc="-145" dirty="0">
                <a:latin typeface="Verdana"/>
                <a:cs typeface="Verdana"/>
              </a:rPr>
              <a:t> </a:t>
            </a:r>
            <a:r>
              <a:rPr sz="1400" b="1" u="sng" spc="-375" dirty="0">
                <a:latin typeface="Verdana"/>
                <a:cs typeface="Verdana"/>
              </a:rPr>
              <a:t>1</a:t>
            </a:r>
            <a:r>
              <a:rPr sz="1400" b="1" u="sng" spc="-5" dirty="0">
                <a:latin typeface="Verdana"/>
                <a:cs typeface="Verdana"/>
              </a:rPr>
              <a:t>98</a:t>
            </a:r>
            <a:r>
              <a:rPr sz="1400" b="1" u="sng" spc="-130" dirty="0">
                <a:latin typeface="Verdana"/>
                <a:cs typeface="Verdana"/>
              </a:rPr>
              <a:t> </a:t>
            </a:r>
            <a:r>
              <a:rPr sz="1400" b="1" u="sng" spc="105" dirty="0">
                <a:latin typeface="Verdana"/>
                <a:cs typeface="Verdana"/>
              </a:rPr>
              <a:t>П</a:t>
            </a:r>
            <a:r>
              <a:rPr sz="1400" b="1" u="sng" spc="75" dirty="0">
                <a:latin typeface="Verdana"/>
                <a:cs typeface="Verdana"/>
              </a:rPr>
              <a:t>р</a:t>
            </a:r>
            <a:r>
              <a:rPr sz="1400" b="1" u="sng" spc="30" dirty="0">
                <a:latin typeface="Verdana"/>
                <a:cs typeface="Verdana"/>
              </a:rPr>
              <a:t>о</a:t>
            </a:r>
            <a:r>
              <a:rPr sz="1400" b="1" u="sng" spc="20" dirty="0">
                <a:latin typeface="Verdana"/>
                <a:cs typeface="Verdana"/>
              </a:rPr>
              <a:t>ч</a:t>
            </a:r>
            <a:r>
              <a:rPr sz="1400" b="1" u="sng" spc="60" dirty="0">
                <a:latin typeface="Verdana"/>
                <a:cs typeface="Verdana"/>
              </a:rPr>
              <a:t>ие</a:t>
            </a:r>
            <a:r>
              <a:rPr sz="1400" b="1" u="sng" spc="-135" dirty="0">
                <a:latin typeface="Verdana"/>
                <a:cs typeface="Verdana"/>
              </a:rPr>
              <a:t> </a:t>
            </a:r>
            <a:r>
              <a:rPr sz="1400" b="1" u="sng" spc="50" dirty="0">
                <a:latin typeface="Verdana"/>
                <a:cs typeface="Verdana"/>
              </a:rPr>
              <a:t>дол</a:t>
            </a:r>
            <a:r>
              <a:rPr sz="1400" b="1" u="sng" spc="55" dirty="0">
                <a:latin typeface="Verdana"/>
                <a:cs typeface="Verdana"/>
              </a:rPr>
              <a:t>ж</a:t>
            </a:r>
            <a:r>
              <a:rPr sz="1400" b="1" u="sng" spc="40" dirty="0">
                <a:latin typeface="Verdana"/>
                <a:cs typeface="Verdana"/>
              </a:rPr>
              <a:t>ност</a:t>
            </a:r>
            <a:r>
              <a:rPr sz="1400" b="1" u="sng" spc="75" dirty="0">
                <a:latin typeface="Verdana"/>
                <a:cs typeface="Verdana"/>
              </a:rPr>
              <a:t>и</a:t>
            </a:r>
            <a:r>
              <a:rPr sz="1400" b="1" u="sng" spc="-150" dirty="0">
                <a:latin typeface="Verdana"/>
                <a:cs typeface="Verdana"/>
              </a:rPr>
              <a:t> </a:t>
            </a:r>
            <a:r>
              <a:rPr sz="1400" b="1" u="sng" spc="135" dirty="0">
                <a:latin typeface="Verdana"/>
                <a:cs typeface="Verdana"/>
              </a:rPr>
              <a:t>м</a:t>
            </a:r>
            <a:r>
              <a:rPr sz="1400" b="1" u="sng" spc="35" dirty="0">
                <a:latin typeface="Verdana"/>
                <a:cs typeface="Verdana"/>
              </a:rPr>
              <a:t>е</a:t>
            </a:r>
            <a:r>
              <a:rPr sz="1400" b="1" u="sng" spc="70" dirty="0">
                <a:latin typeface="Verdana"/>
                <a:cs typeface="Verdana"/>
              </a:rPr>
              <a:t>диц</a:t>
            </a:r>
            <a:r>
              <a:rPr sz="1400" b="1" u="sng" spc="65" dirty="0">
                <a:latin typeface="Verdana"/>
                <a:cs typeface="Verdana"/>
              </a:rPr>
              <a:t>и</a:t>
            </a:r>
            <a:r>
              <a:rPr sz="1400" b="1" u="sng" spc="25" dirty="0">
                <a:latin typeface="Verdana"/>
                <a:cs typeface="Verdana"/>
              </a:rPr>
              <a:t>нских  </a:t>
            </a:r>
            <a:r>
              <a:rPr sz="1400" b="1" u="sng" spc="45" dirty="0">
                <a:latin typeface="Verdana"/>
                <a:cs typeface="Verdana"/>
              </a:rPr>
              <a:t>сестер</a:t>
            </a:r>
            <a:r>
              <a:rPr sz="1400" b="1" u="sng" spc="-145" dirty="0">
                <a:latin typeface="Verdana"/>
                <a:cs typeface="Verdana"/>
              </a:rPr>
              <a:t> </a:t>
            </a:r>
            <a:r>
              <a:rPr sz="1400" b="1" u="sng" spc="-175" dirty="0">
                <a:latin typeface="Verdana"/>
                <a:cs typeface="Verdana"/>
              </a:rPr>
              <a:t>(</a:t>
            </a:r>
            <a:r>
              <a:rPr sz="1400" b="1" u="sng" spc="55" dirty="0">
                <a:solidFill>
                  <a:srgbClr val="C1493E"/>
                </a:solidFill>
                <a:latin typeface="Verdana"/>
                <a:cs typeface="Verdana"/>
              </a:rPr>
              <a:t>б</a:t>
            </a:r>
            <a:r>
              <a:rPr sz="1400" b="1" u="sng" spc="80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1400" b="1" u="sng" spc="-10" dirty="0">
                <a:solidFill>
                  <a:srgbClr val="C1493E"/>
                </a:solidFill>
                <a:latin typeface="Verdana"/>
                <a:cs typeface="Verdana"/>
              </a:rPr>
              <a:t>ат</a:t>
            </a:r>
            <a:r>
              <a:rPr sz="1400" b="1" u="sng" spc="25" dirty="0">
                <a:solidFill>
                  <a:srgbClr val="C1493E"/>
                </a:solidFill>
                <a:latin typeface="Verdana"/>
                <a:cs typeface="Verdana"/>
              </a:rPr>
              <a:t>ь</a:t>
            </a:r>
            <a:r>
              <a:rPr sz="1400" b="1" u="sng" spc="1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400" b="1" u="sng" spc="-70" dirty="0">
                <a:solidFill>
                  <a:srgbClr val="C1493E"/>
                </a:solidFill>
                <a:latin typeface="Verdana"/>
                <a:cs typeface="Verdana"/>
              </a:rPr>
              <a:t>в)</a:t>
            </a:r>
            <a:endParaRPr sz="1400" b="1" u="sng" dirty="0">
              <a:latin typeface="Verdana"/>
              <a:cs typeface="Verdana"/>
            </a:endParaRPr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3145" y="3802253"/>
            <a:ext cx="140208" cy="128016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530579" y="3421174"/>
            <a:ext cx="49276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>
              <a:lnSpc>
                <a:spcPct val="100000"/>
              </a:lnSpc>
              <a:spcBef>
                <a:spcPts val="100"/>
              </a:spcBef>
            </a:pPr>
            <a:r>
              <a:rPr sz="1200" spc="75" dirty="0">
                <a:latin typeface="Verdana"/>
                <a:cs typeface="Verdana"/>
              </a:rPr>
              <a:t>При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д</a:t>
            </a:r>
            <a:r>
              <a:rPr sz="1200" spc="30" dirty="0">
                <a:latin typeface="Verdana"/>
                <a:cs typeface="Verdana"/>
              </a:rPr>
              <a:t>елег</a:t>
            </a:r>
            <a:r>
              <a:rPr sz="1200" spc="55" dirty="0">
                <a:latin typeface="Verdana"/>
                <a:cs typeface="Verdana"/>
              </a:rPr>
              <a:t>и</a:t>
            </a:r>
            <a:r>
              <a:rPr sz="1200" spc="45" dirty="0">
                <a:latin typeface="Verdana"/>
                <a:cs typeface="Verdana"/>
              </a:rPr>
              <a:t>ро</a:t>
            </a:r>
            <a:r>
              <a:rPr sz="1200" spc="40" dirty="0">
                <a:latin typeface="Verdana"/>
                <a:cs typeface="Verdana"/>
              </a:rPr>
              <a:t>в</a:t>
            </a:r>
            <a:r>
              <a:rPr sz="1200" spc="30" dirty="0">
                <a:latin typeface="Verdana"/>
                <a:cs typeface="Verdana"/>
              </a:rPr>
              <a:t>ани</a:t>
            </a:r>
            <a:r>
              <a:rPr sz="1200" spc="60" dirty="0">
                <a:latin typeface="Verdana"/>
                <a:cs typeface="Verdana"/>
              </a:rPr>
              <a:t>и</a:t>
            </a:r>
            <a:r>
              <a:rPr sz="1200" spc="-70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п</a:t>
            </a:r>
            <a:r>
              <a:rPr sz="1200" spc="35" dirty="0">
                <a:latin typeface="Verdana"/>
                <a:cs typeface="Verdana"/>
              </a:rPr>
              <a:t>олн</a:t>
            </a:r>
            <a:r>
              <a:rPr sz="1200" spc="30" dirty="0">
                <a:latin typeface="Verdana"/>
                <a:cs typeface="Verdana"/>
              </a:rPr>
              <a:t>о</a:t>
            </a:r>
            <a:r>
              <a:rPr sz="1200" spc="55" dirty="0">
                <a:latin typeface="Verdana"/>
                <a:cs typeface="Verdana"/>
              </a:rPr>
              <a:t>мочий</a:t>
            </a:r>
            <a:r>
              <a:rPr sz="1200" spc="-60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некоторых</a:t>
            </a:r>
            <a:r>
              <a:rPr sz="1200" spc="-120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в</a:t>
            </a:r>
            <a:r>
              <a:rPr sz="1200" spc="30" dirty="0">
                <a:latin typeface="Verdana"/>
                <a:cs typeface="Verdana"/>
              </a:rPr>
              <a:t>ра</a:t>
            </a:r>
            <a:r>
              <a:rPr sz="1200" spc="20" dirty="0">
                <a:latin typeface="Verdana"/>
                <a:cs typeface="Verdana"/>
              </a:rPr>
              <a:t>че</a:t>
            </a:r>
            <a:r>
              <a:rPr sz="1200" spc="10" dirty="0">
                <a:latin typeface="Verdana"/>
                <a:cs typeface="Verdana"/>
              </a:rPr>
              <a:t>бных  </a:t>
            </a:r>
            <a:r>
              <a:rPr sz="1200" spc="20" dirty="0">
                <a:latin typeface="Verdana"/>
                <a:cs typeface="Verdana"/>
              </a:rPr>
              <a:t>функций фельдшерам, </a:t>
            </a:r>
            <a:r>
              <a:rPr sz="1200" spc="30" dirty="0">
                <a:latin typeface="Verdana"/>
                <a:cs typeface="Verdana"/>
              </a:rPr>
              <a:t>должность </a:t>
            </a:r>
            <a:r>
              <a:rPr sz="1200" spc="45" dirty="0">
                <a:latin typeface="Verdana"/>
                <a:cs typeface="Verdana"/>
              </a:rPr>
              <a:t>не </a:t>
            </a:r>
            <a:r>
              <a:rPr sz="1200" spc="20" dirty="0">
                <a:latin typeface="Verdana"/>
                <a:cs typeface="Verdana"/>
              </a:rPr>
              <a:t>становится </a:t>
            </a:r>
            <a:r>
              <a:rPr sz="1200" spc="25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врачебной</a:t>
            </a:r>
            <a:endParaRPr sz="12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200" b="1" spc="7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1200" b="1" spc="6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200" b="1" spc="55" dirty="0">
                <a:solidFill>
                  <a:srgbClr val="C1493E"/>
                </a:solidFill>
                <a:latin typeface="Verdana"/>
                <a:cs typeface="Verdana"/>
              </a:rPr>
              <a:t>има</a:t>
            </a:r>
            <a:r>
              <a:rPr sz="1200" b="1" spc="6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200" b="1" spc="5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200" b="1" spc="-55" dirty="0">
                <a:solidFill>
                  <a:srgbClr val="C1493E"/>
                </a:solidFill>
                <a:latin typeface="Verdana"/>
                <a:cs typeface="Verdana"/>
              </a:rPr>
              <a:t>е!</a:t>
            </a:r>
            <a:r>
              <a:rPr sz="1200" b="1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u="sng" spc="25" dirty="0">
                <a:latin typeface="Verdana"/>
                <a:cs typeface="Verdana"/>
              </a:rPr>
              <a:t>Ука</a:t>
            </a:r>
            <a:r>
              <a:rPr sz="1200" u="sng" spc="15" dirty="0">
                <a:latin typeface="Verdana"/>
                <a:cs typeface="Verdana"/>
              </a:rPr>
              <a:t>з</a:t>
            </a:r>
            <a:r>
              <a:rPr sz="1200" u="sng" spc="20" dirty="0">
                <a:latin typeface="Verdana"/>
                <a:cs typeface="Verdana"/>
              </a:rPr>
              <a:t>ы</a:t>
            </a:r>
            <a:r>
              <a:rPr sz="1200" u="sng" spc="10" dirty="0">
                <a:latin typeface="Verdana"/>
                <a:cs typeface="Verdana"/>
              </a:rPr>
              <a:t>в</a:t>
            </a:r>
            <a:r>
              <a:rPr sz="1200" u="sng" spc="-10" dirty="0">
                <a:latin typeface="Verdana"/>
                <a:cs typeface="Verdana"/>
              </a:rPr>
              <a:t>а</a:t>
            </a:r>
            <a:r>
              <a:rPr sz="1200" u="sng" spc="-15" dirty="0">
                <a:latin typeface="Verdana"/>
                <a:cs typeface="Verdana"/>
              </a:rPr>
              <a:t>т</a:t>
            </a:r>
            <a:r>
              <a:rPr sz="1200" u="sng" spc="5" dirty="0">
                <a:latin typeface="Verdana"/>
                <a:cs typeface="Verdana"/>
              </a:rPr>
              <a:t>ь</a:t>
            </a:r>
            <a:r>
              <a:rPr sz="1200" u="sng" spc="-110" dirty="0">
                <a:latin typeface="Verdana"/>
                <a:cs typeface="Verdana"/>
              </a:rPr>
              <a:t> </a:t>
            </a:r>
            <a:r>
              <a:rPr sz="1200" u="sng" spc="20" dirty="0">
                <a:latin typeface="Verdana"/>
                <a:cs typeface="Verdana"/>
              </a:rPr>
              <a:t>в</a:t>
            </a:r>
            <a:r>
              <a:rPr sz="1200" u="sng" spc="-95" dirty="0">
                <a:latin typeface="Verdana"/>
                <a:cs typeface="Verdana"/>
              </a:rPr>
              <a:t> </a:t>
            </a:r>
            <a:r>
              <a:rPr sz="1200" u="sng" spc="20" dirty="0">
                <a:latin typeface="Verdana"/>
                <a:cs typeface="Verdana"/>
              </a:rPr>
              <a:t>с</a:t>
            </a:r>
            <a:r>
              <a:rPr sz="1200" u="sng" spc="10" dirty="0">
                <a:latin typeface="Verdana"/>
                <a:cs typeface="Verdana"/>
              </a:rPr>
              <a:t>т</a:t>
            </a:r>
            <a:r>
              <a:rPr sz="1200" u="sng" spc="-45" dirty="0">
                <a:latin typeface="Verdana"/>
                <a:cs typeface="Verdana"/>
              </a:rPr>
              <a:t>р.</a:t>
            </a:r>
            <a:r>
              <a:rPr sz="1200" u="sng" spc="-85" dirty="0">
                <a:latin typeface="Verdana"/>
                <a:cs typeface="Verdana"/>
              </a:rPr>
              <a:t>2</a:t>
            </a:r>
            <a:r>
              <a:rPr sz="1200" u="sng" spc="-200" dirty="0">
                <a:latin typeface="Verdana"/>
                <a:cs typeface="Verdana"/>
              </a:rPr>
              <a:t>12</a:t>
            </a:r>
            <a:endParaRPr sz="1200" u="sng" dirty="0">
              <a:latin typeface="Verdana"/>
              <a:cs typeface="Verdana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46023" y="5954807"/>
            <a:ext cx="5421986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Прочие должности пояснить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6"/>
          <p:cNvSpPr txBox="1">
            <a:spLocks noGrp="1"/>
          </p:cNvSpPr>
          <p:nvPr>
            <p:ph type="body" idx="1"/>
          </p:nvPr>
        </p:nvSpPr>
        <p:spPr>
          <a:xfrm>
            <a:off x="381000" y="304800"/>
            <a:ext cx="10972800" cy="4526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u="sng" spc="-20" dirty="0" err="1" smtClean="0">
                <a:latin typeface="Verdana"/>
                <a:cs typeface="Verdana"/>
              </a:rPr>
              <a:t>Стр</a:t>
            </a:r>
            <a:r>
              <a:rPr sz="1400" b="1" u="sng" spc="-20" dirty="0" smtClean="0">
                <a:latin typeface="Verdana"/>
                <a:cs typeface="Verdana"/>
              </a:rPr>
              <a:t>.</a:t>
            </a:r>
            <a:r>
              <a:rPr sz="1400" b="1" u="sng" spc="-145" dirty="0" smtClean="0">
                <a:latin typeface="Verdana"/>
                <a:cs typeface="Verdana"/>
              </a:rPr>
              <a:t> </a:t>
            </a:r>
            <a:r>
              <a:rPr sz="1400" b="1" u="sng" spc="-200" dirty="0" smtClean="0">
                <a:latin typeface="Verdana"/>
                <a:cs typeface="Verdana"/>
              </a:rPr>
              <a:t>1</a:t>
            </a:r>
            <a:r>
              <a:rPr sz="1400" b="1" u="sng" spc="-210" dirty="0" smtClean="0">
                <a:latin typeface="Verdana"/>
                <a:cs typeface="Verdana"/>
              </a:rPr>
              <a:t>9</a:t>
            </a:r>
            <a:r>
              <a:rPr sz="1400" b="1" u="sng" spc="-375" dirty="0" smtClean="0">
                <a:latin typeface="Verdana"/>
                <a:cs typeface="Verdana"/>
              </a:rPr>
              <a:t>1</a:t>
            </a:r>
            <a:r>
              <a:rPr sz="1400" b="1" u="sng" spc="-125" dirty="0" smtClean="0">
                <a:latin typeface="Verdana"/>
                <a:cs typeface="Verdana"/>
              </a:rPr>
              <a:t> </a:t>
            </a:r>
            <a:r>
              <a:rPr sz="1400" b="1" u="sng" dirty="0" err="1" smtClean="0">
                <a:latin typeface="Verdana"/>
                <a:cs typeface="Verdana"/>
              </a:rPr>
              <a:t>Ста</a:t>
            </a:r>
            <a:r>
              <a:rPr sz="1400" b="1" u="sng" spc="80" dirty="0" err="1" smtClean="0">
                <a:latin typeface="Verdana"/>
                <a:cs typeface="Verdana"/>
              </a:rPr>
              <a:t>р</a:t>
            </a:r>
            <a:r>
              <a:rPr sz="1400" b="1" u="sng" spc="70" dirty="0" err="1" smtClean="0">
                <a:latin typeface="Verdana"/>
                <a:cs typeface="Verdana"/>
              </a:rPr>
              <a:t>шие</a:t>
            </a:r>
            <a:endParaRPr sz="1400" b="1" u="sng" dirty="0">
              <a:latin typeface="Verdana"/>
              <a:cs typeface="Verdana"/>
            </a:endParaRPr>
          </a:p>
        </p:txBody>
      </p:sp>
      <p:sp>
        <p:nvSpPr>
          <p:cNvPr id="5" name="object 28"/>
          <p:cNvSpPr/>
          <p:nvPr/>
        </p:nvSpPr>
        <p:spPr>
          <a:xfrm>
            <a:off x="2971800" y="152400"/>
            <a:ext cx="2438400" cy="1305486"/>
          </a:xfrm>
          <a:custGeom>
            <a:avLst/>
            <a:gdLst/>
            <a:ahLst/>
            <a:cxnLst/>
            <a:rect l="l" t="t" r="r" b="b"/>
            <a:pathLst>
              <a:path w="1888489" h="903604">
                <a:moveTo>
                  <a:pt x="0" y="390144"/>
                </a:moveTo>
                <a:lnTo>
                  <a:pt x="1888235" y="390144"/>
                </a:lnTo>
              </a:path>
              <a:path w="1888489" h="903604">
                <a:moveTo>
                  <a:pt x="1888235" y="903211"/>
                </a:moveTo>
                <a:lnTo>
                  <a:pt x="188823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27"/>
          <p:cNvSpPr txBox="1"/>
          <p:nvPr/>
        </p:nvSpPr>
        <p:spPr>
          <a:xfrm>
            <a:off x="5562600" y="152400"/>
            <a:ext cx="556260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145" algn="just">
              <a:lnSpc>
                <a:spcPct val="100000"/>
              </a:lnSpc>
              <a:spcBef>
                <a:spcPts val="100"/>
              </a:spcBef>
            </a:pPr>
            <a:r>
              <a:rPr sz="1400" b="1" spc="95" dirty="0" err="1" smtClean="0">
                <a:solidFill>
                  <a:srgbClr val="44758E"/>
                </a:solidFill>
                <a:latin typeface="Malgun Gothic"/>
                <a:cs typeface="Malgun Gothic"/>
              </a:rPr>
              <a:t>Указываются</a:t>
            </a:r>
            <a:r>
              <a:rPr sz="1400" b="1" spc="-130" dirty="0" smtClean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70" dirty="0">
                <a:solidFill>
                  <a:srgbClr val="44758E"/>
                </a:solidFill>
                <a:latin typeface="Malgun Gothic"/>
                <a:cs typeface="Malgun Gothic"/>
              </a:rPr>
              <a:t>лица,</a:t>
            </a:r>
            <a:r>
              <a:rPr sz="1400" b="1" spc="34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90" dirty="0">
                <a:solidFill>
                  <a:srgbClr val="44758E"/>
                </a:solidFill>
                <a:latin typeface="Malgun Gothic"/>
                <a:cs typeface="Malgun Gothic"/>
              </a:rPr>
              <a:t>занимающие</a:t>
            </a:r>
            <a:r>
              <a:rPr sz="1400" b="1" spc="-10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85" dirty="0">
                <a:solidFill>
                  <a:srgbClr val="44758E"/>
                </a:solidFill>
                <a:latin typeface="Malgun Gothic"/>
                <a:cs typeface="Malgun Gothic"/>
              </a:rPr>
              <a:t>должность: </a:t>
            </a:r>
            <a:r>
              <a:rPr sz="1400" b="1" spc="-48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110" dirty="0">
                <a:solidFill>
                  <a:srgbClr val="44758E"/>
                </a:solidFill>
                <a:latin typeface="Malgun Gothic"/>
                <a:cs typeface="Malgun Gothic"/>
              </a:rPr>
              <a:t>старшая</a:t>
            </a:r>
            <a:r>
              <a:rPr sz="1400" b="1" spc="-12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105" dirty="0">
                <a:solidFill>
                  <a:srgbClr val="44758E"/>
                </a:solidFill>
                <a:latin typeface="Malgun Gothic"/>
                <a:cs typeface="Malgun Gothic"/>
              </a:rPr>
              <a:t>медицинская</a:t>
            </a:r>
            <a:r>
              <a:rPr sz="1400" b="1" spc="-90" dirty="0">
                <a:solidFill>
                  <a:srgbClr val="44758E"/>
                </a:solidFill>
                <a:latin typeface="Malgun Gothic"/>
                <a:cs typeface="Malgun Gothic"/>
              </a:rPr>
              <a:t> </a:t>
            </a:r>
            <a:r>
              <a:rPr sz="1400" b="1" spc="100" dirty="0">
                <a:solidFill>
                  <a:srgbClr val="44758E"/>
                </a:solidFill>
                <a:latin typeface="Malgun Gothic"/>
                <a:cs typeface="Malgun Gothic"/>
              </a:rPr>
              <a:t>сестра.</a:t>
            </a:r>
            <a:endParaRPr sz="1400" dirty="0">
              <a:latin typeface="Malgun Gothic"/>
              <a:cs typeface="Malgun Gothic"/>
            </a:endParaRPr>
          </a:p>
          <a:p>
            <a:pPr marL="12700" marR="5080" algn="just">
              <a:lnSpc>
                <a:spcPct val="100000"/>
              </a:lnSpc>
            </a:pPr>
            <a:r>
              <a:rPr lang="ru-RU" sz="1400" b="1" u="sng" spc="114" dirty="0" smtClean="0">
                <a:solidFill>
                  <a:srgbClr val="FF0000"/>
                </a:solidFill>
                <a:latin typeface="Malgun Gothic"/>
                <a:cs typeface="Malgun Gothic"/>
              </a:rPr>
              <a:t>Не указываются в этой строке:</a:t>
            </a:r>
          </a:p>
          <a:p>
            <a:pPr marL="12700" marR="5080" algn="just">
              <a:lnSpc>
                <a:spcPct val="100000"/>
              </a:lnSpc>
            </a:pPr>
            <a:r>
              <a:rPr sz="1400" b="1" spc="114" dirty="0" err="1" smtClean="0">
                <a:solidFill>
                  <a:srgbClr val="FF0000"/>
                </a:solidFill>
                <a:latin typeface="Malgun Gothic"/>
                <a:cs typeface="Malgun Gothic"/>
              </a:rPr>
              <a:t>Старший</a:t>
            </a:r>
            <a:r>
              <a:rPr sz="1400" b="1" spc="-125" dirty="0" smtClean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00" dirty="0">
                <a:solidFill>
                  <a:srgbClr val="FF0000"/>
                </a:solidFill>
                <a:latin typeface="Malgun Gothic"/>
                <a:cs typeface="Malgun Gothic"/>
              </a:rPr>
              <a:t>фельдшер,</a:t>
            </a:r>
            <a:r>
              <a:rPr sz="1400" b="1" spc="-10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10" dirty="0">
                <a:solidFill>
                  <a:srgbClr val="FF0000"/>
                </a:solidFill>
                <a:latin typeface="Malgun Gothic"/>
                <a:cs typeface="Malgun Gothic"/>
              </a:rPr>
              <a:t>старшая</a:t>
            </a:r>
            <a:r>
              <a:rPr sz="1400" b="1" spc="-12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10" dirty="0">
                <a:solidFill>
                  <a:srgbClr val="FF0000"/>
                </a:solidFill>
                <a:latin typeface="Malgun Gothic"/>
                <a:cs typeface="Malgun Gothic"/>
              </a:rPr>
              <a:t>акушерка</a:t>
            </a:r>
            <a:r>
              <a:rPr sz="1400" b="1" spc="-10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10" dirty="0">
                <a:solidFill>
                  <a:srgbClr val="FF0000"/>
                </a:solidFill>
                <a:latin typeface="Malgun Gothic"/>
                <a:cs typeface="Malgun Gothic"/>
              </a:rPr>
              <a:t>и</a:t>
            </a:r>
            <a:r>
              <a:rPr sz="1400" b="1" spc="-10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60" dirty="0">
                <a:solidFill>
                  <a:srgbClr val="FF0000"/>
                </a:solidFill>
                <a:latin typeface="Malgun Gothic"/>
                <a:cs typeface="Malgun Gothic"/>
              </a:rPr>
              <a:t>т.д. </a:t>
            </a:r>
            <a:r>
              <a:rPr sz="1400" b="1" spc="-48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90" dirty="0">
                <a:solidFill>
                  <a:srgbClr val="FF0000"/>
                </a:solidFill>
                <a:latin typeface="Malgun Gothic"/>
                <a:cs typeface="Malgun Gothic"/>
              </a:rPr>
              <a:t>пок</a:t>
            </a:r>
            <a:r>
              <a:rPr sz="1400" b="1" spc="85" dirty="0">
                <a:solidFill>
                  <a:srgbClr val="FF0000"/>
                </a:solidFill>
                <a:latin typeface="Malgun Gothic"/>
                <a:cs typeface="Malgun Gothic"/>
              </a:rPr>
              <a:t>а</a:t>
            </a:r>
            <a:r>
              <a:rPr sz="1400" b="1" spc="70" dirty="0">
                <a:solidFill>
                  <a:srgbClr val="FF0000"/>
                </a:solidFill>
                <a:latin typeface="Malgun Gothic"/>
                <a:cs typeface="Malgun Gothic"/>
              </a:rPr>
              <a:t>з</a:t>
            </a:r>
            <a:r>
              <a:rPr sz="1400" b="1" spc="125" dirty="0">
                <a:solidFill>
                  <a:srgbClr val="FF0000"/>
                </a:solidFill>
                <a:latin typeface="Malgun Gothic"/>
                <a:cs typeface="Malgun Gothic"/>
              </a:rPr>
              <a:t>ы</a:t>
            </a:r>
            <a:r>
              <a:rPr sz="1400" b="1" spc="75" dirty="0">
                <a:solidFill>
                  <a:srgbClr val="FF0000"/>
                </a:solidFill>
                <a:latin typeface="Malgun Gothic"/>
                <a:cs typeface="Malgun Gothic"/>
              </a:rPr>
              <a:t>ва</a:t>
            </a:r>
            <a:r>
              <a:rPr sz="1400" b="1" spc="105" dirty="0">
                <a:solidFill>
                  <a:srgbClr val="FF0000"/>
                </a:solidFill>
                <a:latin typeface="Malgun Gothic"/>
                <a:cs typeface="Malgun Gothic"/>
              </a:rPr>
              <a:t>ют</a:t>
            </a:r>
            <a:r>
              <a:rPr sz="1400" b="1" spc="65" dirty="0">
                <a:solidFill>
                  <a:srgbClr val="FF0000"/>
                </a:solidFill>
                <a:latin typeface="Malgun Gothic"/>
                <a:cs typeface="Malgun Gothic"/>
              </a:rPr>
              <a:t>с</a:t>
            </a:r>
            <a:r>
              <a:rPr sz="1400" b="1" spc="90" dirty="0">
                <a:solidFill>
                  <a:srgbClr val="FF0000"/>
                </a:solidFill>
                <a:latin typeface="Malgun Gothic"/>
                <a:cs typeface="Malgun Gothic"/>
              </a:rPr>
              <a:t>я</a:t>
            </a:r>
            <a:r>
              <a:rPr sz="1400" b="1" spc="-1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70" dirty="0">
                <a:solidFill>
                  <a:srgbClr val="FF0000"/>
                </a:solidFill>
                <a:latin typeface="Malgun Gothic"/>
                <a:cs typeface="Malgun Gothic"/>
              </a:rPr>
              <a:t>по</a:t>
            </a:r>
            <a:r>
              <a:rPr sz="1400" b="1" spc="-9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95" dirty="0">
                <a:solidFill>
                  <a:srgbClr val="FF0000"/>
                </a:solidFill>
                <a:latin typeface="Malgun Gothic"/>
                <a:cs typeface="Malgun Gothic"/>
              </a:rPr>
              <a:t>со</a:t>
            </a:r>
            <a:r>
              <a:rPr sz="1400" b="1" spc="50" dirty="0">
                <a:solidFill>
                  <a:srgbClr val="FF0000"/>
                </a:solidFill>
                <a:latin typeface="Malgun Gothic"/>
                <a:cs typeface="Malgun Gothic"/>
              </a:rPr>
              <a:t>о</a:t>
            </a:r>
            <a:r>
              <a:rPr sz="1400" b="1" spc="114" dirty="0">
                <a:solidFill>
                  <a:srgbClr val="FF0000"/>
                </a:solidFill>
                <a:latin typeface="Malgun Gothic"/>
                <a:cs typeface="Malgun Gothic"/>
              </a:rPr>
              <a:t>т</a:t>
            </a:r>
            <a:r>
              <a:rPr sz="1400" b="1" spc="100" dirty="0">
                <a:solidFill>
                  <a:srgbClr val="FF0000"/>
                </a:solidFill>
                <a:latin typeface="Malgun Gothic"/>
                <a:cs typeface="Malgun Gothic"/>
              </a:rPr>
              <a:t>вет</a:t>
            </a:r>
            <a:r>
              <a:rPr sz="1400" b="1" spc="125" dirty="0">
                <a:solidFill>
                  <a:srgbClr val="FF0000"/>
                </a:solidFill>
                <a:latin typeface="Malgun Gothic"/>
                <a:cs typeface="Malgun Gothic"/>
              </a:rPr>
              <a:t>с</a:t>
            </a:r>
            <a:r>
              <a:rPr sz="1400" b="1" spc="114" dirty="0">
                <a:solidFill>
                  <a:srgbClr val="FF0000"/>
                </a:solidFill>
                <a:latin typeface="Malgun Gothic"/>
                <a:cs typeface="Malgun Gothic"/>
              </a:rPr>
              <a:t>т</a:t>
            </a:r>
            <a:r>
              <a:rPr sz="1400" b="1" spc="85" dirty="0">
                <a:solidFill>
                  <a:srgbClr val="FF0000"/>
                </a:solidFill>
                <a:latin typeface="Malgun Gothic"/>
                <a:cs typeface="Malgun Gothic"/>
              </a:rPr>
              <a:t>ву</a:t>
            </a:r>
            <a:r>
              <a:rPr sz="1400" b="1" spc="15" dirty="0">
                <a:solidFill>
                  <a:srgbClr val="FF0000"/>
                </a:solidFill>
                <a:latin typeface="Malgun Gothic"/>
                <a:cs typeface="Malgun Gothic"/>
              </a:rPr>
              <a:t>ю</a:t>
            </a:r>
            <a:r>
              <a:rPr sz="1400" b="1" spc="90" dirty="0">
                <a:solidFill>
                  <a:srgbClr val="FF0000"/>
                </a:solidFill>
                <a:latin typeface="Malgun Gothic"/>
                <a:cs typeface="Malgun Gothic"/>
              </a:rPr>
              <a:t>щ</a:t>
            </a:r>
            <a:r>
              <a:rPr sz="1400" b="1" spc="85" dirty="0">
                <a:solidFill>
                  <a:srgbClr val="FF0000"/>
                </a:solidFill>
                <a:latin typeface="Malgun Gothic"/>
                <a:cs typeface="Malgun Gothic"/>
              </a:rPr>
              <a:t>им</a:t>
            </a:r>
            <a:r>
              <a:rPr sz="1400" b="1" spc="-13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00" dirty="0">
                <a:solidFill>
                  <a:srgbClr val="FF0000"/>
                </a:solidFill>
                <a:latin typeface="Malgun Gothic"/>
                <a:cs typeface="Malgun Gothic"/>
              </a:rPr>
              <a:t>стро</a:t>
            </a:r>
            <a:r>
              <a:rPr sz="1400" b="1" spc="60" dirty="0">
                <a:solidFill>
                  <a:srgbClr val="FF0000"/>
                </a:solidFill>
                <a:latin typeface="Malgun Gothic"/>
                <a:cs typeface="Malgun Gothic"/>
              </a:rPr>
              <a:t>кам:  </a:t>
            </a:r>
            <a:r>
              <a:rPr sz="1400" b="1" spc="100" dirty="0">
                <a:solidFill>
                  <a:srgbClr val="FF0000"/>
                </a:solidFill>
                <a:latin typeface="Malgun Gothic"/>
                <a:cs typeface="Malgun Gothic"/>
              </a:rPr>
              <a:t>фельдшер,</a:t>
            </a:r>
            <a:r>
              <a:rPr sz="1400" b="1" spc="-10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14" dirty="0">
                <a:solidFill>
                  <a:srgbClr val="FF0000"/>
                </a:solidFill>
                <a:latin typeface="Malgun Gothic"/>
                <a:cs typeface="Malgun Gothic"/>
              </a:rPr>
              <a:t>акушерка</a:t>
            </a:r>
            <a:r>
              <a:rPr sz="1400" b="1" spc="-11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114" dirty="0">
                <a:solidFill>
                  <a:srgbClr val="FF0000"/>
                </a:solidFill>
                <a:latin typeface="Malgun Gothic"/>
                <a:cs typeface="Malgun Gothic"/>
              </a:rPr>
              <a:t>и</a:t>
            </a:r>
            <a:r>
              <a:rPr sz="1400" b="1" spc="-9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400" b="1" spc="60" dirty="0">
                <a:solidFill>
                  <a:srgbClr val="FF0000"/>
                </a:solidFill>
                <a:latin typeface="Malgun Gothic"/>
                <a:cs typeface="Malgun Gothic"/>
              </a:rPr>
              <a:t>т.д.</a:t>
            </a:r>
            <a:endParaRPr sz="1400" b="1" dirty="0">
              <a:solidFill>
                <a:srgbClr val="FF0000"/>
              </a:solidFill>
              <a:latin typeface="Malgun Gothic"/>
              <a:cs typeface="Malgun Goth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1000" y="1524000"/>
            <a:ext cx="480060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Стр. 212 </a:t>
            </a:r>
            <a:r>
              <a:rPr lang="ru-RU" b="1" dirty="0"/>
              <a:t>фельдшеры </a:t>
            </a:r>
            <a:endParaRPr lang="ru-RU" b="1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>
                <a:solidFill>
                  <a:srgbClr val="FF0000"/>
                </a:solidFill>
              </a:rPr>
              <a:t>включая старших и заведующих)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2590800"/>
            <a:ext cx="11201400" cy="11609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Стр. 131 (</a:t>
            </a:r>
            <a:r>
              <a:rPr lang="ru-RU" dirty="0">
                <a:solidFill>
                  <a:srgbClr val="FF0000"/>
                </a:solidFill>
              </a:rPr>
              <a:t>медицинские</a:t>
            </a:r>
            <a:r>
              <a:rPr lang="ru-RU" dirty="0"/>
              <a:t> логопеды</a:t>
            </a:r>
            <a:r>
              <a:rPr lang="ru-RU" dirty="0" smtClean="0"/>
              <a:t>) приставка медицинский логопед появилась в 2023г., ранее был просто логопед, если в медицинской организации произошло переименование должности в </a:t>
            </a:r>
            <a:r>
              <a:rPr lang="ru-RU" dirty="0"/>
              <a:t>медицинский логопед </a:t>
            </a:r>
            <a:r>
              <a:rPr lang="ru-RU" dirty="0" smtClean="0"/>
              <a:t>, то тогда учитывается в стр.131 </a:t>
            </a:r>
            <a:r>
              <a:rPr lang="ru-RU" u="sng" dirty="0" smtClean="0"/>
              <a:t>если нет, то уходит в стр. прочий персонал , аналогично со стр.133 (</a:t>
            </a:r>
            <a:r>
              <a:rPr lang="ru-RU" u="sng" dirty="0">
                <a:solidFill>
                  <a:srgbClr val="FF0000"/>
                </a:solidFill>
              </a:rPr>
              <a:t>медицинские</a:t>
            </a:r>
            <a:r>
              <a:rPr lang="ru-RU" u="sng" dirty="0"/>
              <a:t> психологи </a:t>
            </a:r>
            <a:r>
              <a:rPr lang="ru-RU" u="sng" dirty="0" smtClean="0"/>
              <a:t>) </a:t>
            </a:r>
            <a:endParaRPr lang="ru-RU" u="sng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3962400"/>
            <a:ext cx="11125200" cy="8875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Обратить внимание!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Стр.197 (</a:t>
            </a:r>
            <a:r>
              <a:rPr lang="ru-RU" dirty="0">
                <a:solidFill>
                  <a:srgbClr val="FF0000"/>
                </a:solidFill>
              </a:rPr>
              <a:t>специалисты по оказанию медицинской помощи обучающимся</a:t>
            </a:r>
            <a:r>
              <a:rPr lang="ru-RU" dirty="0" smtClean="0">
                <a:solidFill>
                  <a:srgbClr val="FF0000"/>
                </a:solidFill>
              </a:rPr>
              <a:t>) = </a:t>
            </a:r>
            <a:r>
              <a:rPr lang="ru-RU" b="1" u="sng" dirty="0" smtClean="0">
                <a:solidFill>
                  <a:schemeClr val="tx1"/>
                </a:solidFill>
              </a:rPr>
              <a:t>т.1106 стр.2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12" name="object 10"/>
          <p:cNvSpPr txBox="1"/>
          <p:nvPr/>
        </p:nvSpPr>
        <p:spPr>
          <a:xfrm>
            <a:off x="428065" y="5105400"/>
            <a:ext cx="4621530" cy="943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0" dirty="0">
                <a:solidFill>
                  <a:srgbClr val="44758E"/>
                </a:solidFill>
                <a:latin typeface="Verdana"/>
                <a:cs typeface="Verdana"/>
              </a:rPr>
              <a:t>Было:</a:t>
            </a:r>
            <a:endParaRPr sz="18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220" dirty="0">
                <a:solidFill>
                  <a:srgbClr val="C1493E"/>
                </a:solidFill>
                <a:latin typeface="Verdana"/>
                <a:cs typeface="Verdana"/>
              </a:rPr>
              <a:t>М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д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нс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dirty="0">
                <a:solidFill>
                  <a:srgbClr val="C1493E"/>
                </a:solidFill>
                <a:latin typeface="Verdana"/>
                <a:cs typeface="Verdana"/>
              </a:rPr>
              <a:t>ая</a:t>
            </a:r>
            <a:r>
              <a:rPr sz="1800" spc="-1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тра</a:t>
            </a:r>
            <a:endParaRPr sz="1800" dirty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20"/>
              </a:spcBef>
            </a:pPr>
            <a:r>
              <a:rPr sz="1200" spc="30" dirty="0">
                <a:solidFill>
                  <a:srgbClr val="C1493E"/>
                </a:solidFill>
                <a:latin typeface="Verdana"/>
                <a:cs typeface="Verdana"/>
              </a:rPr>
              <a:t>отделения </a:t>
            </a:r>
            <a:r>
              <a:rPr sz="1200" spc="35" dirty="0">
                <a:solidFill>
                  <a:srgbClr val="C1493E"/>
                </a:solidFill>
                <a:latin typeface="Verdana"/>
                <a:cs typeface="Verdana"/>
              </a:rPr>
              <a:t>организации </a:t>
            </a:r>
            <a:r>
              <a:rPr sz="1200" spc="50" dirty="0">
                <a:solidFill>
                  <a:srgbClr val="C1493E"/>
                </a:solidFill>
                <a:latin typeface="Verdana"/>
                <a:cs typeface="Verdana"/>
              </a:rPr>
              <a:t>медицинской </a:t>
            </a:r>
            <a:r>
              <a:rPr sz="1200" spc="60" dirty="0">
                <a:solidFill>
                  <a:srgbClr val="C1493E"/>
                </a:solidFill>
                <a:latin typeface="Verdana"/>
                <a:cs typeface="Verdana"/>
              </a:rPr>
              <a:t>помощи </a:t>
            </a:r>
            <a:r>
              <a:rPr sz="1200" spc="6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C1493E"/>
                </a:solidFill>
                <a:latin typeface="Verdana"/>
                <a:cs typeface="Verdana"/>
              </a:rPr>
              <a:t>несовершеннолетним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15" dirty="0">
                <a:solidFill>
                  <a:srgbClr val="C1493E"/>
                </a:solidFill>
                <a:latin typeface="Verdana"/>
                <a:cs typeface="Verdana"/>
              </a:rPr>
              <a:t>образовательных</a:t>
            </a:r>
            <a:r>
              <a:rPr sz="1200" spc="-6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C1493E"/>
                </a:solidFill>
                <a:latin typeface="Verdana"/>
                <a:cs typeface="Verdana"/>
              </a:rPr>
              <a:t>организациях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5630545" y="5236366"/>
            <a:ext cx="58756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44758E"/>
                </a:solidFill>
                <a:latin typeface="Verdana"/>
                <a:cs typeface="Verdana"/>
              </a:rPr>
              <a:t>Стало:</a:t>
            </a:r>
            <a:endParaRPr sz="1800" dirty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1800" spc="220" dirty="0">
                <a:solidFill>
                  <a:srgbClr val="C1493E"/>
                </a:solidFill>
                <a:latin typeface="Verdana"/>
                <a:cs typeface="Verdana"/>
              </a:rPr>
              <a:t>М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д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нс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dirty="0">
                <a:solidFill>
                  <a:srgbClr val="C1493E"/>
                </a:solidFill>
                <a:latin typeface="Verdana"/>
                <a:cs typeface="Verdana"/>
              </a:rPr>
              <a:t>ая</a:t>
            </a:r>
            <a:r>
              <a:rPr sz="1800" spc="-1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тра</a:t>
            </a:r>
            <a:r>
              <a:rPr sz="1800" spc="-16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245" dirty="0">
                <a:solidFill>
                  <a:srgbClr val="C1493E"/>
                </a:solidFill>
                <a:latin typeface="Verdana"/>
                <a:cs typeface="Verdana"/>
              </a:rPr>
              <a:t>–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ли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-1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1800" spc="-1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-17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20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spc="-5" dirty="0">
                <a:solidFill>
                  <a:srgbClr val="C1493E"/>
                </a:solidFill>
                <a:latin typeface="Verdana"/>
                <a:cs typeface="Verdana"/>
              </a:rPr>
              <a:t>аз</a:t>
            </a:r>
            <a:r>
              <a:rPr sz="180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нию  </a:t>
            </a:r>
            <a:r>
              <a:rPr sz="1800" spc="190" dirty="0">
                <a:solidFill>
                  <a:srgbClr val="C1493E"/>
                </a:solidFill>
                <a:latin typeface="Verdana"/>
                <a:cs typeface="Verdana"/>
              </a:rPr>
              <a:t>м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д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инс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ой</a:t>
            </a:r>
            <a:r>
              <a:rPr sz="1800" spc="-1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мо</a:t>
            </a:r>
            <a:r>
              <a:rPr sz="1800" spc="145" dirty="0">
                <a:solidFill>
                  <a:srgbClr val="C1493E"/>
                </a:solidFill>
                <a:latin typeface="Verdana"/>
                <a:cs typeface="Verdana"/>
              </a:rPr>
              <a:t>щ</a:t>
            </a:r>
            <a:r>
              <a:rPr sz="1800" spc="9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-1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90" dirty="0">
                <a:solidFill>
                  <a:srgbClr val="C1493E"/>
                </a:solidFill>
                <a:latin typeface="Verdana"/>
                <a:cs typeface="Verdana"/>
              </a:rPr>
              <a:t>б</a:t>
            </a:r>
            <a:r>
              <a:rPr sz="1800" spc="-20" dirty="0">
                <a:solidFill>
                  <a:srgbClr val="C1493E"/>
                </a:solidFill>
                <a:latin typeface="Verdana"/>
                <a:cs typeface="Verdana"/>
              </a:rPr>
              <a:t>у</a:t>
            </a:r>
            <a:r>
              <a:rPr sz="1800" spc="-10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800" spc="15" dirty="0">
                <a:solidFill>
                  <a:srgbClr val="C1493E"/>
                </a:solidFill>
                <a:latin typeface="Verdana"/>
                <a:cs typeface="Verdana"/>
              </a:rPr>
              <a:t>аю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щ</a:t>
            </a:r>
            <a:r>
              <a:rPr sz="1800" spc="120" dirty="0">
                <a:solidFill>
                  <a:srgbClr val="C1493E"/>
                </a:solidFill>
                <a:latin typeface="Verdana"/>
                <a:cs typeface="Verdana"/>
              </a:rPr>
              <a:t>им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20" dirty="0">
                <a:solidFill>
                  <a:srgbClr val="C1493E"/>
                </a:solidFill>
                <a:latin typeface="Verdana"/>
                <a:cs typeface="Verdana"/>
              </a:rPr>
              <a:t>я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14" name="object 12"/>
          <p:cNvSpPr/>
          <p:nvPr/>
        </p:nvSpPr>
        <p:spPr>
          <a:xfrm>
            <a:off x="4209415" y="5334000"/>
            <a:ext cx="1200785" cy="123825"/>
          </a:xfrm>
          <a:custGeom>
            <a:avLst/>
            <a:gdLst/>
            <a:ahLst/>
            <a:cxnLst/>
            <a:rect l="l" t="t" r="r" b="b"/>
            <a:pathLst>
              <a:path w="1200785" h="123825">
                <a:moveTo>
                  <a:pt x="1077087" y="0"/>
                </a:moveTo>
                <a:lnTo>
                  <a:pt x="1077087" y="123443"/>
                </a:lnTo>
                <a:lnTo>
                  <a:pt x="1159383" y="82295"/>
                </a:lnTo>
                <a:lnTo>
                  <a:pt x="1097661" y="82295"/>
                </a:lnTo>
                <a:lnTo>
                  <a:pt x="1097661" y="41147"/>
                </a:lnTo>
                <a:lnTo>
                  <a:pt x="1159383" y="41147"/>
                </a:lnTo>
                <a:lnTo>
                  <a:pt x="1077087" y="0"/>
                </a:lnTo>
                <a:close/>
              </a:path>
              <a:path w="1200785" h="123825">
                <a:moveTo>
                  <a:pt x="1077087" y="41147"/>
                </a:moveTo>
                <a:lnTo>
                  <a:pt x="0" y="41147"/>
                </a:lnTo>
                <a:lnTo>
                  <a:pt x="0" y="82295"/>
                </a:lnTo>
                <a:lnTo>
                  <a:pt x="1077087" y="82295"/>
                </a:lnTo>
                <a:lnTo>
                  <a:pt x="1077087" y="41147"/>
                </a:lnTo>
                <a:close/>
              </a:path>
              <a:path w="1200785" h="123825">
                <a:moveTo>
                  <a:pt x="1159383" y="41147"/>
                </a:moveTo>
                <a:lnTo>
                  <a:pt x="1097661" y="41147"/>
                </a:lnTo>
                <a:lnTo>
                  <a:pt x="1097661" y="82295"/>
                </a:lnTo>
                <a:lnTo>
                  <a:pt x="1159383" y="82295"/>
                </a:lnTo>
                <a:lnTo>
                  <a:pt x="1200531" y="61721"/>
                </a:lnTo>
                <a:lnTo>
                  <a:pt x="1159383" y="41147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453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280542"/>
            <a:ext cx="60026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20" dirty="0">
                <a:solidFill>
                  <a:srgbClr val="C1493E"/>
                </a:solidFill>
              </a:rPr>
              <a:t>Временно</a:t>
            </a:r>
            <a:r>
              <a:rPr sz="2400" spc="-70" dirty="0">
                <a:solidFill>
                  <a:srgbClr val="C1493E"/>
                </a:solidFill>
              </a:rPr>
              <a:t> </a:t>
            </a:r>
            <a:r>
              <a:rPr sz="2400" spc="85" dirty="0">
                <a:solidFill>
                  <a:srgbClr val="C1493E"/>
                </a:solidFill>
              </a:rPr>
              <a:t>сохраненные</a:t>
            </a:r>
            <a:r>
              <a:rPr sz="2400" spc="-65" dirty="0">
                <a:solidFill>
                  <a:srgbClr val="C1493E"/>
                </a:solidFill>
              </a:rPr>
              <a:t> </a:t>
            </a:r>
            <a:r>
              <a:rPr sz="2400" spc="90" dirty="0">
                <a:solidFill>
                  <a:srgbClr val="C1493E"/>
                </a:solidFill>
              </a:rPr>
              <a:t>должности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1104696" y="1250950"/>
            <a:ext cx="466407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10" dirty="0">
                <a:solidFill>
                  <a:srgbClr val="44758E"/>
                </a:solidFill>
                <a:latin typeface="Verdana"/>
                <a:cs typeface="Verdana"/>
              </a:rPr>
              <a:t>Пр</a:t>
            </a:r>
            <a:r>
              <a:rPr sz="1800" spc="105" dirty="0">
                <a:solidFill>
                  <a:srgbClr val="44758E"/>
                </a:solidFill>
                <a:latin typeface="Verdana"/>
                <a:cs typeface="Verdana"/>
              </a:rPr>
              <a:t>и</a:t>
            </a:r>
            <a:r>
              <a:rPr sz="1800" spc="-140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800" spc="25" dirty="0">
                <a:solidFill>
                  <a:srgbClr val="44758E"/>
                </a:solidFill>
                <a:latin typeface="Verdana"/>
                <a:cs typeface="Verdana"/>
              </a:rPr>
              <a:t>зап</a:t>
            </a:r>
            <a:r>
              <a:rPr sz="1800" spc="55" dirty="0">
                <a:solidFill>
                  <a:srgbClr val="44758E"/>
                </a:solidFill>
                <a:latin typeface="Verdana"/>
                <a:cs typeface="Verdana"/>
              </a:rPr>
              <a:t>олн</a:t>
            </a:r>
            <a:r>
              <a:rPr sz="1800" spc="45" dirty="0">
                <a:solidFill>
                  <a:srgbClr val="44758E"/>
                </a:solidFill>
                <a:latin typeface="Verdana"/>
                <a:cs typeface="Verdana"/>
              </a:rPr>
              <a:t>е</a:t>
            </a:r>
            <a:r>
              <a:rPr sz="1800" spc="90" dirty="0">
                <a:solidFill>
                  <a:srgbClr val="44758E"/>
                </a:solidFill>
                <a:latin typeface="Verdana"/>
                <a:cs typeface="Verdana"/>
              </a:rPr>
              <a:t>нии</a:t>
            </a:r>
            <a:r>
              <a:rPr sz="1800" spc="-170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800" spc="50" dirty="0">
                <a:solidFill>
                  <a:srgbClr val="44758E"/>
                </a:solidFill>
                <a:latin typeface="Verdana"/>
                <a:cs typeface="Verdana"/>
              </a:rPr>
              <a:t>строк</a:t>
            </a:r>
            <a:r>
              <a:rPr sz="1800" spc="-409" dirty="0">
                <a:solidFill>
                  <a:srgbClr val="44758E"/>
                </a:solidFill>
                <a:latin typeface="Verdana"/>
                <a:cs typeface="Verdana"/>
              </a:rPr>
              <a:t>: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120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800" spc="-114" dirty="0">
                <a:solidFill>
                  <a:srgbClr val="C1493E"/>
                </a:solidFill>
                <a:latin typeface="Verdana"/>
                <a:cs typeface="Verdana"/>
              </a:rPr>
              <a:t>3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130" dirty="0">
                <a:solidFill>
                  <a:srgbClr val="C1493E"/>
                </a:solidFill>
                <a:latin typeface="Verdana"/>
                <a:cs typeface="Verdana"/>
              </a:rPr>
              <a:t>«</a:t>
            </a:r>
            <a:r>
              <a:rPr sz="1800" spc="-114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лин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800" spc="2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ие</a:t>
            </a:r>
            <a:r>
              <a:rPr sz="1800" spc="-15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95" dirty="0">
                <a:solidFill>
                  <a:srgbClr val="C1493E"/>
                </a:solidFill>
                <a:latin typeface="Verdana"/>
                <a:cs typeface="Verdana"/>
              </a:rPr>
              <a:t>мик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оло</a:t>
            </a:r>
            <a:r>
              <a:rPr sz="1800" spc="25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1800" spc="-135" dirty="0">
                <a:solidFill>
                  <a:srgbClr val="C1493E"/>
                </a:solidFill>
                <a:latin typeface="Verdana"/>
                <a:cs typeface="Verdana"/>
              </a:rPr>
              <a:t>и»,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95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800" spc="-90" dirty="0">
                <a:solidFill>
                  <a:srgbClr val="C1493E"/>
                </a:solidFill>
                <a:latin typeface="Verdana"/>
                <a:cs typeface="Verdana"/>
              </a:rPr>
              <a:t>7</a:t>
            </a:r>
            <a:r>
              <a:rPr sz="1800" spc="-13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20" dirty="0">
                <a:solidFill>
                  <a:srgbClr val="C1493E"/>
                </a:solidFill>
                <a:latin typeface="Verdana"/>
                <a:cs typeface="Verdana"/>
              </a:rPr>
              <a:t>«лаб</a:t>
            </a:r>
            <a:r>
              <a:rPr sz="1800" spc="-3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тор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ые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95" dirty="0">
                <a:solidFill>
                  <a:srgbClr val="C1493E"/>
                </a:solidFill>
                <a:latin typeface="Verdana"/>
                <a:cs typeface="Verdana"/>
              </a:rPr>
              <a:t>мик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оло</a:t>
            </a:r>
            <a:r>
              <a:rPr sz="1800" spc="25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1800" spc="-135" dirty="0">
                <a:solidFill>
                  <a:srgbClr val="C1493E"/>
                </a:solidFill>
                <a:latin typeface="Verdana"/>
                <a:cs typeface="Verdana"/>
              </a:rPr>
              <a:t>и»,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35" dirty="0">
                <a:solidFill>
                  <a:srgbClr val="C1493E"/>
                </a:solidFill>
                <a:latin typeface="Verdana"/>
                <a:cs typeface="Verdana"/>
              </a:rPr>
              <a:t>4</a:t>
            </a:r>
            <a:r>
              <a:rPr sz="1800" spc="-30" dirty="0">
                <a:solidFill>
                  <a:srgbClr val="C1493E"/>
                </a:solidFill>
                <a:latin typeface="Verdana"/>
                <a:cs typeface="Verdana"/>
              </a:rPr>
              <a:t>3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90" dirty="0">
                <a:solidFill>
                  <a:srgbClr val="C1493E"/>
                </a:solidFill>
                <a:latin typeface="Verdana"/>
                <a:cs typeface="Verdana"/>
              </a:rPr>
              <a:t>«оф</a:t>
            </a:r>
            <a:r>
              <a:rPr sz="1800" dirty="0">
                <a:solidFill>
                  <a:srgbClr val="C1493E"/>
                </a:solidFill>
                <a:latin typeface="Verdana"/>
                <a:cs typeface="Verdana"/>
              </a:rPr>
              <a:t>та</a:t>
            </a:r>
            <a:r>
              <a:rPr sz="1800" spc="-10" dirty="0">
                <a:solidFill>
                  <a:srgbClr val="C1493E"/>
                </a:solidFill>
                <a:latin typeface="Verdana"/>
                <a:cs typeface="Verdana"/>
              </a:rPr>
              <a:t>л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ьмоло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1800" spc="9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-140" dirty="0">
                <a:solidFill>
                  <a:srgbClr val="C1493E"/>
                </a:solidFill>
                <a:latin typeface="Verdana"/>
                <a:cs typeface="Verdana"/>
              </a:rPr>
              <a:t>-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рот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зис</a:t>
            </a:r>
            <a:r>
              <a:rPr sz="1800" spc="-125" dirty="0">
                <a:solidFill>
                  <a:srgbClr val="C1493E"/>
                </a:solidFill>
                <a:latin typeface="Verdana"/>
                <a:cs typeface="Verdana"/>
              </a:rPr>
              <a:t>ты»,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48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15" dirty="0">
                <a:solidFill>
                  <a:srgbClr val="C1493E"/>
                </a:solidFill>
                <a:latin typeface="Verdana"/>
                <a:cs typeface="Verdana"/>
              </a:rPr>
              <a:t>«педиатры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городские</a:t>
            </a:r>
            <a:r>
              <a:rPr sz="1800" spc="-1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40" dirty="0">
                <a:solidFill>
                  <a:srgbClr val="C1493E"/>
                </a:solidFill>
                <a:latin typeface="Verdana"/>
                <a:cs typeface="Verdana"/>
              </a:rPr>
              <a:t>(районные)»,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90" dirty="0">
                <a:solidFill>
                  <a:srgbClr val="C1493E"/>
                </a:solidFill>
                <a:latin typeface="Verdana"/>
                <a:cs typeface="Verdana"/>
              </a:rPr>
              <a:t>72</a:t>
            </a:r>
            <a:r>
              <a:rPr sz="1800" spc="-14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5" dirty="0">
                <a:solidFill>
                  <a:srgbClr val="C1493E"/>
                </a:solidFill>
                <a:latin typeface="Verdana"/>
                <a:cs typeface="Verdana"/>
              </a:rPr>
              <a:t>«психиатры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5" dirty="0">
                <a:solidFill>
                  <a:srgbClr val="C1493E"/>
                </a:solidFill>
                <a:latin typeface="Verdana"/>
                <a:cs typeface="Verdana"/>
              </a:rPr>
              <a:t>подростковые»,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50" dirty="0">
                <a:solidFill>
                  <a:srgbClr val="C1493E"/>
                </a:solidFill>
                <a:latin typeface="Verdana"/>
                <a:cs typeface="Verdana"/>
              </a:rPr>
              <a:t>9</a:t>
            </a:r>
            <a:r>
              <a:rPr sz="1800" spc="-55" dirty="0">
                <a:solidFill>
                  <a:srgbClr val="C1493E"/>
                </a:solidFill>
                <a:latin typeface="Verdana"/>
                <a:cs typeface="Verdana"/>
              </a:rPr>
              <a:t>7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105" dirty="0">
                <a:solidFill>
                  <a:srgbClr val="C1493E"/>
                </a:solidFill>
                <a:latin typeface="Verdana"/>
                <a:cs typeface="Verdana"/>
              </a:rPr>
              <a:t>«</a:t>
            </a:r>
            <a:r>
              <a:rPr sz="1800" spc="-80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ур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д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оло</a:t>
            </a:r>
            <a:r>
              <a:rPr sz="1800" spc="25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1800" spc="9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-140" dirty="0">
                <a:solidFill>
                  <a:srgbClr val="C1493E"/>
                </a:solidFill>
                <a:latin typeface="Verdana"/>
                <a:cs typeface="Verdana"/>
              </a:rPr>
              <a:t>-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рот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-45" dirty="0">
                <a:solidFill>
                  <a:srgbClr val="C1493E"/>
                </a:solidFill>
                <a:latin typeface="Verdana"/>
                <a:cs typeface="Verdana"/>
              </a:rPr>
              <a:t>зисты»,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490" dirty="0">
                <a:solidFill>
                  <a:srgbClr val="C1493E"/>
                </a:solidFill>
                <a:latin typeface="Verdana"/>
                <a:cs typeface="Verdana"/>
              </a:rPr>
              <a:t>1</a:t>
            </a:r>
            <a:r>
              <a:rPr sz="1800" spc="-215" dirty="0">
                <a:solidFill>
                  <a:srgbClr val="C1493E"/>
                </a:solidFill>
                <a:latin typeface="Verdana"/>
                <a:cs typeface="Verdana"/>
              </a:rPr>
              <a:t>01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130" dirty="0">
                <a:solidFill>
                  <a:srgbClr val="C1493E"/>
                </a:solidFill>
                <a:latin typeface="Verdana"/>
                <a:cs typeface="Verdana"/>
              </a:rPr>
              <a:t>«т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ер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25" dirty="0">
                <a:solidFill>
                  <a:srgbClr val="C1493E"/>
                </a:solidFill>
                <a:latin typeface="Verdana"/>
                <a:cs typeface="Verdana"/>
              </a:rPr>
              <a:t>евты</a:t>
            </a:r>
            <a:r>
              <a:rPr sz="1800" spc="-16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одрост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к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овы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-254" dirty="0">
                <a:solidFill>
                  <a:srgbClr val="C1493E"/>
                </a:solidFill>
                <a:latin typeface="Verdana"/>
                <a:cs typeface="Verdana"/>
              </a:rPr>
              <a:t>»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28661" y="1364360"/>
            <a:ext cx="4163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21690" algn="l"/>
                <a:tab pos="2606675" algn="l"/>
                <a:tab pos="3757295" algn="l"/>
              </a:tabLst>
            </a:pPr>
            <a:r>
              <a:rPr sz="1800" spc="110" dirty="0">
                <a:solidFill>
                  <a:srgbClr val="44758E"/>
                </a:solidFill>
                <a:latin typeface="Verdana"/>
                <a:cs typeface="Verdana"/>
              </a:rPr>
              <a:t>Пр</a:t>
            </a:r>
            <a:r>
              <a:rPr sz="1800" spc="105" dirty="0">
                <a:solidFill>
                  <a:srgbClr val="44758E"/>
                </a:solidFill>
                <a:latin typeface="Verdana"/>
                <a:cs typeface="Verdana"/>
              </a:rPr>
              <a:t>и</a:t>
            </a:r>
            <a:r>
              <a:rPr sz="1800" dirty="0">
                <a:solidFill>
                  <a:srgbClr val="44758E"/>
                </a:solidFill>
                <a:latin typeface="Verdana"/>
                <a:cs typeface="Verdana"/>
              </a:rPr>
              <a:t>	</a:t>
            </a:r>
            <a:r>
              <a:rPr sz="1800" spc="25" dirty="0">
                <a:solidFill>
                  <a:srgbClr val="44758E"/>
                </a:solidFill>
                <a:latin typeface="Verdana"/>
                <a:cs typeface="Verdana"/>
              </a:rPr>
              <a:t>зап</a:t>
            </a:r>
            <a:r>
              <a:rPr sz="1800" spc="55" dirty="0">
                <a:solidFill>
                  <a:srgbClr val="44758E"/>
                </a:solidFill>
                <a:latin typeface="Verdana"/>
                <a:cs typeface="Verdana"/>
              </a:rPr>
              <a:t>олн</a:t>
            </a:r>
            <a:r>
              <a:rPr sz="1800" spc="45" dirty="0">
                <a:solidFill>
                  <a:srgbClr val="44758E"/>
                </a:solidFill>
                <a:latin typeface="Verdana"/>
                <a:cs typeface="Verdana"/>
              </a:rPr>
              <a:t>е</a:t>
            </a:r>
            <a:r>
              <a:rPr sz="1800" spc="90" dirty="0">
                <a:solidFill>
                  <a:srgbClr val="44758E"/>
                </a:solidFill>
                <a:latin typeface="Verdana"/>
                <a:cs typeface="Verdana"/>
              </a:rPr>
              <a:t>нии</a:t>
            </a:r>
            <a:r>
              <a:rPr sz="1800" dirty="0">
                <a:solidFill>
                  <a:srgbClr val="44758E"/>
                </a:solidFill>
                <a:latin typeface="Verdana"/>
                <a:cs typeface="Verdana"/>
              </a:rPr>
              <a:t>	</a:t>
            </a:r>
            <a:r>
              <a:rPr sz="1800" spc="55" dirty="0">
                <a:solidFill>
                  <a:srgbClr val="44758E"/>
                </a:solidFill>
                <a:latin typeface="Verdana"/>
                <a:cs typeface="Verdana"/>
              </a:rPr>
              <a:t>ст</a:t>
            </a:r>
            <a:r>
              <a:rPr sz="1800" spc="75" dirty="0">
                <a:solidFill>
                  <a:srgbClr val="44758E"/>
                </a:solidFill>
                <a:latin typeface="Verdana"/>
                <a:cs typeface="Verdana"/>
              </a:rPr>
              <a:t>р</a:t>
            </a:r>
            <a:r>
              <a:rPr sz="1800" spc="55" dirty="0">
                <a:solidFill>
                  <a:srgbClr val="44758E"/>
                </a:solidFill>
                <a:latin typeface="Verdana"/>
                <a:cs typeface="Verdana"/>
              </a:rPr>
              <a:t>оки</a:t>
            </a:r>
            <a:r>
              <a:rPr sz="1800" dirty="0">
                <a:solidFill>
                  <a:srgbClr val="44758E"/>
                </a:solidFill>
                <a:latin typeface="Verdana"/>
                <a:cs typeface="Verdana"/>
              </a:rPr>
              <a:t>	</a:t>
            </a:r>
            <a:r>
              <a:rPr sz="1800" spc="-114" dirty="0">
                <a:solidFill>
                  <a:srgbClr val="C1493E"/>
                </a:solidFill>
                <a:latin typeface="Verdana"/>
                <a:cs typeface="Verdana"/>
              </a:rPr>
              <a:t>233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79081" y="1638680"/>
            <a:ext cx="15779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C1493E"/>
                </a:solidFill>
                <a:latin typeface="Verdana"/>
                <a:cs typeface="Verdana"/>
              </a:rPr>
              <a:t>«лаборанты»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28661" y="1912696"/>
            <a:ext cx="24091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95" dirty="0">
                <a:latin typeface="Verdana"/>
                <a:cs typeface="Verdana"/>
              </a:rPr>
              <a:t>Р</a:t>
            </a:r>
            <a:r>
              <a:rPr sz="1800" spc="35" dirty="0">
                <a:latin typeface="Verdana"/>
                <a:cs typeface="Verdana"/>
              </a:rPr>
              <a:t>уково</a:t>
            </a:r>
            <a:r>
              <a:rPr sz="1800" spc="20" dirty="0">
                <a:latin typeface="Verdana"/>
                <a:cs typeface="Verdana"/>
              </a:rPr>
              <a:t>д</a:t>
            </a:r>
            <a:r>
              <a:rPr sz="1800" spc="30" dirty="0">
                <a:latin typeface="Verdana"/>
                <a:cs typeface="Verdana"/>
              </a:rPr>
              <a:t>ст</a:t>
            </a:r>
            <a:r>
              <a:rPr sz="1800" spc="20" dirty="0">
                <a:latin typeface="Verdana"/>
                <a:cs typeface="Verdana"/>
              </a:rPr>
              <a:t>в</a:t>
            </a:r>
            <a:r>
              <a:rPr sz="1800" spc="40" dirty="0">
                <a:latin typeface="Verdana"/>
                <a:cs typeface="Verdana"/>
              </a:rPr>
              <a:t>о</a:t>
            </a:r>
            <a:r>
              <a:rPr sz="1800" spc="5" dirty="0">
                <a:latin typeface="Verdana"/>
                <a:cs typeface="Verdana"/>
              </a:rPr>
              <a:t>в</a:t>
            </a:r>
            <a:r>
              <a:rPr sz="1800" spc="-5" dirty="0">
                <a:latin typeface="Verdana"/>
                <a:cs typeface="Verdana"/>
              </a:rPr>
              <a:t>а</a:t>
            </a:r>
            <a:r>
              <a:rPr sz="1800" spc="-30" dirty="0">
                <a:latin typeface="Verdana"/>
                <a:cs typeface="Verdana"/>
              </a:rPr>
              <a:t>ться,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66144" y="1912696"/>
            <a:ext cx="4254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latin typeface="Verdana"/>
                <a:cs typeface="Verdana"/>
              </a:rPr>
              <a:t>ч</a:t>
            </a:r>
            <a:r>
              <a:rPr sz="1800" spc="25" dirty="0">
                <a:latin typeface="Verdana"/>
                <a:cs typeface="Verdana"/>
              </a:rPr>
              <a:t>то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79081" y="2187702"/>
            <a:ext cx="461391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60" dirty="0">
                <a:latin typeface="Verdana"/>
                <a:cs typeface="Verdana"/>
              </a:rPr>
              <a:t>должности</a:t>
            </a:r>
            <a:r>
              <a:rPr sz="1800" spc="65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сохраняется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45" dirty="0">
                <a:latin typeface="Verdana"/>
                <a:cs typeface="Verdana"/>
              </a:rPr>
              <a:t>для</a:t>
            </a:r>
            <a:r>
              <a:rPr sz="1800" spc="5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лиц, </a:t>
            </a:r>
            <a:r>
              <a:rPr sz="1800" spc="-10" dirty="0">
                <a:latin typeface="Verdana"/>
                <a:cs typeface="Verdana"/>
              </a:rPr>
              <a:t> </a:t>
            </a:r>
            <a:r>
              <a:rPr sz="1800" spc="70" dirty="0">
                <a:latin typeface="Verdana"/>
                <a:cs typeface="Verdana"/>
              </a:rPr>
              <a:t>п</a:t>
            </a:r>
            <a:r>
              <a:rPr sz="1800" spc="95" dirty="0">
                <a:latin typeface="Verdana"/>
                <a:cs typeface="Verdana"/>
              </a:rPr>
              <a:t>ри</a:t>
            </a:r>
            <a:r>
              <a:rPr sz="1800" spc="85" dirty="0">
                <a:latin typeface="Verdana"/>
                <a:cs typeface="Verdana"/>
              </a:rPr>
              <a:t>н</a:t>
            </a:r>
            <a:r>
              <a:rPr sz="1800" spc="-15" dirty="0">
                <a:latin typeface="Verdana"/>
                <a:cs typeface="Verdana"/>
              </a:rPr>
              <a:t>ятых</a:t>
            </a:r>
            <a:r>
              <a:rPr sz="1800" spc="40" dirty="0">
                <a:latin typeface="Verdana"/>
                <a:cs typeface="Verdana"/>
              </a:rPr>
              <a:t> </a:t>
            </a:r>
            <a:r>
              <a:rPr sz="1800" spc="20" dirty="0">
                <a:latin typeface="Verdana"/>
                <a:cs typeface="Verdana"/>
              </a:rPr>
              <a:t>н</a:t>
            </a:r>
            <a:r>
              <a:rPr sz="1800" spc="25" dirty="0">
                <a:latin typeface="Verdana"/>
                <a:cs typeface="Verdana"/>
              </a:rPr>
              <a:t>а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должн</a:t>
            </a:r>
            <a:r>
              <a:rPr sz="1800" spc="50" dirty="0">
                <a:latin typeface="Verdana"/>
                <a:cs typeface="Verdana"/>
              </a:rPr>
              <a:t>о</a:t>
            </a:r>
            <a:r>
              <a:rPr sz="1800" spc="20" dirty="0">
                <a:latin typeface="Verdana"/>
                <a:cs typeface="Verdana"/>
              </a:rPr>
              <a:t>сть</a:t>
            </a:r>
            <a:r>
              <a:rPr sz="1800" spc="40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до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-480" dirty="0">
                <a:latin typeface="Verdana"/>
                <a:cs typeface="Verdana"/>
              </a:rPr>
              <a:t>1</a:t>
            </a:r>
            <a:r>
              <a:rPr sz="1800" spc="30" dirty="0">
                <a:latin typeface="Verdana"/>
                <a:cs typeface="Verdana"/>
              </a:rPr>
              <a:t> </a:t>
            </a:r>
            <a:r>
              <a:rPr sz="1800" spc="35" dirty="0">
                <a:latin typeface="Verdana"/>
                <a:cs typeface="Verdana"/>
              </a:rPr>
              <a:t>о</a:t>
            </a:r>
            <a:r>
              <a:rPr sz="1800" spc="40" dirty="0">
                <a:latin typeface="Verdana"/>
                <a:cs typeface="Verdana"/>
              </a:rPr>
              <a:t>к</a:t>
            </a:r>
            <a:r>
              <a:rPr sz="1800" spc="5" dirty="0">
                <a:latin typeface="Verdana"/>
                <a:cs typeface="Verdana"/>
              </a:rPr>
              <a:t>т</a:t>
            </a:r>
            <a:r>
              <a:rPr sz="1800" spc="10" dirty="0">
                <a:latin typeface="Verdana"/>
                <a:cs typeface="Verdana"/>
              </a:rPr>
              <a:t>я</a:t>
            </a:r>
            <a:r>
              <a:rPr sz="1800" spc="100" dirty="0">
                <a:latin typeface="Verdana"/>
                <a:cs typeface="Verdana"/>
              </a:rPr>
              <a:t>б</a:t>
            </a:r>
            <a:r>
              <a:rPr sz="1800" spc="105" dirty="0">
                <a:latin typeface="Verdana"/>
                <a:cs typeface="Verdana"/>
              </a:rPr>
              <a:t>р</a:t>
            </a:r>
            <a:r>
              <a:rPr sz="1800" spc="15" dirty="0">
                <a:latin typeface="Verdana"/>
                <a:cs typeface="Verdana"/>
              </a:rPr>
              <a:t>я  </a:t>
            </a:r>
            <a:r>
              <a:rPr sz="1800" spc="-490" dirty="0">
                <a:latin typeface="Verdana"/>
                <a:cs typeface="Verdana"/>
              </a:rPr>
              <a:t>1</a:t>
            </a:r>
            <a:r>
              <a:rPr sz="1800" spc="-35" dirty="0">
                <a:latin typeface="Verdana"/>
                <a:cs typeface="Verdana"/>
              </a:rPr>
              <a:t>999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35" dirty="0">
                <a:latin typeface="Verdana"/>
                <a:cs typeface="Verdana"/>
              </a:rPr>
              <a:t>год</a:t>
            </a:r>
            <a:r>
              <a:rPr sz="1800" spc="30" dirty="0">
                <a:latin typeface="Verdana"/>
                <a:cs typeface="Verdana"/>
              </a:rPr>
              <a:t>а</a:t>
            </a:r>
            <a:r>
              <a:rPr sz="1800" spc="-25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5116" y="3445891"/>
            <a:ext cx="9724390" cy="2327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90950" indent="449580" algn="just">
              <a:lnSpc>
                <a:spcPct val="100000"/>
              </a:lnSpc>
              <a:spcBef>
                <a:spcPts val="100"/>
              </a:spcBef>
            </a:pPr>
            <a:r>
              <a:rPr sz="1800" spc="20" dirty="0">
                <a:latin typeface="Verdana"/>
                <a:cs typeface="Verdana"/>
              </a:rPr>
              <a:t>Руководствоваться,</a:t>
            </a:r>
            <a:r>
              <a:rPr sz="1800" spc="25" dirty="0">
                <a:latin typeface="Verdana"/>
                <a:cs typeface="Verdana"/>
              </a:rPr>
              <a:t> </a:t>
            </a:r>
            <a:r>
              <a:rPr sz="1800" spc="20" dirty="0">
                <a:latin typeface="Verdana"/>
                <a:cs typeface="Verdana"/>
              </a:rPr>
              <a:t>что</a:t>
            </a:r>
            <a:r>
              <a:rPr sz="1800" spc="25" dirty="0">
                <a:latin typeface="Verdana"/>
                <a:cs typeface="Verdana"/>
              </a:rPr>
              <a:t> </a:t>
            </a:r>
            <a:r>
              <a:rPr sz="1800" spc="60" dirty="0">
                <a:latin typeface="Verdana"/>
                <a:cs typeface="Verdana"/>
              </a:rPr>
              <a:t>должности </a:t>
            </a:r>
            <a:r>
              <a:rPr sz="1800" spc="-620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сохраняется </a:t>
            </a:r>
            <a:r>
              <a:rPr sz="1800" spc="45" dirty="0">
                <a:latin typeface="Verdana"/>
                <a:cs typeface="Verdana"/>
              </a:rPr>
              <a:t>для </a:t>
            </a:r>
            <a:r>
              <a:rPr sz="1800" spc="-10" dirty="0">
                <a:latin typeface="Verdana"/>
                <a:cs typeface="Verdana"/>
              </a:rPr>
              <a:t>лиц, </a:t>
            </a:r>
            <a:r>
              <a:rPr sz="1800" spc="35" dirty="0">
                <a:latin typeface="Verdana"/>
                <a:cs typeface="Verdana"/>
              </a:rPr>
              <a:t>принятых </a:t>
            </a:r>
            <a:r>
              <a:rPr sz="1800" spc="30" dirty="0">
                <a:latin typeface="Verdana"/>
                <a:cs typeface="Verdana"/>
              </a:rPr>
              <a:t>на </a:t>
            </a:r>
            <a:r>
              <a:rPr sz="1800" spc="50" dirty="0">
                <a:latin typeface="Verdana"/>
                <a:cs typeface="Verdana"/>
              </a:rPr>
              <a:t>должность </a:t>
            </a:r>
            <a:r>
              <a:rPr sz="1800" spc="55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до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spc="-480" dirty="0">
                <a:latin typeface="Verdana"/>
                <a:cs typeface="Verdana"/>
              </a:rPr>
              <a:t>1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55" dirty="0">
                <a:latin typeface="Verdana"/>
                <a:cs typeface="Verdana"/>
              </a:rPr>
              <a:t>сентября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spc="-80" dirty="0">
                <a:latin typeface="Verdana"/>
                <a:cs typeface="Verdana"/>
              </a:rPr>
              <a:t>202</a:t>
            </a:r>
            <a:r>
              <a:rPr sz="1800" spc="-75" dirty="0">
                <a:latin typeface="Verdana"/>
                <a:cs typeface="Verdana"/>
              </a:rPr>
              <a:t>3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35" dirty="0">
                <a:latin typeface="Verdana"/>
                <a:cs typeface="Verdana"/>
              </a:rPr>
              <a:t>год</a:t>
            </a:r>
            <a:r>
              <a:rPr sz="1800" spc="30" dirty="0">
                <a:latin typeface="Verdana"/>
                <a:cs typeface="Verdana"/>
              </a:rPr>
              <a:t>а</a:t>
            </a:r>
            <a:r>
              <a:rPr sz="1800" spc="-25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050">
              <a:latin typeface="Verdana"/>
              <a:cs typeface="Verdana"/>
            </a:endParaRPr>
          </a:p>
          <a:p>
            <a:pPr marL="2489835" marR="5080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При</a:t>
            </a:r>
            <a:r>
              <a:rPr sz="1800" b="1" spc="-20" dirty="0">
                <a:latin typeface="Tahoma"/>
                <a:cs typeface="Tahoma"/>
              </a:rPr>
              <a:t> </a:t>
            </a:r>
            <a:r>
              <a:rPr sz="1800" b="1" spc="70" dirty="0">
                <a:latin typeface="Tahoma"/>
                <a:cs typeface="Tahoma"/>
              </a:rPr>
              <a:t>увеличении</a:t>
            </a:r>
            <a:r>
              <a:rPr sz="1800" b="1" spc="20" dirty="0">
                <a:latin typeface="Tahoma"/>
                <a:cs typeface="Tahoma"/>
              </a:rPr>
              <a:t> </a:t>
            </a:r>
            <a:r>
              <a:rPr sz="1800" b="1" spc="30" dirty="0">
                <a:latin typeface="Tahoma"/>
                <a:cs typeface="Tahoma"/>
              </a:rPr>
              <a:t>штатных</a:t>
            </a:r>
            <a:r>
              <a:rPr sz="1800" b="1" spc="-10" dirty="0">
                <a:latin typeface="Tahoma"/>
                <a:cs typeface="Tahoma"/>
              </a:rPr>
              <a:t> </a:t>
            </a:r>
            <a:r>
              <a:rPr sz="1800" b="1" spc="70" dirty="0">
                <a:latin typeface="Tahoma"/>
                <a:cs typeface="Tahoma"/>
              </a:rPr>
              <a:t>должностей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100" dirty="0">
                <a:latin typeface="Tahoma"/>
                <a:cs typeface="Tahoma"/>
              </a:rPr>
              <a:t>и</a:t>
            </a:r>
            <a:r>
              <a:rPr sz="1800" b="1" spc="-15" dirty="0">
                <a:latin typeface="Tahoma"/>
                <a:cs typeface="Tahoma"/>
              </a:rPr>
              <a:t> </a:t>
            </a:r>
            <a:r>
              <a:rPr sz="1800" b="1" spc="55" dirty="0">
                <a:latin typeface="Tahoma"/>
                <a:cs typeface="Tahoma"/>
              </a:rPr>
              <a:t>физических</a:t>
            </a:r>
            <a:r>
              <a:rPr sz="1800" b="1" spc="5" dirty="0">
                <a:latin typeface="Tahoma"/>
                <a:cs typeface="Tahoma"/>
              </a:rPr>
              <a:t> </a:t>
            </a:r>
            <a:r>
              <a:rPr sz="1800" b="1" spc="70" dirty="0">
                <a:latin typeface="Tahoma"/>
                <a:cs typeface="Tahoma"/>
              </a:rPr>
              <a:t>лиц </a:t>
            </a:r>
            <a:r>
              <a:rPr sz="1800" b="1" spc="-515" dirty="0">
                <a:latin typeface="Tahoma"/>
                <a:cs typeface="Tahoma"/>
              </a:rPr>
              <a:t> </a:t>
            </a:r>
            <a:r>
              <a:rPr sz="1800" b="1" spc="114" dirty="0">
                <a:latin typeface="Tahoma"/>
                <a:cs typeface="Tahoma"/>
              </a:rPr>
              <a:t>с </a:t>
            </a:r>
            <a:r>
              <a:rPr sz="1800" b="1" spc="60" dirty="0">
                <a:latin typeface="Tahoma"/>
                <a:cs typeface="Tahoma"/>
              </a:rPr>
              <a:t>итогами </a:t>
            </a:r>
            <a:r>
              <a:rPr sz="1800" b="1" spc="70" dirty="0">
                <a:latin typeface="Tahoma"/>
                <a:cs typeface="Tahoma"/>
              </a:rPr>
              <a:t>предыдущего </a:t>
            </a:r>
            <a:r>
              <a:rPr sz="1800" b="1" spc="50" dirty="0">
                <a:latin typeface="Tahoma"/>
                <a:cs typeface="Tahoma"/>
              </a:rPr>
              <a:t>года </a:t>
            </a:r>
            <a:r>
              <a:rPr sz="1800" b="1" spc="65" dirty="0">
                <a:latin typeface="Tahoma"/>
                <a:cs typeface="Tahoma"/>
              </a:rPr>
              <a:t>предоставить </a:t>
            </a:r>
            <a:r>
              <a:rPr sz="1800" b="1" spc="70" dirty="0">
                <a:latin typeface="Tahoma"/>
                <a:cs typeface="Tahoma"/>
              </a:rPr>
              <a:t> </a:t>
            </a:r>
            <a:r>
              <a:rPr sz="1800" b="1" spc="55" dirty="0">
                <a:latin typeface="Tahoma"/>
                <a:cs typeface="Tahoma"/>
              </a:rPr>
              <a:t>пояснительную</a:t>
            </a:r>
            <a:r>
              <a:rPr sz="1800" b="1" spc="-20" dirty="0">
                <a:latin typeface="Tahoma"/>
                <a:cs typeface="Tahoma"/>
              </a:rPr>
              <a:t> </a:t>
            </a:r>
            <a:r>
              <a:rPr sz="1800" b="1" spc="50" dirty="0">
                <a:latin typeface="Tahoma"/>
                <a:cs typeface="Tahoma"/>
              </a:rPr>
              <a:t>записку.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37919" y="4941442"/>
            <a:ext cx="1136650" cy="796290"/>
          </a:xfrm>
          <a:custGeom>
            <a:avLst/>
            <a:gdLst/>
            <a:ahLst/>
            <a:cxnLst/>
            <a:rect l="l" t="t" r="r" b="b"/>
            <a:pathLst>
              <a:path w="1136650" h="796289">
                <a:moveTo>
                  <a:pt x="144018" y="239141"/>
                </a:moveTo>
                <a:lnTo>
                  <a:pt x="142430" y="232079"/>
                </a:lnTo>
                <a:lnTo>
                  <a:pt x="138112" y="226301"/>
                </a:lnTo>
                <a:lnTo>
                  <a:pt x="131686" y="222415"/>
                </a:lnTo>
                <a:lnTo>
                  <a:pt x="123825" y="220980"/>
                </a:lnTo>
                <a:lnTo>
                  <a:pt x="115951" y="222415"/>
                </a:lnTo>
                <a:lnTo>
                  <a:pt x="109537" y="226301"/>
                </a:lnTo>
                <a:lnTo>
                  <a:pt x="105206" y="232079"/>
                </a:lnTo>
                <a:lnTo>
                  <a:pt x="103632" y="239141"/>
                </a:lnTo>
                <a:lnTo>
                  <a:pt x="105206" y="246214"/>
                </a:lnTo>
                <a:lnTo>
                  <a:pt x="109537" y="251993"/>
                </a:lnTo>
                <a:lnTo>
                  <a:pt x="115951" y="255879"/>
                </a:lnTo>
                <a:lnTo>
                  <a:pt x="123825" y="257302"/>
                </a:lnTo>
                <a:lnTo>
                  <a:pt x="131686" y="255879"/>
                </a:lnTo>
                <a:lnTo>
                  <a:pt x="138112" y="251993"/>
                </a:lnTo>
                <a:lnTo>
                  <a:pt x="142430" y="246214"/>
                </a:lnTo>
                <a:lnTo>
                  <a:pt x="144018" y="239141"/>
                </a:lnTo>
                <a:close/>
              </a:path>
              <a:path w="1136650" h="796289">
                <a:moveTo>
                  <a:pt x="186436" y="415163"/>
                </a:moveTo>
                <a:lnTo>
                  <a:pt x="178562" y="408305"/>
                </a:lnTo>
                <a:lnTo>
                  <a:pt x="106934" y="408305"/>
                </a:lnTo>
                <a:lnTo>
                  <a:pt x="99060" y="415163"/>
                </a:lnTo>
                <a:lnTo>
                  <a:pt x="99060" y="432054"/>
                </a:lnTo>
                <a:lnTo>
                  <a:pt x="106934" y="438785"/>
                </a:lnTo>
                <a:lnTo>
                  <a:pt x="116713" y="438785"/>
                </a:lnTo>
                <a:lnTo>
                  <a:pt x="178562" y="438785"/>
                </a:lnTo>
                <a:lnTo>
                  <a:pt x="186436" y="432054"/>
                </a:lnTo>
                <a:lnTo>
                  <a:pt x="186436" y="415163"/>
                </a:lnTo>
                <a:close/>
              </a:path>
              <a:path w="1136650" h="796289">
                <a:moveTo>
                  <a:pt x="220218" y="239776"/>
                </a:moveTo>
                <a:lnTo>
                  <a:pt x="218630" y="233045"/>
                </a:lnTo>
                <a:lnTo>
                  <a:pt x="214312" y="227507"/>
                </a:lnTo>
                <a:lnTo>
                  <a:pt x="207886" y="223761"/>
                </a:lnTo>
                <a:lnTo>
                  <a:pt x="200025" y="222377"/>
                </a:lnTo>
                <a:lnTo>
                  <a:pt x="192151" y="223761"/>
                </a:lnTo>
                <a:lnTo>
                  <a:pt x="185737" y="227507"/>
                </a:lnTo>
                <a:lnTo>
                  <a:pt x="181406" y="233045"/>
                </a:lnTo>
                <a:lnTo>
                  <a:pt x="179832" y="239776"/>
                </a:lnTo>
                <a:lnTo>
                  <a:pt x="181406" y="246595"/>
                </a:lnTo>
                <a:lnTo>
                  <a:pt x="185737" y="252158"/>
                </a:lnTo>
                <a:lnTo>
                  <a:pt x="192151" y="255930"/>
                </a:lnTo>
                <a:lnTo>
                  <a:pt x="200025" y="257302"/>
                </a:lnTo>
                <a:lnTo>
                  <a:pt x="207886" y="255930"/>
                </a:lnTo>
                <a:lnTo>
                  <a:pt x="214312" y="252158"/>
                </a:lnTo>
                <a:lnTo>
                  <a:pt x="218630" y="246595"/>
                </a:lnTo>
                <a:lnTo>
                  <a:pt x="220218" y="239776"/>
                </a:lnTo>
                <a:close/>
              </a:path>
              <a:path w="1136650" h="796289">
                <a:moveTo>
                  <a:pt x="224917" y="660501"/>
                </a:moveTo>
                <a:lnTo>
                  <a:pt x="217043" y="653707"/>
                </a:lnTo>
                <a:lnTo>
                  <a:pt x="207264" y="653707"/>
                </a:lnTo>
                <a:lnTo>
                  <a:pt x="106807" y="653707"/>
                </a:lnTo>
                <a:lnTo>
                  <a:pt x="99060" y="660501"/>
                </a:lnTo>
                <a:lnTo>
                  <a:pt x="99060" y="677367"/>
                </a:lnTo>
                <a:lnTo>
                  <a:pt x="106807" y="684174"/>
                </a:lnTo>
                <a:lnTo>
                  <a:pt x="217043" y="684174"/>
                </a:lnTo>
                <a:lnTo>
                  <a:pt x="224917" y="677367"/>
                </a:lnTo>
                <a:lnTo>
                  <a:pt x="224917" y="660501"/>
                </a:lnTo>
                <a:close/>
              </a:path>
              <a:path w="1136650" h="796289">
                <a:moveTo>
                  <a:pt x="249301" y="422529"/>
                </a:moveTo>
                <a:lnTo>
                  <a:pt x="243205" y="412115"/>
                </a:lnTo>
                <a:lnTo>
                  <a:pt x="242316" y="411353"/>
                </a:lnTo>
                <a:lnTo>
                  <a:pt x="234823" y="408686"/>
                </a:lnTo>
                <a:lnTo>
                  <a:pt x="228981" y="407670"/>
                </a:lnTo>
                <a:lnTo>
                  <a:pt x="222758" y="409321"/>
                </a:lnTo>
                <a:lnTo>
                  <a:pt x="218567" y="412750"/>
                </a:lnTo>
                <a:lnTo>
                  <a:pt x="217043" y="414274"/>
                </a:lnTo>
                <a:lnTo>
                  <a:pt x="216408" y="415163"/>
                </a:lnTo>
                <a:lnTo>
                  <a:pt x="215773" y="415925"/>
                </a:lnTo>
                <a:lnTo>
                  <a:pt x="214757" y="417703"/>
                </a:lnTo>
                <a:lnTo>
                  <a:pt x="213995" y="419608"/>
                </a:lnTo>
                <a:lnTo>
                  <a:pt x="213487" y="421513"/>
                </a:lnTo>
                <a:lnTo>
                  <a:pt x="213360" y="422529"/>
                </a:lnTo>
                <a:lnTo>
                  <a:pt x="213360" y="424434"/>
                </a:lnTo>
                <a:lnTo>
                  <a:pt x="216408" y="431927"/>
                </a:lnTo>
                <a:lnTo>
                  <a:pt x="217043" y="432689"/>
                </a:lnTo>
                <a:lnTo>
                  <a:pt x="218567" y="434213"/>
                </a:lnTo>
                <a:lnTo>
                  <a:pt x="221996" y="437007"/>
                </a:lnTo>
                <a:lnTo>
                  <a:pt x="226568" y="438658"/>
                </a:lnTo>
                <a:lnTo>
                  <a:pt x="232537" y="438658"/>
                </a:lnTo>
                <a:lnTo>
                  <a:pt x="233680" y="438531"/>
                </a:lnTo>
                <a:lnTo>
                  <a:pt x="234823" y="438277"/>
                </a:lnTo>
                <a:lnTo>
                  <a:pt x="235966" y="438150"/>
                </a:lnTo>
                <a:lnTo>
                  <a:pt x="237109" y="437896"/>
                </a:lnTo>
                <a:lnTo>
                  <a:pt x="239395" y="437134"/>
                </a:lnTo>
                <a:lnTo>
                  <a:pt x="242316" y="435610"/>
                </a:lnTo>
                <a:lnTo>
                  <a:pt x="243205" y="434848"/>
                </a:lnTo>
                <a:lnTo>
                  <a:pt x="244094" y="434213"/>
                </a:lnTo>
                <a:lnTo>
                  <a:pt x="249301" y="424434"/>
                </a:lnTo>
                <a:lnTo>
                  <a:pt x="249301" y="422529"/>
                </a:lnTo>
                <a:close/>
              </a:path>
              <a:path w="1136650" h="796289">
                <a:moveTo>
                  <a:pt x="283464" y="497459"/>
                </a:moveTo>
                <a:lnTo>
                  <a:pt x="275463" y="490601"/>
                </a:lnTo>
                <a:lnTo>
                  <a:pt x="106934" y="490601"/>
                </a:lnTo>
                <a:lnTo>
                  <a:pt x="99060" y="497459"/>
                </a:lnTo>
                <a:lnTo>
                  <a:pt x="99060" y="514350"/>
                </a:lnTo>
                <a:lnTo>
                  <a:pt x="106934" y="521081"/>
                </a:lnTo>
                <a:lnTo>
                  <a:pt x="116713" y="521081"/>
                </a:lnTo>
                <a:lnTo>
                  <a:pt x="275463" y="521081"/>
                </a:lnTo>
                <a:lnTo>
                  <a:pt x="283464" y="514350"/>
                </a:lnTo>
                <a:lnTo>
                  <a:pt x="283464" y="497459"/>
                </a:lnTo>
                <a:close/>
              </a:path>
              <a:path w="1136650" h="796289">
                <a:moveTo>
                  <a:pt x="296418" y="241300"/>
                </a:moveTo>
                <a:lnTo>
                  <a:pt x="294830" y="234569"/>
                </a:lnTo>
                <a:lnTo>
                  <a:pt x="290512" y="229031"/>
                </a:lnTo>
                <a:lnTo>
                  <a:pt x="284086" y="225285"/>
                </a:lnTo>
                <a:lnTo>
                  <a:pt x="276225" y="223901"/>
                </a:lnTo>
                <a:lnTo>
                  <a:pt x="268351" y="225285"/>
                </a:lnTo>
                <a:lnTo>
                  <a:pt x="261937" y="229031"/>
                </a:lnTo>
                <a:lnTo>
                  <a:pt x="257606" y="234569"/>
                </a:lnTo>
                <a:lnTo>
                  <a:pt x="256032" y="241300"/>
                </a:lnTo>
                <a:lnTo>
                  <a:pt x="257606" y="248119"/>
                </a:lnTo>
                <a:lnTo>
                  <a:pt x="261937" y="253682"/>
                </a:lnTo>
                <a:lnTo>
                  <a:pt x="268351" y="257454"/>
                </a:lnTo>
                <a:lnTo>
                  <a:pt x="276225" y="258826"/>
                </a:lnTo>
                <a:lnTo>
                  <a:pt x="284086" y="257454"/>
                </a:lnTo>
                <a:lnTo>
                  <a:pt x="290512" y="253682"/>
                </a:lnTo>
                <a:lnTo>
                  <a:pt x="294830" y="248119"/>
                </a:lnTo>
                <a:lnTo>
                  <a:pt x="296418" y="241300"/>
                </a:lnTo>
                <a:close/>
              </a:path>
              <a:path w="1136650" h="796289">
                <a:moveTo>
                  <a:pt x="310134" y="660501"/>
                </a:moveTo>
                <a:lnTo>
                  <a:pt x="302133" y="653707"/>
                </a:lnTo>
                <a:lnTo>
                  <a:pt x="292227" y="653707"/>
                </a:lnTo>
                <a:lnTo>
                  <a:pt x="265557" y="653707"/>
                </a:lnTo>
                <a:lnTo>
                  <a:pt x="257556" y="660501"/>
                </a:lnTo>
                <a:lnTo>
                  <a:pt x="257556" y="677367"/>
                </a:lnTo>
                <a:lnTo>
                  <a:pt x="265557" y="684174"/>
                </a:lnTo>
                <a:lnTo>
                  <a:pt x="302133" y="684174"/>
                </a:lnTo>
                <a:lnTo>
                  <a:pt x="310134" y="677367"/>
                </a:lnTo>
                <a:lnTo>
                  <a:pt x="310134" y="660501"/>
                </a:lnTo>
                <a:close/>
              </a:path>
              <a:path w="1136650" h="796289">
                <a:moveTo>
                  <a:pt x="345313" y="497459"/>
                </a:moveTo>
                <a:lnTo>
                  <a:pt x="337439" y="490601"/>
                </a:lnTo>
                <a:lnTo>
                  <a:pt x="325374" y="490601"/>
                </a:lnTo>
                <a:lnTo>
                  <a:pt x="315595" y="490601"/>
                </a:lnTo>
                <a:lnTo>
                  <a:pt x="307848" y="497459"/>
                </a:lnTo>
                <a:lnTo>
                  <a:pt x="307848" y="514350"/>
                </a:lnTo>
                <a:lnTo>
                  <a:pt x="315595" y="521081"/>
                </a:lnTo>
                <a:lnTo>
                  <a:pt x="337439" y="521081"/>
                </a:lnTo>
                <a:lnTo>
                  <a:pt x="345313" y="514350"/>
                </a:lnTo>
                <a:lnTo>
                  <a:pt x="345313" y="497459"/>
                </a:lnTo>
                <a:close/>
              </a:path>
              <a:path w="1136650" h="796289">
                <a:moveTo>
                  <a:pt x="402717" y="578739"/>
                </a:moveTo>
                <a:lnTo>
                  <a:pt x="394843" y="571627"/>
                </a:lnTo>
                <a:lnTo>
                  <a:pt x="106934" y="571627"/>
                </a:lnTo>
                <a:lnTo>
                  <a:pt x="99060" y="578739"/>
                </a:lnTo>
                <a:lnTo>
                  <a:pt x="99060" y="596265"/>
                </a:lnTo>
                <a:lnTo>
                  <a:pt x="106934" y="603377"/>
                </a:lnTo>
                <a:lnTo>
                  <a:pt x="116713" y="603377"/>
                </a:lnTo>
                <a:lnTo>
                  <a:pt x="394843" y="603377"/>
                </a:lnTo>
                <a:lnTo>
                  <a:pt x="402717" y="596265"/>
                </a:lnTo>
                <a:lnTo>
                  <a:pt x="402717" y="578739"/>
                </a:lnTo>
                <a:close/>
              </a:path>
              <a:path w="1136650" h="796289">
                <a:moveTo>
                  <a:pt x="440182" y="415163"/>
                </a:moveTo>
                <a:lnTo>
                  <a:pt x="432308" y="408305"/>
                </a:lnTo>
                <a:lnTo>
                  <a:pt x="422529" y="408305"/>
                </a:lnTo>
                <a:lnTo>
                  <a:pt x="285242" y="408305"/>
                </a:lnTo>
                <a:lnTo>
                  <a:pt x="277368" y="415163"/>
                </a:lnTo>
                <a:lnTo>
                  <a:pt x="277368" y="432054"/>
                </a:lnTo>
                <a:lnTo>
                  <a:pt x="285242" y="438785"/>
                </a:lnTo>
                <a:lnTo>
                  <a:pt x="432308" y="438785"/>
                </a:lnTo>
                <a:lnTo>
                  <a:pt x="440182" y="432054"/>
                </a:lnTo>
                <a:lnTo>
                  <a:pt x="440182" y="415163"/>
                </a:lnTo>
                <a:close/>
              </a:path>
              <a:path w="1136650" h="796289">
                <a:moveTo>
                  <a:pt x="479171" y="660501"/>
                </a:moveTo>
                <a:lnTo>
                  <a:pt x="471297" y="653707"/>
                </a:lnTo>
                <a:lnTo>
                  <a:pt x="461518" y="653707"/>
                </a:lnTo>
                <a:lnTo>
                  <a:pt x="352298" y="653707"/>
                </a:lnTo>
                <a:lnTo>
                  <a:pt x="344424" y="660501"/>
                </a:lnTo>
                <a:lnTo>
                  <a:pt x="344424" y="677367"/>
                </a:lnTo>
                <a:lnTo>
                  <a:pt x="352298" y="684174"/>
                </a:lnTo>
                <a:lnTo>
                  <a:pt x="471297" y="684174"/>
                </a:lnTo>
                <a:lnTo>
                  <a:pt x="479171" y="677367"/>
                </a:lnTo>
                <a:lnTo>
                  <a:pt x="479171" y="660501"/>
                </a:lnTo>
                <a:close/>
              </a:path>
              <a:path w="1136650" h="796289">
                <a:moveTo>
                  <a:pt x="483870" y="578739"/>
                </a:moveTo>
                <a:lnTo>
                  <a:pt x="476123" y="571627"/>
                </a:lnTo>
                <a:lnTo>
                  <a:pt x="466471" y="571627"/>
                </a:lnTo>
                <a:lnTo>
                  <a:pt x="440563" y="571627"/>
                </a:lnTo>
                <a:lnTo>
                  <a:pt x="432689" y="578739"/>
                </a:lnTo>
                <a:lnTo>
                  <a:pt x="432689" y="596265"/>
                </a:lnTo>
                <a:lnTo>
                  <a:pt x="440563" y="603377"/>
                </a:lnTo>
                <a:lnTo>
                  <a:pt x="476123" y="603377"/>
                </a:lnTo>
                <a:lnTo>
                  <a:pt x="483870" y="596265"/>
                </a:lnTo>
                <a:lnTo>
                  <a:pt x="483870" y="578739"/>
                </a:lnTo>
                <a:close/>
              </a:path>
              <a:path w="1136650" h="796289">
                <a:moveTo>
                  <a:pt x="564007" y="497459"/>
                </a:moveTo>
                <a:lnTo>
                  <a:pt x="556133" y="490601"/>
                </a:lnTo>
                <a:lnTo>
                  <a:pt x="381127" y="490601"/>
                </a:lnTo>
                <a:lnTo>
                  <a:pt x="373380" y="497459"/>
                </a:lnTo>
                <a:lnTo>
                  <a:pt x="373380" y="505841"/>
                </a:lnTo>
                <a:lnTo>
                  <a:pt x="373380" y="514350"/>
                </a:lnTo>
                <a:lnTo>
                  <a:pt x="381127" y="521081"/>
                </a:lnTo>
                <a:lnTo>
                  <a:pt x="556133" y="521081"/>
                </a:lnTo>
                <a:lnTo>
                  <a:pt x="564007" y="514350"/>
                </a:lnTo>
                <a:lnTo>
                  <a:pt x="564007" y="497459"/>
                </a:lnTo>
                <a:close/>
              </a:path>
              <a:path w="1136650" h="796289">
                <a:moveTo>
                  <a:pt x="646811" y="578739"/>
                </a:moveTo>
                <a:lnTo>
                  <a:pt x="639064" y="571627"/>
                </a:lnTo>
                <a:lnTo>
                  <a:pt x="629412" y="571627"/>
                </a:lnTo>
                <a:lnTo>
                  <a:pt x="521335" y="571627"/>
                </a:lnTo>
                <a:lnTo>
                  <a:pt x="513461" y="578739"/>
                </a:lnTo>
                <a:lnTo>
                  <a:pt x="513461" y="596265"/>
                </a:lnTo>
                <a:lnTo>
                  <a:pt x="521335" y="603377"/>
                </a:lnTo>
                <a:lnTo>
                  <a:pt x="639064" y="603377"/>
                </a:lnTo>
                <a:lnTo>
                  <a:pt x="646811" y="596265"/>
                </a:lnTo>
                <a:lnTo>
                  <a:pt x="646811" y="578739"/>
                </a:lnTo>
                <a:close/>
              </a:path>
              <a:path w="1136650" h="796289">
                <a:moveTo>
                  <a:pt x="648970" y="497459"/>
                </a:moveTo>
                <a:lnTo>
                  <a:pt x="640969" y="490601"/>
                </a:lnTo>
                <a:lnTo>
                  <a:pt x="631190" y="490601"/>
                </a:lnTo>
                <a:lnTo>
                  <a:pt x="597662" y="490601"/>
                </a:lnTo>
                <a:lnTo>
                  <a:pt x="589788" y="497459"/>
                </a:lnTo>
                <a:lnTo>
                  <a:pt x="589788" y="514350"/>
                </a:lnTo>
                <a:lnTo>
                  <a:pt x="597662" y="521081"/>
                </a:lnTo>
                <a:lnTo>
                  <a:pt x="640969" y="521081"/>
                </a:lnTo>
                <a:lnTo>
                  <a:pt x="648970" y="514350"/>
                </a:lnTo>
                <a:lnTo>
                  <a:pt x="648970" y="497459"/>
                </a:lnTo>
                <a:close/>
              </a:path>
              <a:path w="1136650" h="796289">
                <a:moveTo>
                  <a:pt x="739140" y="578739"/>
                </a:moveTo>
                <a:lnTo>
                  <a:pt x="731139" y="571627"/>
                </a:lnTo>
                <a:lnTo>
                  <a:pt x="721233" y="571627"/>
                </a:lnTo>
                <a:lnTo>
                  <a:pt x="681609" y="571627"/>
                </a:lnTo>
                <a:lnTo>
                  <a:pt x="673608" y="578739"/>
                </a:lnTo>
                <a:lnTo>
                  <a:pt x="673608" y="596265"/>
                </a:lnTo>
                <a:lnTo>
                  <a:pt x="681609" y="603377"/>
                </a:lnTo>
                <a:lnTo>
                  <a:pt x="731139" y="603377"/>
                </a:lnTo>
                <a:lnTo>
                  <a:pt x="739140" y="596265"/>
                </a:lnTo>
                <a:lnTo>
                  <a:pt x="739140" y="578739"/>
                </a:lnTo>
                <a:close/>
              </a:path>
              <a:path w="1136650" h="796289">
                <a:moveTo>
                  <a:pt x="860425" y="298323"/>
                </a:moveTo>
                <a:lnTo>
                  <a:pt x="852551" y="291211"/>
                </a:lnTo>
                <a:lnTo>
                  <a:pt x="103886" y="291211"/>
                </a:lnTo>
                <a:lnTo>
                  <a:pt x="96012" y="298323"/>
                </a:lnTo>
                <a:lnTo>
                  <a:pt x="96012" y="315849"/>
                </a:lnTo>
                <a:lnTo>
                  <a:pt x="103886" y="322961"/>
                </a:lnTo>
                <a:lnTo>
                  <a:pt x="113538" y="322961"/>
                </a:lnTo>
                <a:lnTo>
                  <a:pt x="852551" y="322961"/>
                </a:lnTo>
                <a:lnTo>
                  <a:pt x="860425" y="315849"/>
                </a:lnTo>
                <a:lnTo>
                  <a:pt x="860425" y="298323"/>
                </a:lnTo>
                <a:close/>
              </a:path>
              <a:path w="1136650" h="796289">
                <a:moveTo>
                  <a:pt x="961136" y="162306"/>
                </a:moveTo>
                <a:lnTo>
                  <a:pt x="953262" y="155448"/>
                </a:lnTo>
                <a:lnTo>
                  <a:pt x="925957" y="155448"/>
                </a:lnTo>
                <a:lnTo>
                  <a:pt x="925957" y="186436"/>
                </a:lnTo>
                <a:lnTo>
                  <a:pt x="925957" y="765162"/>
                </a:lnTo>
                <a:lnTo>
                  <a:pt x="35179" y="765162"/>
                </a:lnTo>
                <a:lnTo>
                  <a:pt x="35179" y="186436"/>
                </a:lnTo>
                <a:lnTo>
                  <a:pt x="925957" y="186436"/>
                </a:lnTo>
                <a:lnTo>
                  <a:pt x="925957" y="155448"/>
                </a:lnTo>
                <a:lnTo>
                  <a:pt x="7874" y="155448"/>
                </a:lnTo>
                <a:lnTo>
                  <a:pt x="0" y="162306"/>
                </a:lnTo>
                <a:lnTo>
                  <a:pt x="0" y="789292"/>
                </a:lnTo>
                <a:lnTo>
                  <a:pt x="7874" y="796226"/>
                </a:lnTo>
                <a:lnTo>
                  <a:pt x="953262" y="796226"/>
                </a:lnTo>
                <a:lnTo>
                  <a:pt x="961136" y="789292"/>
                </a:lnTo>
                <a:lnTo>
                  <a:pt x="961136" y="765162"/>
                </a:lnTo>
                <a:lnTo>
                  <a:pt x="961136" y="186436"/>
                </a:lnTo>
                <a:lnTo>
                  <a:pt x="961136" y="162306"/>
                </a:lnTo>
                <a:close/>
              </a:path>
              <a:path w="1136650" h="796289">
                <a:moveTo>
                  <a:pt x="1048004" y="83058"/>
                </a:moveTo>
                <a:lnTo>
                  <a:pt x="1040130" y="76200"/>
                </a:lnTo>
                <a:lnTo>
                  <a:pt x="1030351" y="76200"/>
                </a:lnTo>
                <a:lnTo>
                  <a:pt x="94742" y="76200"/>
                </a:lnTo>
                <a:lnTo>
                  <a:pt x="86868" y="83058"/>
                </a:lnTo>
                <a:lnTo>
                  <a:pt x="86868" y="100330"/>
                </a:lnTo>
                <a:lnTo>
                  <a:pt x="94742" y="107188"/>
                </a:lnTo>
                <a:lnTo>
                  <a:pt x="1012825" y="107188"/>
                </a:lnTo>
                <a:lnTo>
                  <a:pt x="1012825" y="710044"/>
                </a:lnTo>
                <a:lnTo>
                  <a:pt x="1020699" y="716978"/>
                </a:lnTo>
                <a:lnTo>
                  <a:pt x="1040130" y="716978"/>
                </a:lnTo>
                <a:lnTo>
                  <a:pt x="1048004" y="710044"/>
                </a:lnTo>
                <a:lnTo>
                  <a:pt x="1048004" y="83058"/>
                </a:lnTo>
                <a:close/>
              </a:path>
              <a:path w="1136650" h="796289">
                <a:moveTo>
                  <a:pt x="1136396" y="6985"/>
                </a:moveTo>
                <a:lnTo>
                  <a:pt x="1128522" y="0"/>
                </a:lnTo>
                <a:lnTo>
                  <a:pt x="1118743" y="0"/>
                </a:lnTo>
                <a:lnTo>
                  <a:pt x="183134" y="0"/>
                </a:lnTo>
                <a:lnTo>
                  <a:pt x="175260" y="6985"/>
                </a:lnTo>
                <a:lnTo>
                  <a:pt x="175260" y="24130"/>
                </a:lnTo>
                <a:lnTo>
                  <a:pt x="183134" y="31115"/>
                </a:lnTo>
                <a:lnTo>
                  <a:pt x="1101217" y="31115"/>
                </a:lnTo>
                <a:lnTo>
                  <a:pt x="1101217" y="635381"/>
                </a:lnTo>
                <a:lnTo>
                  <a:pt x="1109091" y="642239"/>
                </a:lnTo>
                <a:lnTo>
                  <a:pt x="1128522" y="642239"/>
                </a:lnTo>
                <a:lnTo>
                  <a:pt x="1136396" y="635381"/>
                </a:lnTo>
                <a:lnTo>
                  <a:pt x="1136396" y="6985"/>
                </a:lnTo>
                <a:close/>
              </a:path>
            </a:pathLst>
          </a:custGeom>
          <a:solidFill>
            <a:srgbClr val="C1493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147954"/>
            <a:ext cx="8931910" cy="6623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 indent="78740">
              <a:lnSpc>
                <a:spcPts val="2380"/>
              </a:lnSpc>
              <a:spcBef>
                <a:spcPts val="390"/>
              </a:spcBef>
            </a:pPr>
            <a:r>
              <a:rPr sz="2200" b="0" spc="60" dirty="0">
                <a:solidFill>
                  <a:srgbClr val="C1493E"/>
                </a:solidFill>
                <a:latin typeface="Verdana"/>
                <a:cs typeface="Verdana"/>
              </a:rPr>
              <a:t>Работа</a:t>
            </a:r>
            <a:r>
              <a:rPr sz="2200" b="0" spc="-1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60" dirty="0">
                <a:solidFill>
                  <a:srgbClr val="C1493E"/>
                </a:solidFill>
                <a:latin typeface="Verdana"/>
                <a:cs typeface="Verdana"/>
              </a:rPr>
              <a:t>врачей</a:t>
            </a:r>
            <a:r>
              <a:rPr sz="2200" b="0" spc="-204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100" dirty="0">
                <a:solidFill>
                  <a:srgbClr val="C1493E"/>
                </a:solidFill>
                <a:latin typeface="Verdana"/>
                <a:cs typeface="Verdana"/>
              </a:rPr>
              <a:t>медицинской</a:t>
            </a:r>
            <a:r>
              <a:rPr sz="2200" b="0" spc="-204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75" dirty="0">
                <a:solidFill>
                  <a:srgbClr val="C1493E"/>
                </a:solidFill>
                <a:latin typeface="Verdana"/>
                <a:cs typeface="Verdana"/>
              </a:rPr>
              <a:t>организации</a:t>
            </a:r>
            <a:r>
              <a:rPr sz="2200" b="0" spc="-14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3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2200" b="0" spc="-17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40" dirty="0">
                <a:solidFill>
                  <a:srgbClr val="C1493E"/>
                </a:solidFill>
                <a:latin typeface="Verdana"/>
                <a:cs typeface="Verdana"/>
              </a:rPr>
              <a:t>амбулаторных </a:t>
            </a:r>
            <a:r>
              <a:rPr sz="2200" b="0" spc="-7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200" b="0" spc="30" dirty="0">
                <a:solidFill>
                  <a:srgbClr val="C1493E"/>
                </a:solidFill>
                <a:latin typeface="Verdana"/>
                <a:cs typeface="Verdana"/>
              </a:rPr>
              <a:t>условиях</a:t>
            </a:r>
            <a:endParaRPr sz="2200">
              <a:latin typeface="Verdana"/>
              <a:cs typeface="Verdan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326891" y="903732"/>
            <a:ext cx="2335149" cy="1262380"/>
            <a:chOff x="3326891" y="903732"/>
            <a:chExt cx="2335149" cy="1262380"/>
          </a:xfrm>
        </p:grpSpPr>
        <p:sp>
          <p:nvSpPr>
            <p:cNvPr id="6" name="object 6"/>
            <p:cNvSpPr/>
            <p:nvPr/>
          </p:nvSpPr>
          <p:spPr>
            <a:xfrm>
              <a:off x="5015483" y="903732"/>
              <a:ext cx="0" cy="1262380"/>
            </a:xfrm>
            <a:custGeom>
              <a:avLst/>
              <a:gdLst/>
              <a:ahLst/>
              <a:cxnLst/>
              <a:rect l="l" t="t" r="r" b="b"/>
              <a:pathLst>
                <a:path h="1262380">
                  <a:moveTo>
                    <a:pt x="0" y="1261871"/>
                  </a:moveTo>
                  <a:lnTo>
                    <a:pt x="0" y="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21832" y="1158747"/>
              <a:ext cx="140208" cy="12801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326891" y="1690116"/>
              <a:ext cx="1688464" cy="0"/>
            </a:xfrm>
            <a:custGeom>
              <a:avLst/>
              <a:gdLst/>
              <a:ahLst/>
              <a:cxnLst/>
              <a:rect l="l" t="t" r="r" b="b"/>
              <a:pathLst>
                <a:path w="1688464">
                  <a:moveTo>
                    <a:pt x="0" y="0"/>
                  </a:moveTo>
                  <a:lnTo>
                    <a:pt x="1688338" y="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160170" y="1560702"/>
            <a:ext cx="1771014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60" dirty="0">
                <a:latin typeface="Verdana"/>
                <a:cs typeface="Verdana"/>
              </a:rPr>
              <a:t>39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100" dirty="0">
                <a:latin typeface="Verdana"/>
                <a:cs typeface="Verdana"/>
              </a:rPr>
              <a:t>О</a:t>
            </a:r>
            <a:r>
              <a:rPr sz="1400" spc="70" dirty="0">
                <a:latin typeface="Verdana"/>
                <a:cs typeface="Verdana"/>
              </a:rPr>
              <a:t>р</a:t>
            </a:r>
            <a:r>
              <a:rPr sz="1400" spc="35" dirty="0">
                <a:latin typeface="Verdana"/>
                <a:cs typeface="Verdana"/>
              </a:rPr>
              <a:t>то</a:t>
            </a:r>
            <a:r>
              <a:rPr sz="1400" spc="40" dirty="0">
                <a:latin typeface="Verdana"/>
                <a:cs typeface="Verdana"/>
              </a:rPr>
              <a:t>дон</a:t>
            </a:r>
            <a:r>
              <a:rPr sz="1400" spc="35" dirty="0">
                <a:latin typeface="Verdana"/>
                <a:cs typeface="Verdana"/>
              </a:rPr>
              <a:t>т</a:t>
            </a:r>
            <a:r>
              <a:rPr sz="1400" spc="20" dirty="0">
                <a:latin typeface="Verdana"/>
                <a:cs typeface="Verdana"/>
              </a:rPr>
              <a:t>ы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73911" y="2939923"/>
            <a:ext cx="295084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88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Стомат</a:t>
            </a:r>
            <a:r>
              <a:rPr sz="1400" spc="45" dirty="0">
                <a:latin typeface="Verdana"/>
                <a:cs typeface="Verdana"/>
              </a:rPr>
              <a:t>ологи</a:t>
            </a:r>
            <a:endParaRPr sz="1400">
              <a:latin typeface="Verdana"/>
              <a:cs typeface="Verdana"/>
            </a:endParaRPr>
          </a:p>
          <a:p>
            <a:pPr marL="711835" indent="-271780">
              <a:lnSpc>
                <a:spcPct val="100000"/>
              </a:lnSpc>
              <a:buAutoNum type="arabicPlain" startAt="89"/>
              <a:tabLst>
                <a:tab pos="712470" algn="l"/>
              </a:tabLst>
            </a:pPr>
            <a:r>
              <a:rPr sz="1400" spc="30" dirty="0">
                <a:latin typeface="Verdana"/>
                <a:cs typeface="Verdana"/>
              </a:rPr>
              <a:t>Стомат</a:t>
            </a:r>
            <a:r>
              <a:rPr sz="1400" spc="45" dirty="0">
                <a:latin typeface="Verdana"/>
                <a:cs typeface="Verdana"/>
              </a:rPr>
              <a:t>ологи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детск</a:t>
            </a:r>
            <a:r>
              <a:rPr sz="1400" spc="60" dirty="0">
                <a:latin typeface="Verdana"/>
                <a:cs typeface="Verdana"/>
              </a:rPr>
              <a:t>ие</a:t>
            </a:r>
            <a:endParaRPr sz="1400">
              <a:latin typeface="Verdana"/>
              <a:cs typeface="Verdana"/>
            </a:endParaRPr>
          </a:p>
          <a:p>
            <a:pPr marL="716280" indent="-276225">
              <a:lnSpc>
                <a:spcPct val="100000"/>
              </a:lnSpc>
              <a:buAutoNum type="arabicPlain" startAt="89"/>
              <a:tabLst>
                <a:tab pos="716915" algn="l"/>
              </a:tabLst>
            </a:pPr>
            <a:r>
              <a:rPr sz="1400" spc="30" dirty="0">
                <a:latin typeface="Verdana"/>
                <a:cs typeface="Verdana"/>
              </a:rPr>
              <a:t>Стомат</a:t>
            </a:r>
            <a:r>
              <a:rPr sz="1400" spc="45" dirty="0">
                <a:latin typeface="Verdana"/>
                <a:cs typeface="Verdana"/>
              </a:rPr>
              <a:t>ологи</a:t>
            </a:r>
            <a:r>
              <a:rPr sz="1400" spc="-100" dirty="0">
                <a:latin typeface="Verdana"/>
                <a:cs typeface="Verdana"/>
              </a:rPr>
              <a:t>-</a:t>
            </a:r>
            <a:r>
              <a:rPr sz="1400" spc="70" dirty="0">
                <a:latin typeface="Verdana"/>
                <a:cs typeface="Verdana"/>
              </a:rPr>
              <a:t>о</a:t>
            </a:r>
            <a:r>
              <a:rPr sz="1400" spc="60" dirty="0">
                <a:latin typeface="Verdana"/>
                <a:cs typeface="Verdana"/>
              </a:rPr>
              <a:t>р</a:t>
            </a:r>
            <a:r>
              <a:rPr sz="1400" spc="35" dirty="0">
                <a:latin typeface="Verdana"/>
                <a:cs typeface="Verdana"/>
              </a:rPr>
              <a:t>топ</a:t>
            </a:r>
            <a:r>
              <a:rPr sz="1400" spc="30" dirty="0">
                <a:latin typeface="Verdana"/>
                <a:cs typeface="Verdana"/>
              </a:rPr>
              <a:t>е</a:t>
            </a:r>
            <a:r>
              <a:rPr sz="1400" spc="40" dirty="0">
                <a:latin typeface="Verdana"/>
                <a:cs typeface="Verdana"/>
              </a:rPr>
              <a:t>ды</a:t>
            </a:r>
            <a:endParaRPr sz="1400">
              <a:latin typeface="Verdana"/>
              <a:cs typeface="Verdana"/>
            </a:endParaRPr>
          </a:p>
          <a:p>
            <a:pPr marL="662940" indent="-222885">
              <a:lnSpc>
                <a:spcPct val="100000"/>
              </a:lnSpc>
              <a:buAutoNum type="arabicPlain" startAt="89"/>
              <a:tabLst>
                <a:tab pos="663575" algn="l"/>
              </a:tabLst>
            </a:pPr>
            <a:r>
              <a:rPr sz="1400" spc="55" dirty="0">
                <a:latin typeface="Verdana"/>
                <a:cs typeface="Verdana"/>
              </a:rPr>
              <a:t>Сто</a:t>
            </a:r>
            <a:r>
              <a:rPr sz="1400" spc="50" dirty="0">
                <a:latin typeface="Verdana"/>
                <a:cs typeface="Verdana"/>
              </a:rPr>
              <a:t>м</a:t>
            </a:r>
            <a:r>
              <a:rPr sz="1400" spc="25" dirty="0">
                <a:latin typeface="Verdana"/>
                <a:cs typeface="Verdana"/>
              </a:rPr>
              <a:t>атоло</a:t>
            </a:r>
            <a:r>
              <a:rPr sz="1400" spc="15" dirty="0">
                <a:latin typeface="Verdana"/>
                <a:cs typeface="Verdana"/>
              </a:rPr>
              <a:t>г</a:t>
            </a:r>
            <a:r>
              <a:rPr sz="1400" spc="75" dirty="0">
                <a:latin typeface="Verdana"/>
                <a:cs typeface="Verdana"/>
              </a:rPr>
              <a:t>и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те</a:t>
            </a:r>
            <a:r>
              <a:rPr sz="1400" spc="85" dirty="0">
                <a:latin typeface="Verdana"/>
                <a:cs typeface="Verdana"/>
              </a:rPr>
              <a:t>р</a:t>
            </a:r>
            <a:r>
              <a:rPr sz="1400" spc="20" dirty="0">
                <a:latin typeface="Verdana"/>
                <a:cs typeface="Verdana"/>
              </a:rPr>
              <a:t>а</a:t>
            </a:r>
            <a:r>
              <a:rPr sz="1400" spc="15" dirty="0">
                <a:latin typeface="Verdana"/>
                <a:cs typeface="Verdana"/>
              </a:rPr>
              <a:t>п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15" dirty="0">
                <a:latin typeface="Verdana"/>
                <a:cs typeface="Verdana"/>
              </a:rPr>
              <a:t>вты</a:t>
            </a:r>
            <a:endParaRPr sz="1400">
              <a:latin typeface="Verdana"/>
              <a:cs typeface="Verdana"/>
            </a:endParaRPr>
          </a:p>
          <a:p>
            <a:pPr marL="699770" indent="-259715">
              <a:lnSpc>
                <a:spcPct val="100000"/>
              </a:lnSpc>
              <a:buAutoNum type="arabicPlain" startAt="89"/>
              <a:tabLst>
                <a:tab pos="700405" algn="l"/>
              </a:tabLst>
            </a:pPr>
            <a:r>
              <a:rPr sz="1400" spc="30" dirty="0">
                <a:latin typeface="Verdana"/>
                <a:cs typeface="Verdana"/>
              </a:rPr>
              <a:t>Стомат</a:t>
            </a:r>
            <a:r>
              <a:rPr sz="1400" spc="45" dirty="0">
                <a:latin typeface="Verdana"/>
                <a:cs typeface="Verdana"/>
              </a:rPr>
              <a:t>ологи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х</a:t>
            </a:r>
            <a:r>
              <a:rPr sz="1400" spc="-10" dirty="0">
                <a:latin typeface="Verdana"/>
                <a:cs typeface="Verdana"/>
              </a:rPr>
              <a:t>и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30" dirty="0">
                <a:latin typeface="Verdana"/>
                <a:cs typeface="Verdana"/>
              </a:rPr>
              <a:t>ур</a:t>
            </a:r>
            <a:r>
              <a:rPr sz="1400" spc="20" dirty="0">
                <a:latin typeface="Verdana"/>
                <a:cs typeface="Verdana"/>
              </a:rPr>
              <a:t>г</a:t>
            </a:r>
            <a:r>
              <a:rPr sz="1400" spc="75" dirty="0">
                <a:latin typeface="Verdana"/>
                <a:cs typeface="Verdana"/>
              </a:rPr>
              <a:t>и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46220" y="2944368"/>
            <a:ext cx="7873365" cy="3792220"/>
            <a:chOff x="4039870" y="2660650"/>
            <a:chExt cx="7873365" cy="3792220"/>
          </a:xfrm>
        </p:grpSpPr>
        <p:sp>
          <p:nvSpPr>
            <p:cNvPr id="12" name="object 12"/>
            <p:cNvSpPr/>
            <p:nvPr/>
          </p:nvSpPr>
          <p:spPr>
            <a:xfrm>
              <a:off x="4046220" y="2667000"/>
              <a:ext cx="969644" cy="1262380"/>
            </a:xfrm>
            <a:custGeom>
              <a:avLst/>
              <a:gdLst/>
              <a:ahLst/>
              <a:cxnLst/>
              <a:rect l="l" t="t" r="r" b="b"/>
              <a:pathLst>
                <a:path w="969645" h="1262379">
                  <a:moveTo>
                    <a:pt x="969263" y="1261872"/>
                  </a:moveTo>
                  <a:lnTo>
                    <a:pt x="969263" y="0"/>
                  </a:lnTo>
                </a:path>
                <a:path w="969645" h="1262379">
                  <a:moveTo>
                    <a:pt x="0" y="630936"/>
                  </a:moveTo>
                  <a:lnTo>
                    <a:pt x="969517" y="630936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08563" y="5036820"/>
              <a:ext cx="1304543" cy="14157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77967" y="2809875"/>
              <a:ext cx="140208" cy="12801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425696" y="4279391"/>
              <a:ext cx="590550" cy="1262380"/>
            </a:xfrm>
            <a:custGeom>
              <a:avLst/>
              <a:gdLst/>
              <a:ahLst/>
              <a:cxnLst/>
              <a:rect l="l" t="t" r="r" b="b"/>
              <a:pathLst>
                <a:path w="590550" h="1262379">
                  <a:moveTo>
                    <a:pt x="589788" y="1261871"/>
                  </a:moveTo>
                  <a:lnTo>
                    <a:pt x="589788" y="0"/>
                  </a:lnTo>
                </a:path>
                <a:path w="590550" h="1262379">
                  <a:moveTo>
                    <a:pt x="0" y="469391"/>
                  </a:moveTo>
                  <a:lnTo>
                    <a:pt x="590041" y="469391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64200" y="4342892"/>
              <a:ext cx="152400" cy="14935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64200" y="4982972"/>
              <a:ext cx="152400" cy="149351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5852921" y="1123569"/>
            <a:ext cx="5527040" cy="31829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20" dirty="0">
                <a:latin typeface="Verdana"/>
                <a:cs typeface="Verdana"/>
              </a:rPr>
              <a:t>Учитывается </a:t>
            </a:r>
            <a:r>
              <a:rPr sz="1400" spc="15" dirty="0">
                <a:latin typeface="Verdana"/>
                <a:cs typeface="Verdana"/>
              </a:rPr>
              <a:t>только </a:t>
            </a:r>
            <a:r>
              <a:rPr sz="1400" spc="30" dirty="0">
                <a:latin typeface="Verdana"/>
                <a:cs typeface="Verdana"/>
              </a:rPr>
              <a:t>амбулаторный прием, </a:t>
            </a:r>
            <a:r>
              <a:rPr sz="1400" spc="20" dirty="0">
                <a:latin typeface="Verdana"/>
                <a:cs typeface="Verdana"/>
              </a:rPr>
              <a:t>в </a:t>
            </a:r>
            <a:r>
              <a:rPr sz="1400" spc="15" dirty="0">
                <a:latin typeface="Verdana"/>
                <a:cs typeface="Verdana"/>
              </a:rPr>
              <a:t>рамках </a:t>
            </a:r>
            <a:r>
              <a:rPr sz="1400" spc="30" dirty="0">
                <a:latin typeface="Verdana"/>
                <a:cs typeface="Verdana"/>
              </a:rPr>
              <a:t>которого </a:t>
            </a:r>
            <a:r>
              <a:rPr sz="1400" spc="3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осу</a:t>
            </a:r>
            <a:r>
              <a:rPr sz="1400" spc="35" dirty="0">
                <a:latin typeface="Verdana"/>
                <a:cs typeface="Verdana"/>
              </a:rPr>
              <a:t>щ</a:t>
            </a:r>
            <a:r>
              <a:rPr sz="1400" spc="25" dirty="0">
                <a:latin typeface="Verdana"/>
                <a:cs typeface="Verdana"/>
              </a:rPr>
              <a:t>ест</a:t>
            </a:r>
            <a:r>
              <a:rPr sz="1400" spc="15" dirty="0">
                <a:latin typeface="Verdana"/>
                <a:cs typeface="Verdana"/>
              </a:rPr>
              <a:t>в</a:t>
            </a:r>
            <a:r>
              <a:rPr sz="1400" spc="20" dirty="0">
                <a:latin typeface="Verdana"/>
                <a:cs typeface="Verdana"/>
              </a:rPr>
              <a:t>л</a:t>
            </a:r>
            <a:r>
              <a:rPr sz="1400" spc="10" dirty="0">
                <a:latin typeface="Verdana"/>
                <a:cs typeface="Verdana"/>
              </a:rPr>
              <a:t>я</a:t>
            </a:r>
            <a:r>
              <a:rPr sz="1400" spc="20" dirty="0">
                <a:latin typeface="Verdana"/>
                <a:cs typeface="Verdana"/>
              </a:rPr>
              <a:t>ется</a:t>
            </a:r>
            <a:r>
              <a:rPr sz="1400" spc="-8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зап</a:t>
            </a:r>
            <a:r>
              <a:rPr sz="1400" spc="55" dirty="0">
                <a:latin typeface="Verdana"/>
                <a:cs typeface="Verdana"/>
              </a:rPr>
              <a:t>и</a:t>
            </a:r>
            <a:r>
              <a:rPr sz="1400" spc="20" dirty="0">
                <a:latin typeface="Verdana"/>
                <a:cs typeface="Verdana"/>
              </a:rPr>
              <a:t>сь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в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135" dirty="0">
                <a:latin typeface="Verdana"/>
                <a:cs typeface="Verdana"/>
              </a:rPr>
              <a:t>М</a:t>
            </a:r>
            <a:r>
              <a:rPr sz="1400" spc="50" dirty="0">
                <a:latin typeface="Verdana"/>
                <a:cs typeface="Verdana"/>
              </a:rPr>
              <a:t>ед</a:t>
            </a:r>
            <a:r>
              <a:rPr sz="1400" spc="40" dirty="0">
                <a:latin typeface="Verdana"/>
                <a:cs typeface="Verdana"/>
              </a:rPr>
              <a:t>и</a:t>
            </a:r>
            <a:r>
              <a:rPr sz="1400" spc="55" dirty="0">
                <a:latin typeface="Verdana"/>
                <a:cs typeface="Verdana"/>
              </a:rPr>
              <a:t>ц</a:t>
            </a:r>
            <a:r>
              <a:rPr sz="1400" spc="50" dirty="0">
                <a:latin typeface="Verdana"/>
                <a:cs typeface="Verdana"/>
              </a:rPr>
              <a:t>и</a:t>
            </a:r>
            <a:r>
              <a:rPr sz="1400" spc="40" dirty="0">
                <a:latin typeface="Verdana"/>
                <a:cs typeface="Verdana"/>
              </a:rPr>
              <a:t>нской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</a:t>
            </a:r>
            <a:r>
              <a:rPr sz="1400" spc="-15" dirty="0">
                <a:latin typeface="Verdana"/>
                <a:cs typeface="Verdana"/>
              </a:rPr>
              <a:t>рте,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в</a:t>
            </a:r>
            <a:r>
              <a:rPr sz="1400" spc="25" dirty="0">
                <a:latin typeface="Verdana"/>
                <a:cs typeface="Verdana"/>
              </a:rPr>
              <a:t>клю</a:t>
            </a:r>
            <a:r>
              <a:rPr sz="1400" spc="10" dirty="0">
                <a:latin typeface="Verdana"/>
                <a:cs typeface="Verdana"/>
              </a:rPr>
              <a:t>ча</a:t>
            </a:r>
            <a:r>
              <a:rPr sz="1400" spc="15" dirty="0">
                <a:latin typeface="Verdana"/>
                <a:cs typeface="Verdana"/>
              </a:rPr>
              <a:t>ю</a:t>
            </a:r>
            <a:r>
              <a:rPr sz="1400" spc="40" dirty="0">
                <a:latin typeface="Verdana"/>
                <a:cs typeface="Verdana"/>
              </a:rPr>
              <a:t>щей  </a:t>
            </a:r>
            <a:r>
              <a:rPr sz="1400" dirty="0">
                <a:latin typeface="Verdana"/>
                <a:cs typeface="Verdana"/>
              </a:rPr>
              <a:t>жалобы, </a:t>
            </a:r>
            <a:r>
              <a:rPr sz="1400" spc="10" dirty="0">
                <a:latin typeface="Verdana"/>
                <a:cs typeface="Verdana"/>
              </a:rPr>
              <a:t>анамнез, </a:t>
            </a:r>
            <a:r>
              <a:rPr sz="1400" spc="25" dirty="0">
                <a:latin typeface="Verdana"/>
                <a:cs typeface="Verdana"/>
              </a:rPr>
              <a:t>объективные </a:t>
            </a:r>
            <a:r>
              <a:rPr sz="1400" dirty="0">
                <a:latin typeface="Verdana"/>
                <a:cs typeface="Verdana"/>
              </a:rPr>
              <a:t>данные, </a:t>
            </a:r>
            <a:r>
              <a:rPr sz="1400" spc="15" dirty="0">
                <a:latin typeface="Verdana"/>
                <a:cs typeface="Verdana"/>
              </a:rPr>
              <a:t>постановку </a:t>
            </a:r>
            <a:r>
              <a:rPr sz="1400" spc="25" dirty="0">
                <a:latin typeface="Verdana"/>
                <a:cs typeface="Verdana"/>
              </a:rPr>
              <a:t>диагноза </a:t>
            </a:r>
            <a:r>
              <a:rPr sz="1400" spc="40" dirty="0">
                <a:latin typeface="Verdana"/>
                <a:cs typeface="Verdana"/>
              </a:rPr>
              <a:t>с </a:t>
            </a:r>
            <a:r>
              <a:rPr sz="1400" spc="45" dirty="0">
                <a:latin typeface="Verdana"/>
                <a:cs typeface="Verdana"/>
              </a:rPr>
              <a:t> кодами</a:t>
            </a:r>
            <a:r>
              <a:rPr sz="1400" spc="-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их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по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МКБ-10,</a:t>
            </a:r>
            <a:r>
              <a:rPr sz="1400" spc="-8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назначенное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лечение,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обследование,</a:t>
            </a:r>
            <a:r>
              <a:rPr sz="1400" spc="-5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также </a:t>
            </a:r>
            <a:r>
              <a:rPr sz="1400" spc="-405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результаты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обследования</a:t>
            </a:r>
            <a:r>
              <a:rPr sz="1400" spc="-40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и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динамического</a:t>
            </a:r>
            <a:r>
              <a:rPr sz="1400" spc="-7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наблюдения.</a:t>
            </a:r>
            <a:r>
              <a:rPr sz="1400" spc="-55" dirty="0"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C00000"/>
                </a:solidFill>
                <a:latin typeface="Verdana"/>
                <a:cs typeface="Verdana"/>
              </a:rPr>
              <a:t>Прием,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20" dirty="0">
                <a:solidFill>
                  <a:srgbClr val="C00000"/>
                </a:solidFill>
                <a:latin typeface="Verdana"/>
                <a:cs typeface="Verdana"/>
              </a:rPr>
              <a:t>в </a:t>
            </a:r>
            <a:r>
              <a:rPr sz="1400" spc="2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15" dirty="0">
                <a:solidFill>
                  <a:srgbClr val="C00000"/>
                </a:solidFill>
                <a:latin typeface="Verdana"/>
                <a:cs typeface="Verdana"/>
              </a:rPr>
              <a:t>рамках </a:t>
            </a:r>
            <a:r>
              <a:rPr sz="1400" spc="30" dirty="0">
                <a:solidFill>
                  <a:srgbClr val="C00000"/>
                </a:solidFill>
                <a:latin typeface="Verdana"/>
                <a:cs typeface="Verdana"/>
              </a:rPr>
              <a:t>которого </a:t>
            </a:r>
            <a:r>
              <a:rPr sz="1400" spc="20" dirty="0">
                <a:solidFill>
                  <a:srgbClr val="C00000"/>
                </a:solidFill>
                <a:latin typeface="Verdana"/>
                <a:cs typeface="Verdana"/>
              </a:rPr>
              <a:t>осуществляется </a:t>
            </a:r>
            <a:r>
              <a:rPr sz="1400" spc="35" dirty="0">
                <a:solidFill>
                  <a:srgbClr val="C00000"/>
                </a:solidFill>
                <a:latin typeface="Verdana"/>
                <a:cs typeface="Verdana"/>
              </a:rPr>
              <a:t>лечебное </a:t>
            </a:r>
            <a:r>
              <a:rPr sz="1400" spc="50" dirty="0">
                <a:solidFill>
                  <a:srgbClr val="C00000"/>
                </a:solidFill>
                <a:latin typeface="Verdana"/>
                <a:cs typeface="Verdana"/>
              </a:rPr>
              <a:t>мероприятие </a:t>
            </a:r>
            <a:r>
              <a:rPr sz="1400" dirty="0">
                <a:solidFill>
                  <a:srgbClr val="C00000"/>
                </a:solidFill>
                <a:latin typeface="Verdana"/>
                <a:cs typeface="Verdana"/>
              </a:rPr>
              <a:t>как </a:t>
            </a:r>
            <a:r>
              <a:rPr sz="1400" spc="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45" dirty="0">
                <a:solidFill>
                  <a:srgbClr val="C00000"/>
                </a:solidFill>
                <a:latin typeface="Verdana"/>
                <a:cs typeface="Verdana"/>
              </a:rPr>
              <a:t>посещен</a:t>
            </a:r>
            <a:r>
              <a:rPr sz="1400" spc="4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400" spc="35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45" dirty="0">
                <a:solidFill>
                  <a:srgbClr val="C00000"/>
                </a:solidFill>
                <a:latin typeface="Verdana"/>
                <a:cs typeface="Verdana"/>
              </a:rPr>
              <a:t>не</a:t>
            </a:r>
            <a:r>
              <a:rPr sz="1400" spc="-10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10" dirty="0">
                <a:solidFill>
                  <a:srgbClr val="C00000"/>
                </a:solidFill>
                <a:latin typeface="Verdana"/>
                <a:cs typeface="Verdana"/>
              </a:rPr>
              <a:t>учи</a:t>
            </a:r>
            <a:r>
              <a:rPr sz="1400" spc="-5" dirty="0">
                <a:solidFill>
                  <a:srgbClr val="C00000"/>
                </a:solidFill>
                <a:latin typeface="Verdana"/>
                <a:cs typeface="Verdana"/>
              </a:rPr>
              <a:t>т</a:t>
            </a:r>
            <a:r>
              <a:rPr sz="1400" spc="15" dirty="0">
                <a:solidFill>
                  <a:srgbClr val="C00000"/>
                </a:solidFill>
                <a:latin typeface="Verdana"/>
                <a:cs typeface="Verdana"/>
              </a:rPr>
              <a:t>ываю</a:t>
            </a:r>
            <a:r>
              <a:rPr sz="1400" spc="-10" dirty="0">
                <a:solidFill>
                  <a:srgbClr val="C00000"/>
                </a:solidFill>
                <a:latin typeface="Verdana"/>
                <a:cs typeface="Verdana"/>
              </a:rPr>
              <a:t>т</a:t>
            </a:r>
            <a:r>
              <a:rPr sz="1400" spc="-35" dirty="0">
                <a:solidFill>
                  <a:srgbClr val="C00000"/>
                </a:solidFill>
                <a:latin typeface="Verdana"/>
                <a:cs typeface="Verdana"/>
              </a:rPr>
              <a:t>ся.</a:t>
            </a:r>
            <a:endParaRPr sz="1400" dirty="0">
              <a:latin typeface="Verdana"/>
              <a:cs typeface="Verdana"/>
            </a:endParaRPr>
          </a:p>
          <a:p>
            <a:pPr marL="68580" marR="57150">
              <a:lnSpc>
                <a:spcPct val="100000"/>
              </a:lnSpc>
              <a:spcBef>
                <a:spcPts val="1220"/>
              </a:spcBef>
            </a:pPr>
            <a:r>
              <a:rPr sz="1400" spc="20" dirty="0" err="1" smtClean="0">
                <a:latin typeface="Verdana"/>
                <a:cs typeface="Verdana"/>
              </a:rPr>
              <a:t>Учитываются</a:t>
            </a:r>
            <a:r>
              <a:rPr sz="1400" spc="-100" dirty="0" smtClean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посещения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к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передвижных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установок</a:t>
            </a:r>
            <a:r>
              <a:rPr sz="1400" spc="-7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и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кабинетов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в </a:t>
            </a:r>
            <a:r>
              <a:rPr sz="1400" spc="-409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образовательных </a:t>
            </a:r>
            <a:r>
              <a:rPr sz="1400" spc="10" dirty="0">
                <a:latin typeface="Verdana"/>
                <a:cs typeface="Verdana"/>
              </a:rPr>
              <a:t>организациях, </a:t>
            </a:r>
            <a:r>
              <a:rPr sz="1400" spc="-15" dirty="0">
                <a:latin typeface="Verdana"/>
                <a:cs typeface="Verdana"/>
              </a:rPr>
              <a:t>а </a:t>
            </a:r>
            <a:r>
              <a:rPr sz="1400" spc="15" dirty="0">
                <a:latin typeface="Verdana"/>
                <a:cs typeface="Verdana"/>
              </a:rPr>
              <a:t>также </a:t>
            </a:r>
            <a:r>
              <a:rPr sz="1400" spc="20" dirty="0">
                <a:latin typeface="Verdana"/>
                <a:cs typeface="Verdana"/>
              </a:rPr>
              <a:t>в </a:t>
            </a:r>
            <a:r>
              <a:rPr sz="1400" spc="15" dirty="0">
                <a:latin typeface="Verdana"/>
                <a:cs typeface="Verdana"/>
              </a:rPr>
              <a:t>санаторно-курортных </a:t>
            </a:r>
            <a:r>
              <a:rPr sz="1400" spc="2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орг</a:t>
            </a:r>
            <a:r>
              <a:rPr sz="1400" spc="30" dirty="0">
                <a:latin typeface="Verdana"/>
                <a:cs typeface="Verdana"/>
              </a:rPr>
              <a:t>ани</a:t>
            </a:r>
            <a:r>
              <a:rPr sz="1400" spc="15" dirty="0">
                <a:latin typeface="Verdana"/>
                <a:cs typeface="Verdana"/>
              </a:rPr>
              <a:t>з</a:t>
            </a:r>
            <a:r>
              <a:rPr sz="1400" spc="30" dirty="0">
                <a:latin typeface="Verdana"/>
                <a:cs typeface="Verdana"/>
              </a:rPr>
              <a:t>аци</a:t>
            </a:r>
            <a:r>
              <a:rPr sz="1400" spc="-25" dirty="0">
                <a:latin typeface="Verdana"/>
                <a:cs typeface="Verdana"/>
              </a:rPr>
              <a:t>ях</a:t>
            </a:r>
            <a:r>
              <a:rPr sz="1400" spc="-70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и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в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орг</a:t>
            </a:r>
            <a:r>
              <a:rPr sz="1400" spc="30" dirty="0">
                <a:latin typeface="Verdana"/>
                <a:cs typeface="Verdana"/>
              </a:rPr>
              <a:t>ани</a:t>
            </a:r>
            <a:r>
              <a:rPr sz="1400" spc="15" dirty="0">
                <a:latin typeface="Verdana"/>
                <a:cs typeface="Verdana"/>
              </a:rPr>
              <a:t>з</a:t>
            </a:r>
            <a:r>
              <a:rPr sz="1400" spc="30" dirty="0">
                <a:latin typeface="Verdana"/>
                <a:cs typeface="Verdana"/>
              </a:rPr>
              <a:t>аци</a:t>
            </a:r>
            <a:r>
              <a:rPr sz="1400" spc="-75" dirty="0">
                <a:latin typeface="Verdana"/>
                <a:cs typeface="Verdana"/>
              </a:rPr>
              <a:t>ях,</a:t>
            </a:r>
            <a:r>
              <a:rPr sz="1400" spc="-6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оказы</a:t>
            </a:r>
            <a:r>
              <a:rPr sz="1400" spc="10" dirty="0">
                <a:latin typeface="Verdana"/>
                <a:cs typeface="Verdana"/>
              </a:rPr>
              <a:t>в</a:t>
            </a:r>
            <a:r>
              <a:rPr sz="1400" spc="15" dirty="0">
                <a:latin typeface="Verdana"/>
                <a:cs typeface="Verdana"/>
              </a:rPr>
              <a:t>аю</a:t>
            </a:r>
            <a:r>
              <a:rPr sz="1400" spc="70" dirty="0">
                <a:latin typeface="Verdana"/>
                <a:cs typeface="Verdana"/>
              </a:rPr>
              <a:t>щ</a:t>
            </a:r>
            <a:r>
              <a:rPr sz="1400" spc="40" dirty="0">
                <a:latin typeface="Verdana"/>
                <a:cs typeface="Verdana"/>
              </a:rPr>
              <a:t>и</a:t>
            </a:r>
            <a:r>
              <a:rPr sz="1400" spc="-65" dirty="0">
                <a:latin typeface="Verdana"/>
                <a:cs typeface="Verdana"/>
              </a:rPr>
              <a:t>х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ме</a:t>
            </a:r>
            <a:r>
              <a:rPr sz="1400" spc="45" dirty="0">
                <a:latin typeface="Verdana"/>
                <a:cs typeface="Verdana"/>
              </a:rPr>
              <a:t>д</a:t>
            </a:r>
            <a:r>
              <a:rPr sz="1400" spc="55" dirty="0">
                <a:latin typeface="Verdana"/>
                <a:cs typeface="Verdana"/>
              </a:rPr>
              <a:t>иц</a:t>
            </a:r>
            <a:r>
              <a:rPr sz="1400" spc="50" dirty="0">
                <a:latin typeface="Verdana"/>
                <a:cs typeface="Verdana"/>
              </a:rPr>
              <a:t>и</a:t>
            </a:r>
            <a:r>
              <a:rPr sz="1400" spc="20" dirty="0">
                <a:latin typeface="Verdana"/>
                <a:cs typeface="Verdana"/>
              </a:rPr>
              <a:t>нскую  </a:t>
            </a:r>
            <a:r>
              <a:rPr sz="1400" spc="45" dirty="0">
                <a:latin typeface="Verdana"/>
                <a:cs typeface="Verdana"/>
              </a:rPr>
              <a:t>п</a:t>
            </a:r>
            <a:r>
              <a:rPr sz="1400" spc="50" dirty="0">
                <a:latin typeface="Verdana"/>
                <a:cs typeface="Verdana"/>
              </a:rPr>
              <a:t>омощь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тол</a:t>
            </a:r>
            <a:r>
              <a:rPr sz="1400" spc="5" dirty="0">
                <a:latin typeface="Verdana"/>
                <a:cs typeface="Verdana"/>
              </a:rPr>
              <a:t>ь</a:t>
            </a:r>
            <a:r>
              <a:rPr sz="1400" spc="20" dirty="0">
                <a:latin typeface="Verdana"/>
                <a:cs typeface="Verdana"/>
              </a:rPr>
              <a:t>ко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в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стац</a:t>
            </a:r>
            <a:r>
              <a:rPr sz="1400" spc="20" dirty="0">
                <a:latin typeface="Verdana"/>
                <a:cs typeface="Verdana"/>
              </a:rPr>
              <a:t>и</a:t>
            </a:r>
            <a:r>
              <a:rPr sz="1400" spc="35" dirty="0">
                <a:latin typeface="Verdana"/>
                <a:cs typeface="Verdana"/>
              </a:rPr>
              <a:t>онарны</a:t>
            </a:r>
            <a:r>
              <a:rPr sz="1400" spc="-65" dirty="0">
                <a:latin typeface="Verdana"/>
                <a:cs typeface="Verdana"/>
              </a:rPr>
              <a:t>х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усл</a:t>
            </a:r>
            <a:r>
              <a:rPr sz="1400" spc="30" dirty="0">
                <a:latin typeface="Verdana"/>
                <a:cs typeface="Verdana"/>
              </a:rPr>
              <a:t>о</a:t>
            </a:r>
            <a:r>
              <a:rPr sz="1400" spc="20" dirty="0">
                <a:latin typeface="Verdana"/>
                <a:cs typeface="Verdana"/>
              </a:rPr>
              <a:t>в</a:t>
            </a:r>
            <a:r>
              <a:rPr sz="1400" spc="55" dirty="0">
                <a:latin typeface="Verdana"/>
                <a:cs typeface="Verdana"/>
              </a:rPr>
              <a:t>и</a:t>
            </a:r>
            <a:r>
              <a:rPr sz="1400" spc="-25" dirty="0">
                <a:latin typeface="Verdana"/>
                <a:cs typeface="Verdana"/>
              </a:rPr>
              <a:t>ях</a:t>
            </a:r>
            <a:r>
              <a:rPr sz="1400" spc="-55" dirty="0">
                <a:latin typeface="Verdana"/>
                <a:cs typeface="Verdana"/>
              </a:rPr>
              <a:t> </a:t>
            </a:r>
            <a:r>
              <a:rPr sz="1400" spc="-40" dirty="0">
                <a:latin typeface="Verdana"/>
                <a:cs typeface="Verdana"/>
              </a:rPr>
              <a:t>(</a:t>
            </a:r>
            <a:r>
              <a:rPr sz="1400" spc="-50" dirty="0">
                <a:latin typeface="Verdana"/>
                <a:cs typeface="Verdana"/>
              </a:rPr>
              <a:t>п</a:t>
            </a:r>
            <a:r>
              <a:rPr sz="1400" spc="45" dirty="0">
                <a:latin typeface="Verdana"/>
                <a:cs typeface="Verdana"/>
              </a:rPr>
              <a:t>си</a:t>
            </a:r>
            <a:r>
              <a:rPr sz="1400" dirty="0">
                <a:latin typeface="Verdana"/>
                <a:cs typeface="Verdana"/>
              </a:rPr>
              <a:t>х</a:t>
            </a:r>
            <a:r>
              <a:rPr sz="1400" spc="-10" dirty="0">
                <a:latin typeface="Verdana"/>
                <a:cs typeface="Verdana"/>
              </a:rPr>
              <a:t>и</a:t>
            </a:r>
            <a:r>
              <a:rPr sz="1400" spc="30" dirty="0">
                <a:latin typeface="Verdana"/>
                <a:cs typeface="Verdana"/>
              </a:rPr>
              <a:t>атр</a:t>
            </a:r>
            <a:r>
              <a:rPr sz="1400" spc="25" dirty="0">
                <a:latin typeface="Verdana"/>
                <a:cs typeface="Verdana"/>
              </a:rPr>
              <a:t>и</a:t>
            </a:r>
            <a:r>
              <a:rPr sz="1400" spc="20" dirty="0">
                <a:latin typeface="Verdana"/>
                <a:cs typeface="Verdana"/>
              </a:rPr>
              <a:t>че</a:t>
            </a:r>
            <a:r>
              <a:rPr sz="1400" spc="30" dirty="0">
                <a:latin typeface="Verdana"/>
                <a:cs typeface="Verdana"/>
              </a:rPr>
              <a:t>ские  </a:t>
            </a:r>
            <a:r>
              <a:rPr sz="1400" spc="40" dirty="0">
                <a:latin typeface="Verdana"/>
                <a:cs typeface="Verdana"/>
              </a:rPr>
              <a:t>бо</a:t>
            </a:r>
            <a:r>
              <a:rPr sz="1400" spc="35" dirty="0">
                <a:latin typeface="Verdana"/>
                <a:cs typeface="Verdana"/>
              </a:rPr>
              <a:t>л</a:t>
            </a:r>
            <a:r>
              <a:rPr sz="1400" spc="5" dirty="0">
                <a:latin typeface="Verdana"/>
                <a:cs typeface="Verdana"/>
              </a:rPr>
              <a:t>ь</a:t>
            </a:r>
            <a:r>
              <a:rPr sz="1400" spc="55" dirty="0">
                <a:latin typeface="Verdana"/>
                <a:cs typeface="Verdana"/>
              </a:rPr>
              <a:t>н</a:t>
            </a:r>
            <a:r>
              <a:rPr sz="1400" spc="45" dirty="0">
                <a:latin typeface="Verdana"/>
                <a:cs typeface="Verdana"/>
              </a:rPr>
              <a:t>и</a:t>
            </a:r>
            <a:r>
              <a:rPr sz="1400" spc="30" dirty="0">
                <a:latin typeface="Verdana"/>
                <a:cs typeface="Verdana"/>
              </a:rPr>
              <a:t>цы</a:t>
            </a:r>
            <a:r>
              <a:rPr sz="1400" spc="-165" dirty="0">
                <a:latin typeface="Verdana"/>
                <a:cs typeface="Verdana"/>
              </a:rPr>
              <a:t>,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т</a:t>
            </a:r>
            <a:r>
              <a:rPr sz="1400" spc="15" dirty="0">
                <a:latin typeface="Verdana"/>
                <a:cs typeface="Verdana"/>
              </a:rPr>
              <a:t>у</a:t>
            </a:r>
            <a:r>
              <a:rPr sz="1400" spc="10" dirty="0">
                <a:latin typeface="Verdana"/>
                <a:cs typeface="Verdana"/>
              </a:rPr>
              <a:t>б</a:t>
            </a:r>
            <a:r>
              <a:rPr sz="1400" spc="55" dirty="0">
                <a:latin typeface="Verdana"/>
                <a:cs typeface="Verdana"/>
              </a:rPr>
              <a:t>ер</a:t>
            </a:r>
            <a:r>
              <a:rPr sz="1400" spc="20" dirty="0">
                <a:latin typeface="Verdana"/>
                <a:cs typeface="Verdana"/>
              </a:rPr>
              <a:t>кулезные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и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т</a:t>
            </a:r>
            <a:r>
              <a:rPr sz="1400" spc="-165" dirty="0">
                <a:latin typeface="Verdana"/>
                <a:cs typeface="Verdana"/>
              </a:rPr>
              <a:t>.</a:t>
            </a:r>
            <a:r>
              <a:rPr sz="1400" spc="45" dirty="0">
                <a:latin typeface="Verdana"/>
                <a:cs typeface="Verdana"/>
              </a:rPr>
              <a:t>д</a:t>
            </a:r>
            <a:r>
              <a:rPr sz="1400" spc="-165" dirty="0">
                <a:latin typeface="Verdana"/>
                <a:cs typeface="Verdana"/>
              </a:rPr>
              <a:t>.</a:t>
            </a:r>
            <a:r>
              <a:rPr sz="1400" spc="-155" dirty="0">
                <a:latin typeface="Verdana"/>
                <a:cs typeface="Verdana"/>
              </a:rPr>
              <a:t>).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16888" y="4601083"/>
            <a:ext cx="31553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latin typeface="Verdana"/>
                <a:cs typeface="Verdana"/>
              </a:rPr>
              <a:t>Стр.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155" dirty="0">
                <a:latin typeface="Verdana"/>
                <a:cs typeface="Verdana"/>
              </a:rPr>
              <a:t>128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65" dirty="0">
                <a:solidFill>
                  <a:srgbClr val="C00000"/>
                </a:solidFill>
                <a:latin typeface="Verdana"/>
                <a:cs typeface="Verdana"/>
              </a:rPr>
              <a:t>Медицинские</a:t>
            </a:r>
            <a:r>
              <a:rPr sz="1400" spc="-16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психологи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62141" y="4585588"/>
            <a:ext cx="5308600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4780">
              <a:lnSpc>
                <a:spcPct val="100000"/>
              </a:lnSpc>
              <a:spcBef>
                <a:spcPts val="100"/>
              </a:spcBef>
            </a:pPr>
            <a:r>
              <a:rPr sz="1400" spc="30" dirty="0">
                <a:latin typeface="Verdana"/>
                <a:cs typeface="Verdana"/>
              </a:rPr>
              <a:t>Учитываются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указывается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деятельность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50" dirty="0">
                <a:solidFill>
                  <a:srgbClr val="C00000"/>
                </a:solidFill>
                <a:latin typeface="Verdana"/>
                <a:cs typeface="Verdana"/>
              </a:rPr>
              <a:t>медицинских </a:t>
            </a:r>
            <a:r>
              <a:rPr sz="1400" spc="-4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пс</a:t>
            </a:r>
            <a:r>
              <a:rPr sz="1400" spc="55" dirty="0">
                <a:latin typeface="Verdana"/>
                <a:cs typeface="Verdana"/>
              </a:rPr>
              <a:t>и</a:t>
            </a:r>
            <a:r>
              <a:rPr sz="1400" spc="-75" dirty="0">
                <a:latin typeface="Verdana"/>
                <a:cs typeface="Verdana"/>
              </a:rPr>
              <a:t>х</a:t>
            </a:r>
            <a:r>
              <a:rPr sz="1400" spc="45" dirty="0">
                <a:latin typeface="Verdana"/>
                <a:cs typeface="Verdana"/>
              </a:rPr>
              <a:t>ол</a:t>
            </a:r>
            <a:r>
              <a:rPr sz="1400" spc="40" dirty="0">
                <a:latin typeface="Verdana"/>
                <a:cs typeface="Verdana"/>
              </a:rPr>
              <a:t>о</a:t>
            </a:r>
            <a:r>
              <a:rPr sz="1400" spc="35" dirty="0">
                <a:latin typeface="Verdana"/>
                <a:cs typeface="Verdana"/>
              </a:rPr>
              <a:t>гов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в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135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70" dirty="0">
                <a:latin typeface="Verdana"/>
                <a:cs typeface="Verdana"/>
              </a:rPr>
              <a:t>диц</a:t>
            </a:r>
            <a:r>
              <a:rPr sz="1400" spc="65" dirty="0">
                <a:latin typeface="Verdana"/>
                <a:cs typeface="Verdana"/>
              </a:rPr>
              <a:t>и</a:t>
            </a:r>
            <a:r>
              <a:rPr sz="1400" spc="50" dirty="0">
                <a:latin typeface="Verdana"/>
                <a:cs typeface="Verdana"/>
              </a:rPr>
              <a:t>нской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о</a:t>
            </a:r>
            <a:r>
              <a:rPr sz="1400" spc="60" dirty="0">
                <a:latin typeface="Verdana"/>
                <a:cs typeface="Verdana"/>
              </a:rPr>
              <a:t>р</a:t>
            </a:r>
            <a:r>
              <a:rPr sz="1400" spc="35" dirty="0">
                <a:latin typeface="Verdana"/>
                <a:cs typeface="Verdana"/>
              </a:rPr>
              <a:t>гани</a:t>
            </a:r>
            <a:r>
              <a:rPr sz="1400" spc="5" dirty="0">
                <a:latin typeface="Verdana"/>
                <a:cs typeface="Verdana"/>
              </a:rPr>
              <a:t>зации.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90" dirty="0">
                <a:latin typeface="Verdana"/>
                <a:cs typeface="Verdana"/>
              </a:rPr>
              <a:t>В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о</a:t>
            </a:r>
            <a:r>
              <a:rPr sz="1400" spc="50" dirty="0">
                <a:latin typeface="Verdana"/>
                <a:cs typeface="Verdana"/>
              </a:rPr>
              <a:t>б</a:t>
            </a:r>
            <a:r>
              <a:rPr sz="1400" spc="75" dirty="0">
                <a:latin typeface="Verdana"/>
                <a:cs typeface="Verdana"/>
              </a:rPr>
              <a:t>щ</a:t>
            </a:r>
            <a:r>
              <a:rPr sz="1400" spc="35" dirty="0">
                <a:latin typeface="Verdana"/>
                <a:cs typeface="Verdana"/>
              </a:rPr>
              <a:t>ее  </a:t>
            </a:r>
            <a:r>
              <a:rPr sz="1400" spc="30" dirty="0">
                <a:latin typeface="Verdana"/>
                <a:cs typeface="Verdana"/>
              </a:rPr>
              <a:t>количество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посещений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10" dirty="0">
                <a:latin typeface="Verdana"/>
                <a:cs typeface="Verdana"/>
              </a:rPr>
              <a:t>к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врачам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не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включается.</a:t>
            </a:r>
          </a:p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2605405" algn="l"/>
              </a:tabLst>
            </a:pPr>
            <a:r>
              <a:rPr sz="1400" spc="80" dirty="0">
                <a:latin typeface="Verdana"/>
                <a:cs typeface="Verdana"/>
              </a:rPr>
              <a:t>В</a:t>
            </a:r>
            <a:r>
              <a:rPr sz="1400" spc="35" dirty="0">
                <a:latin typeface="Verdana"/>
                <a:cs typeface="Verdana"/>
              </a:rPr>
              <a:t>оз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55" dirty="0">
                <a:latin typeface="Verdana"/>
                <a:cs typeface="Verdana"/>
              </a:rPr>
              <a:t>ожно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з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20</a:t>
            </a:r>
            <a:r>
              <a:rPr sz="1400" spc="-50" dirty="0">
                <a:latin typeface="Verdana"/>
                <a:cs typeface="Verdana"/>
              </a:rPr>
              <a:t>2</a:t>
            </a:r>
            <a:r>
              <a:rPr sz="1400" spc="-90" dirty="0">
                <a:latin typeface="Verdana"/>
                <a:cs typeface="Verdana"/>
              </a:rPr>
              <a:t>3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год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о</a:t>
            </a:r>
            <a:r>
              <a:rPr sz="1400" spc="50" dirty="0">
                <a:latin typeface="Verdana"/>
                <a:cs typeface="Verdana"/>
              </a:rPr>
              <a:t>б</a:t>
            </a:r>
            <a:r>
              <a:rPr sz="1400" spc="60" dirty="0">
                <a:latin typeface="Verdana"/>
                <a:cs typeface="Verdana"/>
              </a:rPr>
              <a:t>ъем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пос</a:t>
            </a:r>
            <a:r>
              <a:rPr sz="1400" spc="40" dirty="0">
                <a:latin typeface="Verdana"/>
                <a:cs typeface="Verdana"/>
              </a:rPr>
              <a:t>е</a:t>
            </a:r>
            <a:r>
              <a:rPr sz="1400" spc="75" dirty="0">
                <a:latin typeface="Verdana"/>
                <a:cs typeface="Verdana"/>
              </a:rPr>
              <a:t>щ</a:t>
            </a:r>
            <a:r>
              <a:rPr sz="1400" spc="40" dirty="0">
                <a:latin typeface="Verdana"/>
                <a:cs typeface="Verdana"/>
              </a:rPr>
              <a:t>е</a:t>
            </a:r>
            <a:r>
              <a:rPr sz="1400" spc="70" dirty="0">
                <a:latin typeface="Verdana"/>
                <a:cs typeface="Verdana"/>
              </a:rPr>
              <a:t>ний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в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стр.128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15" dirty="0">
                <a:latin typeface="Verdana"/>
                <a:cs typeface="Verdana"/>
              </a:rPr>
              <a:t>уд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т 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55" dirty="0">
                <a:latin typeface="Verdana"/>
                <a:cs typeface="Verdana"/>
              </a:rPr>
              <a:t>ньш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-195" dirty="0">
                <a:latin typeface="Verdana"/>
                <a:cs typeface="Verdana"/>
              </a:rPr>
              <a:t>,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114" dirty="0">
                <a:latin typeface="Verdana"/>
                <a:cs typeface="Verdana"/>
              </a:rPr>
              <a:t>т</a:t>
            </a:r>
            <a:r>
              <a:rPr sz="1400" spc="-80" dirty="0">
                <a:latin typeface="Verdana"/>
                <a:cs typeface="Verdana"/>
              </a:rPr>
              <a:t>.</a:t>
            </a:r>
            <a:r>
              <a:rPr sz="1400" spc="10" dirty="0">
                <a:latin typeface="Verdana"/>
                <a:cs typeface="Verdana"/>
              </a:rPr>
              <a:t>к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пси</a:t>
            </a:r>
            <a:r>
              <a:rPr sz="1400" spc="15" dirty="0">
                <a:latin typeface="Verdana"/>
                <a:cs typeface="Verdana"/>
              </a:rPr>
              <a:t>х</a:t>
            </a:r>
            <a:r>
              <a:rPr sz="1400" spc="45" dirty="0">
                <a:latin typeface="Verdana"/>
                <a:cs typeface="Verdana"/>
              </a:rPr>
              <a:t>ологи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ие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пси</a:t>
            </a:r>
            <a:r>
              <a:rPr sz="1400" spc="15" dirty="0">
                <a:latin typeface="Verdana"/>
                <a:cs typeface="Verdana"/>
              </a:rPr>
              <a:t>х</a:t>
            </a:r>
            <a:r>
              <a:rPr sz="1400" spc="45" dirty="0">
                <a:latin typeface="Verdana"/>
                <a:cs typeface="Verdana"/>
              </a:rPr>
              <a:t>ологи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141951" y="5524500"/>
            <a:ext cx="362585" cy="76200"/>
          </a:xfrm>
          <a:custGeom>
            <a:avLst/>
            <a:gdLst/>
            <a:ahLst/>
            <a:cxnLst/>
            <a:rect l="l" t="t" r="r" b="b"/>
            <a:pathLst>
              <a:path w="362584" h="76200">
                <a:moveTo>
                  <a:pt x="286131" y="0"/>
                </a:moveTo>
                <a:lnTo>
                  <a:pt x="286131" y="76199"/>
                </a:lnTo>
                <a:lnTo>
                  <a:pt x="349631" y="44449"/>
                </a:lnTo>
                <a:lnTo>
                  <a:pt x="298831" y="44449"/>
                </a:lnTo>
                <a:lnTo>
                  <a:pt x="298831" y="31749"/>
                </a:lnTo>
                <a:lnTo>
                  <a:pt x="349631" y="31749"/>
                </a:lnTo>
                <a:lnTo>
                  <a:pt x="286131" y="0"/>
                </a:lnTo>
                <a:close/>
              </a:path>
              <a:path w="362584" h="76200">
                <a:moveTo>
                  <a:pt x="286131" y="31749"/>
                </a:moveTo>
                <a:lnTo>
                  <a:pt x="0" y="31749"/>
                </a:lnTo>
                <a:lnTo>
                  <a:pt x="0" y="44449"/>
                </a:lnTo>
                <a:lnTo>
                  <a:pt x="286131" y="44449"/>
                </a:lnTo>
                <a:lnTo>
                  <a:pt x="286131" y="31749"/>
                </a:lnTo>
                <a:close/>
              </a:path>
              <a:path w="362584" h="76200">
                <a:moveTo>
                  <a:pt x="349631" y="31749"/>
                </a:moveTo>
                <a:lnTo>
                  <a:pt x="298831" y="31749"/>
                </a:lnTo>
                <a:lnTo>
                  <a:pt x="298831" y="44449"/>
                </a:lnTo>
                <a:lnTo>
                  <a:pt x="349631" y="44449"/>
                </a:lnTo>
                <a:lnTo>
                  <a:pt x="362331" y="38099"/>
                </a:lnTo>
                <a:lnTo>
                  <a:pt x="349631" y="317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504" y="204215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Прочий</a:t>
                      </a:r>
                      <a:r>
                        <a:rPr sz="2400" b="1" spc="-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персонал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5741670" marR="83820" algn="just">
                        <a:lnSpc>
                          <a:spcPct val="100000"/>
                        </a:lnSpc>
                      </a:pPr>
                      <a:r>
                        <a:rPr sz="1600" spc="25" dirty="0">
                          <a:latin typeface="Verdana"/>
                          <a:cs typeface="Verdana"/>
                        </a:rPr>
                        <a:t>Указываются</a:t>
                      </a:r>
                      <a:r>
                        <a:rPr sz="1600" spc="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5" dirty="0">
                          <a:latin typeface="Verdana"/>
                          <a:cs typeface="Verdana"/>
                        </a:rPr>
                        <a:t>штаты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30" dirty="0">
                          <a:latin typeface="Verdana"/>
                          <a:cs typeface="Verdana"/>
                        </a:rPr>
                        <a:t>для</a:t>
                      </a:r>
                      <a:r>
                        <a:rPr sz="1600" spc="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сотрудников,</a:t>
                      </a:r>
                      <a:r>
                        <a:rPr sz="1600" spc="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7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имеющие </a:t>
                      </a:r>
                      <a:r>
                        <a:rPr sz="1600" spc="-55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6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среднее</a:t>
                      </a:r>
                      <a:r>
                        <a:rPr sz="1600" spc="6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профессиональное</a:t>
                      </a:r>
                      <a:r>
                        <a:rPr sz="1600" spc="4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образование</a:t>
                      </a:r>
                      <a:r>
                        <a:rPr sz="1600" spc="4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6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или </a:t>
                      </a:r>
                      <a:r>
                        <a:rPr sz="1600" spc="7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6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среднее</a:t>
                      </a:r>
                      <a:r>
                        <a:rPr sz="1600" spc="68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6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общее</a:t>
                      </a:r>
                      <a:r>
                        <a:rPr sz="1600" spc="68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образование</a:t>
                      </a:r>
                      <a:r>
                        <a:rPr sz="1600" spc="4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8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8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краткосрочное </a:t>
                      </a:r>
                      <a:r>
                        <a:rPr sz="1600" spc="4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обуче</a:t>
                      </a:r>
                      <a:r>
                        <a:rPr sz="1600" spc="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ие</a:t>
                      </a:r>
                      <a:r>
                        <a:rPr sz="1600" spc="-13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-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ил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-12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инс</a:t>
                      </a:r>
                      <a:r>
                        <a:rPr sz="1600" spc="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т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руктаж</a:t>
                      </a:r>
                      <a:r>
                        <a:rPr sz="1600" spc="-13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spc="-15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раб</a:t>
                      </a:r>
                      <a:r>
                        <a:rPr sz="1600" spc="-1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чем</a:t>
                      </a:r>
                      <a:r>
                        <a:rPr sz="1600" spc="-13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мес</a:t>
                      </a:r>
                      <a:r>
                        <a:rPr sz="1600" spc="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те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.</a:t>
                      </a:r>
                      <a:endParaRPr sz="16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5741670" marR="83820" algn="just">
                        <a:lnSpc>
                          <a:spcPct val="100000"/>
                        </a:lnSpc>
                      </a:pPr>
                      <a:r>
                        <a:rPr sz="1600" spc="25" dirty="0">
                          <a:latin typeface="Verdana"/>
                          <a:cs typeface="Verdana"/>
                        </a:rPr>
                        <a:t>Указываются</a:t>
                      </a:r>
                      <a:r>
                        <a:rPr sz="1600" spc="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5" dirty="0">
                          <a:latin typeface="Verdana"/>
                          <a:cs typeface="Verdana"/>
                        </a:rPr>
                        <a:t>штаты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30" dirty="0">
                          <a:latin typeface="Verdana"/>
                          <a:cs typeface="Verdana"/>
                        </a:rPr>
                        <a:t>для</a:t>
                      </a:r>
                      <a:r>
                        <a:rPr sz="1600" spc="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сотрудников,</a:t>
                      </a:r>
                      <a:r>
                        <a:rPr sz="1600" spc="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75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имеющие </a:t>
                      </a:r>
                      <a:r>
                        <a:rPr sz="1600" spc="-55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5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высшее</a:t>
                      </a:r>
                      <a:r>
                        <a:rPr sz="1600" spc="-1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4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профессиональное</a:t>
                      </a:r>
                      <a:r>
                        <a:rPr sz="1600" spc="-11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20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образование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.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520" y="2013204"/>
            <a:ext cx="5215128" cy="2580132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5452364" y="2148839"/>
            <a:ext cx="643890" cy="1535430"/>
          </a:xfrm>
          <a:custGeom>
            <a:avLst/>
            <a:gdLst/>
            <a:ahLst/>
            <a:cxnLst/>
            <a:rect l="l" t="t" r="r" b="b"/>
            <a:pathLst>
              <a:path w="643889" h="1535429">
                <a:moveTo>
                  <a:pt x="426466" y="0"/>
                </a:moveTo>
                <a:lnTo>
                  <a:pt x="350012" y="37719"/>
                </a:lnTo>
                <a:lnTo>
                  <a:pt x="375323" y="56896"/>
                </a:lnTo>
                <a:lnTo>
                  <a:pt x="0" y="551561"/>
                </a:lnTo>
                <a:lnTo>
                  <a:pt x="10160" y="559308"/>
                </a:lnTo>
                <a:lnTo>
                  <a:pt x="385432" y="64554"/>
                </a:lnTo>
                <a:lnTo>
                  <a:pt x="410718" y="83693"/>
                </a:lnTo>
                <a:lnTo>
                  <a:pt x="417664" y="46736"/>
                </a:lnTo>
                <a:lnTo>
                  <a:pt x="426466" y="0"/>
                </a:lnTo>
                <a:close/>
              </a:path>
              <a:path w="643889" h="1535429">
                <a:moveTo>
                  <a:pt x="643890" y="1529715"/>
                </a:moveTo>
                <a:lnTo>
                  <a:pt x="627748" y="1510792"/>
                </a:lnTo>
                <a:lnTo>
                  <a:pt x="588645" y="1464945"/>
                </a:lnTo>
                <a:lnTo>
                  <a:pt x="576199" y="1494167"/>
                </a:lnTo>
                <a:lnTo>
                  <a:pt x="7620" y="1252982"/>
                </a:lnTo>
                <a:lnTo>
                  <a:pt x="2540" y="1264666"/>
                </a:lnTo>
                <a:lnTo>
                  <a:pt x="571233" y="1505839"/>
                </a:lnTo>
                <a:lnTo>
                  <a:pt x="558800" y="1535049"/>
                </a:lnTo>
                <a:lnTo>
                  <a:pt x="643890" y="1529715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325" cy="6448425"/>
          </a:xfrm>
          <a:custGeom>
            <a:avLst/>
            <a:gdLst/>
            <a:ahLst/>
            <a:cxnLst/>
            <a:rect l="l" t="t" r="r" b="b"/>
            <a:pathLst>
              <a:path w="11744325" h="6448425">
                <a:moveTo>
                  <a:pt x="0" y="879348"/>
                </a:moveTo>
                <a:lnTo>
                  <a:pt x="11744325" y="879348"/>
                </a:lnTo>
              </a:path>
              <a:path w="11744325" h="6448425">
                <a:moveTo>
                  <a:pt x="10898124" y="879475"/>
                </a:moveTo>
                <a:lnTo>
                  <a:pt x="10898124" y="0"/>
                </a:lnTo>
              </a:path>
              <a:path w="11744325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429514"/>
            <a:ext cx="98596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70" dirty="0">
                <a:solidFill>
                  <a:srgbClr val="C1493E"/>
                </a:solidFill>
              </a:rPr>
              <a:t>Посещения:</a:t>
            </a:r>
            <a:r>
              <a:rPr sz="2400" spc="-50" dirty="0">
                <a:solidFill>
                  <a:srgbClr val="C1493E"/>
                </a:solidFill>
              </a:rPr>
              <a:t> </a:t>
            </a:r>
            <a:r>
              <a:rPr sz="2400" spc="100" dirty="0">
                <a:solidFill>
                  <a:srgbClr val="C1493E"/>
                </a:solidFill>
              </a:rPr>
              <a:t>передвижные</a:t>
            </a:r>
            <a:r>
              <a:rPr sz="2400" spc="-65" dirty="0">
                <a:solidFill>
                  <a:srgbClr val="C1493E"/>
                </a:solidFill>
              </a:rPr>
              <a:t> </a:t>
            </a:r>
            <a:r>
              <a:rPr sz="2400" spc="80" dirty="0">
                <a:solidFill>
                  <a:srgbClr val="C1493E"/>
                </a:solidFill>
              </a:rPr>
              <a:t>подразделения,</a:t>
            </a:r>
            <a:r>
              <a:rPr sz="2400" spc="-35" dirty="0">
                <a:solidFill>
                  <a:srgbClr val="C1493E"/>
                </a:solidFill>
              </a:rPr>
              <a:t> </a:t>
            </a:r>
            <a:r>
              <a:rPr sz="2400" spc="60" dirty="0">
                <a:solidFill>
                  <a:srgbClr val="C1493E"/>
                </a:solidFill>
              </a:rPr>
              <a:t>формы</a:t>
            </a:r>
            <a:r>
              <a:rPr sz="2400" spc="-50" dirty="0">
                <a:solidFill>
                  <a:srgbClr val="C1493E"/>
                </a:solidFill>
              </a:rPr>
              <a:t> </a:t>
            </a:r>
            <a:r>
              <a:rPr sz="2400" spc="70" dirty="0">
                <a:solidFill>
                  <a:srgbClr val="C1493E"/>
                </a:solidFill>
              </a:rPr>
              <a:t>работы</a:t>
            </a:r>
            <a:endParaRPr sz="2400"/>
          </a:p>
        </p:txBody>
      </p:sp>
      <p:grpSp>
        <p:nvGrpSpPr>
          <p:cNvPr id="4" name="object 4"/>
          <p:cNvGrpSpPr/>
          <p:nvPr/>
        </p:nvGrpSpPr>
        <p:grpSpPr>
          <a:xfrm>
            <a:off x="440436" y="1784604"/>
            <a:ext cx="7737983" cy="3628644"/>
            <a:chOff x="440436" y="1784604"/>
            <a:chExt cx="7737983" cy="3628644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0436" y="1784604"/>
              <a:ext cx="6981444" cy="362864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427470" y="2263901"/>
              <a:ext cx="911860" cy="798830"/>
            </a:xfrm>
            <a:custGeom>
              <a:avLst/>
              <a:gdLst/>
              <a:ahLst/>
              <a:cxnLst/>
              <a:rect l="l" t="t" r="r" b="b"/>
              <a:pathLst>
                <a:path w="911859" h="798830">
                  <a:moveTo>
                    <a:pt x="0" y="133096"/>
                  </a:moveTo>
                  <a:lnTo>
                    <a:pt x="6782" y="91017"/>
                  </a:lnTo>
                  <a:lnTo>
                    <a:pt x="25672" y="54479"/>
                  </a:lnTo>
                  <a:lnTo>
                    <a:pt x="54479" y="25672"/>
                  </a:lnTo>
                  <a:lnTo>
                    <a:pt x="91017" y="6782"/>
                  </a:lnTo>
                  <a:lnTo>
                    <a:pt x="133096" y="0"/>
                  </a:lnTo>
                  <a:lnTo>
                    <a:pt x="778255" y="0"/>
                  </a:lnTo>
                  <a:lnTo>
                    <a:pt x="820334" y="6782"/>
                  </a:lnTo>
                  <a:lnTo>
                    <a:pt x="856872" y="25672"/>
                  </a:lnTo>
                  <a:lnTo>
                    <a:pt x="885679" y="54479"/>
                  </a:lnTo>
                  <a:lnTo>
                    <a:pt x="904569" y="91017"/>
                  </a:lnTo>
                  <a:lnTo>
                    <a:pt x="911351" y="133096"/>
                  </a:lnTo>
                  <a:lnTo>
                    <a:pt x="911351" y="665480"/>
                  </a:lnTo>
                  <a:lnTo>
                    <a:pt x="904569" y="707558"/>
                  </a:lnTo>
                  <a:lnTo>
                    <a:pt x="885679" y="744096"/>
                  </a:lnTo>
                  <a:lnTo>
                    <a:pt x="856872" y="772903"/>
                  </a:lnTo>
                  <a:lnTo>
                    <a:pt x="820334" y="791793"/>
                  </a:lnTo>
                  <a:lnTo>
                    <a:pt x="778255" y="798576"/>
                  </a:lnTo>
                  <a:lnTo>
                    <a:pt x="133096" y="798576"/>
                  </a:lnTo>
                  <a:lnTo>
                    <a:pt x="91017" y="791793"/>
                  </a:lnTo>
                  <a:lnTo>
                    <a:pt x="54479" y="772903"/>
                  </a:lnTo>
                  <a:lnTo>
                    <a:pt x="25672" y="744096"/>
                  </a:lnTo>
                  <a:lnTo>
                    <a:pt x="6782" y="707558"/>
                  </a:lnTo>
                  <a:lnTo>
                    <a:pt x="0" y="665480"/>
                  </a:lnTo>
                  <a:lnTo>
                    <a:pt x="0" y="133096"/>
                  </a:lnTo>
                  <a:close/>
                </a:path>
              </a:pathLst>
            </a:custGeom>
            <a:ln w="41148">
              <a:solidFill>
                <a:srgbClr val="C1493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262114" y="2240279"/>
              <a:ext cx="916305" cy="207645"/>
            </a:xfrm>
            <a:custGeom>
              <a:avLst/>
              <a:gdLst/>
              <a:ahLst/>
              <a:cxnLst/>
              <a:rect l="l" t="t" r="r" b="b"/>
              <a:pathLst>
                <a:path w="916304" h="207644">
                  <a:moveTo>
                    <a:pt x="839984" y="31255"/>
                  </a:moveTo>
                  <a:lnTo>
                    <a:pt x="0" y="195072"/>
                  </a:lnTo>
                  <a:lnTo>
                    <a:pt x="2539" y="207518"/>
                  </a:lnTo>
                  <a:lnTo>
                    <a:pt x="842418" y="43721"/>
                  </a:lnTo>
                  <a:lnTo>
                    <a:pt x="839984" y="31255"/>
                  </a:lnTo>
                  <a:close/>
                </a:path>
                <a:path w="916304" h="207644">
                  <a:moveTo>
                    <a:pt x="908286" y="28829"/>
                  </a:moveTo>
                  <a:lnTo>
                    <a:pt x="852424" y="28829"/>
                  </a:lnTo>
                  <a:lnTo>
                    <a:pt x="854963" y="41275"/>
                  </a:lnTo>
                  <a:lnTo>
                    <a:pt x="842418" y="43721"/>
                  </a:lnTo>
                  <a:lnTo>
                    <a:pt x="848486" y="74803"/>
                  </a:lnTo>
                  <a:lnTo>
                    <a:pt x="908286" y="28829"/>
                  </a:lnTo>
                  <a:close/>
                </a:path>
                <a:path w="916304" h="207644">
                  <a:moveTo>
                    <a:pt x="852424" y="28829"/>
                  </a:moveTo>
                  <a:lnTo>
                    <a:pt x="839984" y="31255"/>
                  </a:lnTo>
                  <a:lnTo>
                    <a:pt x="842418" y="43721"/>
                  </a:lnTo>
                  <a:lnTo>
                    <a:pt x="854963" y="41275"/>
                  </a:lnTo>
                  <a:lnTo>
                    <a:pt x="852424" y="28829"/>
                  </a:lnTo>
                  <a:close/>
                </a:path>
                <a:path w="916304" h="207644">
                  <a:moveTo>
                    <a:pt x="833881" y="0"/>
                  </a:moveTo>
                  <a:lnTo>
                    <a:pt x="839984" y="31255"/>
                  </a:lnTo>
                  <a:lnTo>
                    <a:pt x="852424" y="28829"/>
                  </a:lnTo>
                  <a:lnTo>
                    <a:pt x="908286" y="28829"/>
                  </a:lnTo>
                  <a:lnTo>
                    <a:pt x="916051" y="22860"/>
                  </a:lnTo>
                  <a:lnTo>
                    <a:pt x="833881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8261604" y="1972055"/>
            <a:ext cx="2903220" cy="646430"/>
          </a:xfrm>
          <a:prstGeom prst="rect">
            <a:avLst/>
          </a:prstGeom>
          <a:ln w="9144">
            <a:solidFill>
              <a:srgbClr val="D58680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80"/>
              </a:spcBef>
            </a:pPr>
            <a:r>
              <a:rPr sz="1800" spc="-135" dirty="0">
                <a:latin typeface="Verdana"/>
                <a:cs typeface="Verdana"/>
              </a:rPr>
              <a:t>Т.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-295" dirty="0">
                <a:latin typeface="Verdana"/>
                <a:cs typeface="Verdana"/>
              </a:rPr>
              <a:t>2</a:t>
            </a:r>
            <a:r>
              <a:rPr sz="1800" spc="-305" dirty="0">
                <a:latin typeface="Verdana"/>
                <a:cs typeface="Verdana"/>
              </a:rPr>
              <a:t>1</a:t>
            </a:r>
            <a:r>
              <a:rPr sz="1800" spc="55" dirty="0">
                <a:latin typeface="Verdana"/>
                <a:cs typeface="Verdana"/>
              </a:rPr>
              <a:t>00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95" dirty="0">
                <a:latin typeface="Verdana"/>
                <a:cs typeface="Verdana"/>
              </a:rPr>
              <a:t>и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-295" dirty="0">
                <a:latin typeface="Verdana"/>
                <a:cs typeface="Verdana"/>
              </a:rPr>
              <a:t>2</a:t>
            </a:r>
            <a:r>
              <a:rPr sz="1800" spc="-305" dirty="0">
                <a:latin typeface="Verdana"/>
                <a:cs typeface="Verdana"/>
              </a:rPr>
              <a:t>1</a:t>
            </a:r>
            <a:r>
              <a:rPr sz="1800" spc="-30" dirty="0">
                <a:latin typeface="Verdana"/>
                <a:cs typeface="Verdana"/>
              </a:rPr>
              <a:t>05</a:t>
            </a:r>
            <a:endParaRPr sz="1800">
              <a:latin typeface="Verdana"/>
              <a:cs typeface="Verdana"/>
            </a:endParaRPr>
          </a:p>
          <a:p>
            <a:pPr marL="92075">
              <a:lnSpc>
                <a:spcPct val="100000"/>
              </a:lnSpc>
            </a:pPr>
            <a:r>
              <a:rPr sz="1800" spc="75" dirty="0">
                <a:latin typeface="Verdana"/>
                <a:cs typeface="Verdana"/>
              </a:rPr>
              <a:t>Посещ</a:t>
            </a:r>
            <a:r>
              <a:rPr sz="1800" spc="55" dirty="0">
                <a:latin typeface="Verdana"/>
                <a:cs typeface="Verdana"/>
              </a:rPr>
              <a:t>е</a:t>
            </a:r>
            <a:r>
              <a:rPr sz="1800" spc="65" dirty="0">
                <a:latin typeface="Verdana"/>
                <a:cs typeface="Verdana"/>
              </a:rPr>
              <a:t>ния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20" dirty="0">
                <a:latin typeface="Verdana"/>
                <a:cs typeface="Verdana"/>
              </a:rPr>
              <a:t>в</a:t>
            </a:r>
            <a:r>
              <a:rPr sz="1800" spc="45" dirty="0">
                <a:latin typeface="Verdana"/>
                <a:cs typeface="Verdana"/>
              </a:rPr>
              <a:t>р</a:t>
            </a:r>
            <a:r>
              <a:rPr sz="1800" spc="35" dirty="0">
                <a:latin typeface="Verdana"/>
                <a:cs typeface="Verdana"/>
              </a:rPr>
              <a:t>а</a:t>
            </a:r>
            <a:r>
              <a:rPr sz="1800" spc="30" dirty="0">
                <a:latin typeface="Verdana"/>
                <a:cs typeface="Verdana"/>
              </a:rPr>
              <a:t>ч</a:t>
            </a:r>
            <a:r>
              <a:rPr sz="1800" spc="20" dirty="0">
                <a:latin typeface="Verdana"/>
                <a:cs typeface="Verdana"/>
              </a:rPr>
              <a:t>е</a:t>
            </a:r>
            <a:r>
              <a:rPr sz="1800" spc="95" dirty="0">
                <a:latin typeface="Verdana"/>
                <a:cs typeface="Verdana"/>
              </a:rPr>
              <a:t>й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40979" y="2904490"/>
            <a:ext cx="268414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85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800" spc="-15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1800" spc="-1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ле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800" spc="-95" dirty="0">
                <a:solidFill>
                  <a:srgbClr val="C1493E"/>
                </a:solidFill>
                <a:latin typeface="Verdana"/>
                <a:cs typeface="Verdana"/>
              </a:rPr>
              <a:t>е,</a:t>
            </a:r>
            <a:r>
              <a:rPr sz="1800" spc="-18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-1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8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е  обязательное 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 равенство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Должны</a:t>
            </a:r>
            <a:r>
              <a:rPr sz="1800" spc="-1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15" dirty="0">
                <a:solidFill>
                  <a:srgbClr val="C1493E"/>
                </a:solidFill>
                <a:latin typeface="Verdana"/>
                <a:cs typeface="Verdana"/>
              </a:rPr>
              <a:t>знать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з</a:t>
            </a:r>
            <a:r>
              <a:rPr sz="1800" spc="-2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-1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счет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50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зни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1800" spc="-2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40979" y="4533392"/>
            <a:ext cx="320294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spc="45" dirty="0">
                <a:latin typeface="Verdana"/>
                <a:cs typeface="Verdana"/>
              </a:rPr>
              <a:t>Лица-посещения</a:t>
            </a:r>
            <a:endParaRPr sz="1800">
              <a:latin typeface="Verdana"/>
              <a:cs typeface="Verdana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1800" spc="-125" dirty="0">
                <a:latin typeface="Verdana"/>
                <a:cs typeface="Verdana"/>
              </a:rPr>
              <a:t>1003</a:t>
            </a:r>
            <a:endParaRPr sz="1800">
              <a:latin typeface="Verdana"/>
              <a:cs typeface="Verdana"/>
            </a:endParaRPr>
          </a:p>
          <a:p>
            <a:pPr marL="12700" marR="177800">
              <a:lnSpc>
                <a:spcPct val="100000"/>
              </a:lnSpc>
            </a:pPr>
            <a:r>
              <a:rPr sz="1800" spc="-430" dirty="0">
                <a:latin typeface="Verdana"/>
                <a:cs typeface="Verdana"/>
              </a:rPr>
              <a:t>+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70" dirty="0">
                <a:latin typeface="Verdana"/>
                <a:cs typeface="Verdana"/>
              </a:rPr>
              <a:t>с</a:t>
            </a:r>
            <a:r>
              <a:rPr sz="1800" spc="85" dirty="0">
                <a:latin typeface="Verdana"/>
                <a:cs typeface="Verdana"/>
              </a:rPr>
              <a:t>редний</a:t>
            </a:r>
            <a:r>
              <a:rPr sz="1800" spc="-160" dirty="0">
                <a:latin typeface="Verdana"/>
                <a:cs typeface="Verdana"/>
              </a:rPr>
              <a:t> </a:t>
            </a:r>
            <a:r>
              <a:rPr sz="1800" spc="105" dirty="0">
                <a:latin typeface="Verdana"/>
                <a:cs typeface="Verdana"/>
              </a:rPr>
              <a:t>мед</a:t>
            </a:r>
            <a:r>
              <a:rPr sz="1800" spc="85" dirty="0">
                <a:latin typeface="Verdana"/>
                <a:cs typeface="Verdana"/>
              </a:rPr>
              <a:t>и</a:t>
            </a:r>
            <a:r>
              <a:rPr sz="1800" spc="75" dirty="0">
                <a:latin typeface="Verdana"/>
                <a:cs typeface="Verdana"/>
              </a:rPr>
              <a:t>ц</a:t>
            </a:r>
            <a:r>
              <a:rPr sz="1800" spc="65" dirty="0">
                <a:latin typeface="Verdana"/>
                <a:cs typeface="Verdana"/>
              </a:rPr>
              <a:t>инский  </a:t>
            </a:r>
            <a:r>
              <a:rPr sz="1800" spc="20" dirty="0">
                <a:latin typeface="Verdana"/>
                <a:cs typeface="Verdana"/>
              </a:rPr>
              <a:t>персонал,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430" dirty="0">
                <a:latin typeface="Verdana"/>
                <a:cs typeface="Verdana"/>
              </a:rPr>
              <a:t>+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80" dirty="0">
                <a:latin typeface="Verdana"/>
                <a:cs typeface="Verdana"/>
              </a:rPr>
              <a:t>д</a:t>
            </a:r>
            <a:r>
              <a:rPr sz="1800" spc="35" dirty="0">
                <a:latin typeface="Verdana"/>
                <a:cs typeface="Verdana"/>
              </a:rPr>
              <a:t>и</a:t>
            </a:r>
            <a:r>
              <a:rPr sz="1800" spc="25" dirty="0">
                <a:latin typeface="Verdana"/>
                <a:cs typeface="Verdana"/>
              </a:rPr>
              <a:t>а</a:t>
            </a:r>
            <a:r>
              <a:rPr sz="1800" spc="55" dirty="0">
                <a:latin typeface="Verdana"/>
                <a:cs typeface="Verdana"/>
              </a:rPr>
              <a:t>гн</a:t>
            </a:r>
            <a:r>
              <a:rPr sz="1800" spc="50" dirty="0">
                <a:latin typeface="Verdana"/>
                <a:cs typeface="Verdana"/>
              </a:rPr>
              <a:t>остические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5" dirty="0">
                <a:latin typeface="Verdana"/>
                <a:cs typeface="Verdana"/>
              </a:rPr>
              <a:t>усл</a:t>
            </a:r>
            <a:r>
              <a:rPr sz="1800" spc="10" dirty="0">
                <a:latin typeface="Verdana"/>
                <a:cs typeface="Verdana"/>
              </a:rPr>
              <a:t>у</a:t>
            </a:r>
            <a:r>
              <a:rPr sz="1800" spc="60" dirty="0">
                <a:latin typeface="Verdana"/>
                <a:cs typeface="Verdana"/>
              </a:rPr>
              <a:t>ги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60194" y="5690717"/>
            <a:ext cx="44310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Пр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1800" spc="40" dirty="0">
                <a:solidFill>
                  <a:srgbClr val="C1493E"/>
                </a:solidFill>
                <a:latin typeface="Verdana"/>
                <a:cs typeface="Verdana"/>
              </a:rPr>
              <a:t>ктически</a:t>
            </a:r>
            <a:r>
              <a:rPr sz="1800" spc="-14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105" dirty="0">
                <a:solidFill>
                  <a:srgbClr val="C1493E"/>
                </a:solidFill>
                <a:latin typeface="Verdana"/>
                <a:cs typeface="Verdana"/>
              </a:rPr>
              <a:t>ри</a:t>
            </a:r>
            <a:r>
              <a:rPr sz="1800" spc="-17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45" dirty="0">
                <a:solidFill>
                  <a:srgbClr val="C1493E"/>
                </a:solidFill>
                <a:latin typeface="Verdana"/>
                <a:cs typeface="Verdana"/>
              </a:rPr>
              <a:t>выезд</a:t>
            </a:r>
            <a:r>
              <a:rPr sz="1800" spc="5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-17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430" dirty="0">
                <a:solidFill>
                  <a:srgbClr val="C1493E"/>
                </a:solidFill>
                <a:latin typeface="Verdana"/>
                <a:cs typeface="Verdana"/>
              </a:rPr>
              <a:t>=</a:t>
            </a:r>
            <a:r>
              <a:rPr sz="1800" spc="-15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480" dirty="0">
                <a:solidFill>
                  <a:srgbClr val="C1493E"/>
                </a:solidFill>
                <a:latin typeface="Verdana"/>
                <a:cs typeface="Verdana"/>
              </a:rPr>
              <a:t>1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100" dirty="0">
                <a:solidFill>
                  <a:srgbClr val="C1493E"/>
                </a:solidFill>
                <a:latin typeface="Verdana"/>
                <a:cs typeface="Verdana"/>
              </a:rPr>
              <a:t>осм</a:t>
            </a:r>
            <a:r>
              <a:rPr sz="1800" spc="-20" dirty="0">
                <a:solidFill>
                  <a:srgbClr val="C1493E"/>
                </a:solidFill>
                <a:latin typeface="Verdana"/>
                <a:cs typeface="Verdana"/>
              </a:rPr>
              <a:t>отр,  </a:t>
            </a:r>
            <a:r>
              <a:rPr sz="1800" spc="10" dirty="0">
                <a:solidFill>
                  <a:srgbClr val="C1493E"/>
                </a:solidFill>
                <a:latin typeface="Verdana"/>
                <a:cs typeface="Verdana"/>
              </a:rPr>
              <a:t>учитыв</a:t>
            </a:r>
            <a:r>
              <a:rPr sz="1800" dirty="0">
                <a:solidFill>
                  <a:srgbClr val="C1493E"/>
                </a:solidFill>
                <a:latin typeface="Verdana"/>
                <a:cs typeface="Verdana"/>
              </a:rPr>
              <a:t>ать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70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105" dirty="0">
                <a:solidFill>
                  <a:srgbClr val="C1493E"/>
                </a:solidFill>
                <a:latin typeface="Verdana"/>
                <a:cs typeface="Verdana"/>
              </a:rPr>
              <a:t>ри</a:t>
            </a:r>
            <a:r>
              <a:rPr sz="1800" spc="-1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60" dirty="0">
                <a:solidFill>
                  <a:srgbClr val="C1493E"/>
                </a:solidFill>
                <a:latin typeface="Verdana"/>
                <a:cs typeface="Verdana"/>
              </a:rPr>
              <a:t>со</a:t>
            </a:r>
            <a:r>
              <a:rPr sz="1800" spc="75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1800" spc="30" dirty="0">
                <a:solidFill>
                  <a:srgbClr val="C1493E"/>
                </a:solidFill>
                <a:latin typeface="Verdana"/>
                <a:cs typeface="Verdana"/>
              </a:rPr>
              <a:t>оставл</a:t>
            </a:r>
            <a:r>
              <a:rPr sz="1800" spc="2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800" spc="90" dirty="0">
                <a:solidFill>
                  <a:srgbClr val="C1493E"/>
                </a:solidFill>
                <a:latin typeface="Verdana"/>
                <a:cs typeface="Verdana"/>
              </a:rPr>
              <a:t>нии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06596" y="3080004"/>
            <a:ext cx="1946275" cy="2762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810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00"/>
              </a:spcBef>
            </a:pPr>
            <a:r>
              <a:rPr sz="1200" spc="-80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200" spc="-145" dirty="0">
                <a:solidFill>
                  <a:srgbClr val="C1493E"/>
                </a:solidFill>
                <a:latin typeface="Verdana"/>
                <a:cs typeface="Verdana"/>
              </a:rPr>
              <a:t>10</a:t>
            </a:r>
            <a:r>
              <a:rPr sz="1200" spc="-75" dirty="0">
                <a:solidFill>
                  <a:srgbClr val="C1493E"/>
                </a:solidFill>
                <a:latin typeface="Verdana"/>
                <a:cs typeface="Verdana"/>
              </a:rPr>
              <a:t>5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200" spc="1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C1493E"/>
                </a:solidFill>
                <a:latin typeface="Verdana"/>
                <a:cs typeface="Verdana"/>
              </a:rPr>
              <a:t>р.</a:t>
            </a:r>
            <a:r>
              <a:rPr sz="1200" spc="-210" dirty="0">
                <a:solidFill>
                  <a:srgbClr val="C1493E"/>
                </a:solidFill>
                <a:latin typeface="Verdana"/>
                <a:cs typeface="Verdana"/>
              </a:rPr>
              <a:t>13</a:t>
            </a:r>
            <a:r>
              <a:rPr sz="1200" spc="-275" dirty="0">
                <a:solidFill>
                  <a:srgbClr val="C1493E"/>
                </a:solidFill>
                <a:latin typeface="Verdana"/>
                <a:cs typeface="Verdana"/>
              </a:rPr>
              <a:t>+</a:t>
            </a:r>
            <a:r>
              <a:rPr sz="1200" spc="-80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200" spc="-145" dirty="0">
                <a:solidFill>
                  <a:srgbClr val="C1493E"/>
                </a:solidFill>
                <a:latin typeface="Verdana"/>
                <a:cs typeface="Verdana"/>
              </a:rPr>
              <a:t>10</a:t>
            </a:r>
            <a:r>
              <a:rPr sz="1200" spc="-320" dirty="0">
                <a:solidFill>
                  <a:srgbClr val="C1493E"/>
                </a:solidFill>
                <a:latin typeface="Verdana"/>
                <a:cs typeface="Verdana"/>
              </a:rPr>
              <a:t>1</a:t>
            </a:r>
            <a:r>
              <a:rPr sz="1200" spc="-8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C1493E"/>
                </a:solidFill>
                <a:latin typeface="Verdana"/>
                <a:cs typeface="Verdana"/>
              </a:rPr>
              <a:t>6</a:t>
            </a:r>
            <a:r>
              <a:rPr sz="1200" spc="-165" dirty="0">
                <a:solidFill>
                  <a:srgbClr val="C1493E"/>
                </a:solidFill>
                <a:latin typeface="Verdana"/>
                <a:cs typeface="Verdana"/>
              </a:rPr>
              <a:t>.</a:t>
            </a:r>
            <a:r>
              <a:rPr sz="1200" spc="-320" dirty="0">
                <a:solidFill>
                  <a:srgbClr val="C1493E"/>
                </a:solidFill>
                <a:latin typeface="Verdana"/>
                <a:cs typeface="Verdana"/>
              </a:rPr>
              <a:t>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13072" y="3731717"/>
            <a:ext cx="98996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85" dirty="0">
                <a:solidFill>
                  <a:srgbClr val="44758E"/>
                </a:solidFill>
                <a:latin typeface="Verdana"/>
                <a:cs typeface="Verdana"/>
              </a:rPr>
              <a:t>=</a:t>
            </a:r>
            <a:r>
              <a:rPr sz="1200" spc="-105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-85" dirty="0">
                <a:solidFill>
                  <a:srgbClr val="44758E"/>
                </a:solidFill>
                <a:latin typeface="Verdana"/>
                <a:cs typeface="Verdana"/>
              </a:rPr>
              <a:t>2</a:t>
            </a:r>
            <a:r>
              <a:rPr sz="1200" spc="-120" dirty="0">
                <a:solidFill>
                  <a:srgbClr val="44758E"/>
                </a:solidFill>
                <a:latin typeface="Verdana"/>
                <a:cs typeface="Verdana"/>
              </a:rPr>
              <a:t>105</a:t>
            </a:r>
            <a:r>
              <a:rPr sz="1200" spc="-95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44758E"/>
                </a:solidFill>
                <a:latin typeface="Verdana"/>
                <a:cs typeface="Verdana"/>
              </a:rPr>
              <a:t>с</a:t>
            </a:r>
            <a:r>
              <a:rPr sz="1200" spc="10" dirty="0">
                <a:solidFill>
                  <a:srgbClr val="44758E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44758E"/>
                </a:solidFill>
                <a:latin typeface="Verdana"/>
                <a:cs typeface="Verdana"/>
              </a:rPr>
              <a:t>р.</a:t>
            </a:r>
            <a:r>
              <a:rPr sz="1200" spc="-140" dirty="0">
                <a:solidFill>
                  <a:srgbClr val="44758E"/>
                </a:solidFill>
                <a:latin typeface="Verdana"/>
                <a:cs typeface="Verdana"/>
              </a:rPr>
              <a:t>14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06596" y="4117847"/>
            <a:ext cx="1382395" cy="27749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873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05"/>
              </a:spcBef>
            </a:pPr>
            <a:r>
              <a:rPr sz="1200" spc="-80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200" spc="-145" dirty="0">
                <a:solidFill>
                  <a:srgbClr val="C1493E"/>
                </a:solidFill>
                <a:latin typeface="Verdana"/>
                <a:cs typeface="Verdana"/>
              </a:rPr>
              <a:t>10</a:t>
            </a:r>
            <a:r>
              <a:rPr sz="1200" spc="35" dirty="0">
                <a:solidFill>
                  <a:srgbClr val="C1493E"/>
                </a:solidFill>
                <a:latin typeface="Verdana"/>
                <a:cs typeface="Verdana"/>
              </a:rPr>
              <a:t>0</a:t>
            </a:r>
            <a:r>
              <a:rPr sz="1200" spc="-10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1493E"/>
                </a:solidFill>
                <a:latin typeface="Verdana"/>
                <a:cs typeface="Verdana"/>
              </a:rPr>
              <a:t>стр.127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06596" y="4971288"/>
            <a:ext cx="1496695" cy="27749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9369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09"/>
              </a:spcBef>
            </a:pPr>
            <a:r>
              <a:rPr sz="1200" spc="-85" dirty="0">
                <a:solidFill>
                  <a:srgbClr val="C1493E"/>
                </a:solidFill>
                <a:latin typeface="Verdana"/>
                <a:cs typeface="Verdana"/>
              </a:rPr>
              <a:t>2</a:t>
            </a:r>
            <a:r>
              <a:rPr sz="1200" spc="-120" dirty="0">
                <a:solidFill>
                  <a:srgbClr val="C1493E"/>
                </a:solidFill>
                <a:latin typeface="Verdana"/>
                <a:cs typeface="Verdana"/>
              </a:rPr>
              <a:t>105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1200" spc="1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C1493E"/>
                </a:solidFill>
                <a:latin typeface="Verdana"/>
                <a:cs typeface="Verdana"/>
              </a:rPr>
              <a:t>р.</a:t>
            </a:r>
            <a:r>
              <a:rPr sz="1200" spc="-200" dirty="0">
                <a:solidFill>
                  <a:srgbClr val="C1493E"/>
                </a:solidFill>
                <a:latin typeface="Verdana"/>
                <a:cs typeface="Verdana"/>
              </a:rPr>
              <a:t>15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6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1200" spc="-10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-170" dirty="0">
                <a:solidFill>
                  <a:srgbClr val="C1493E"/>
                </a:solidFill>
                <a:latin typeface="Verdana"/>
                <a:cs typeface="Verdana"/>
              </a:rPr>
              <a:t>16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12314" y="3160775"/>
            <a:ext cx="1496060" cy="2107565"/>
          </a:xfrm>
          <a:custGeom>
            <a:avLst/>
            <a:gdLst/>
            <a:ahLst/>
            <a:cxnLst/>
            <a:rect l="l" t="t" r="r" b="b"/>
            <a:pathLst>
              <a:path w="1496060" h="2107565">
                <a:moveTo>
                  <a:pt x="1419479" y="685038"/>
                </a:moveTo>
                <a:lnTo>
                  <a:pt x="1381379" y="665988"/>
                </a:lnTo>
                <a:lnTo>
                  <a:pt x="1305179" y="627888"/>
                </a:lnTo>
                <a:lnTo>
                  <a:pt x="1305179" y="665988"/>
                </a:lnTo>
                <a:lnTo>
                  <a:pt x="0" y="665988"/>
                </a:lnTo>
                <a:lnTo>
                  <a:pt x="0" y="704088"/>
                </a:lnTo>
                <a:lnTo>
                  <a:pt x="1305179" y="704088"/>
                </a:lnTo>
                <a:lnTo>
                  <a:pt x="1305179" y="742188"/>
                </a:lnTo>
                <a:lnTo>
                  <a:pt x="1381379" y="704088"/>
                </a:lnTo>
                <a:lnTo>
                  <a:pt x="1419479" y="685038"/>
                </a:lnTo>
                <a:close/>
              </a:path>
              <a:path w="1496060" h="2107565">
                <a:moveTo>
                  <a:pt x="1495679" y="1949958"/>
                </a:moveTo>
                <a:lnTo>
                  <a:pt x="1457579" y="1930908"/>
                </a:lnTo>
                <a:lnTo>
                  <a:pt x="1381379" y="1892808"/>
                </a:lnTo>
                <a:lnTo>
                  <a:pt x="1381379" y="1906968"/>
                </a:lnTo>
                <a:lnTo>
                  <a:pt x="1375537" y="1904746"/>
                </a:lnTo>
                <a:lnTo>
                  <a:pt x="1378216" y="1930908"/>
                </a:lnTo>
                <a:lnTo>
                  <a:pt x="76200" y="1930908"/>
                </a:lnTo>
                <a:lnTo>
                  <a:pt x="76200" y="1969008"/>
                </a:lnTo>
                <a:lnTo>
                  <a:pt x="1120698" y="1969008"/>
                </a:lnTo>
                <a:lnTo>
                  <a:pt x="135255" y="2069477"/>
                </a:lnTo>
                <a:lnTo>
                  <a:pt x="139065" y="2107438"/>
                </a:lnTo>
                <a:lnTo>
                  <a:pt x="1381379" y="1980666"/>
                </a:lnTo>
                <a:lnTo>
                  <a:pt x="1381379" y="2007108"/>
                </a:lnTo>
                <a:lnTo>
                  <a:pt x="1385824" y="2004885"/>
                </a:lnTo>
                <a:lnTo>
                  <a:pt x="1387221" y="2018411"/>
                </a:lnTo>
                <a:lnTo>
                  <a:pt x="1492681" y="1951456"/>
                </a:lnTo>
                <a:lnTo>
                  <a:pt x="1495679" y="1949958"/>
                </a:lnTo>
                <a:close/>
              </a:path>
              <a:path w="1496060" h="2107565">
                <a:moveTo>
                  <a:pt x="1495679" y="57150"/>
                </a:moveTo>
                <a:lnTo>
                  <a:pt x="1457579" y="38100"/>
                </a:lnTo>
                <a:lnTo>
                  <a:pt x="1381379" y="0"/>
                </a:lnTo>
                <a:lnTo>
                  <a:pt x="1381379" y="38100"/>
                </a:lnTo>
                <a:lnTo>
                  <a:pt x="76200" y="38100"/>
                </a:lnTo>
                <a:lnTo>
                  <a:pt x="76200" y="76200"/>
                </a:lnTo>
                <a:lnTo>
                  <a:pt x="1381379" y="76200"/>
                </a:lnTo>
                <a:lnTo>
                  <a:pt x="1381379" y="114300"/>
                </a:lnTo>
                <a:lnTo>
                  <a:pt x="1457579" y="76200"/>
                </a:lnTo>
                <a:lnTo>
                  <a:pt x="1495679" y="57150"/>
                </a:lnTo>
                <a:close/>
              </a:path>
              <a:path w="1496060" h="2107565">
                <a:moveTo>
                  <a:pt x="1495806" y="268986"/>
                </a:moveTo>
                <a:lnTo>
                  <a:pt x="1457706" y="249936"/>
                </a:lnTo>
                <a:lnTo>
                  <a:pt x="1381506" y="211836"/>
                </a:lnTo>
                <a:lnTo>
                  <a:pt x="1381506" y="249936"/>
                </a:lnTo>
                <a:lnTo>
                  <a:pt x="355092" y="249936"/>
                </a:lnTo>
                <a:lnTo>
                  <a:pt x="355092" y="288036"/>
                </a:lnTo>
                <a:lnTo>
                  <a:pt x="1381506" y="288036"/>
                </a:lnTo>
                <a:lnTo>
                  <a:pt x="1381506" y="326136"/>
                </a:lnTo>
                <a:lnTo>
                  <a:pt x="1457706" y="288036"/>
                </a:lnTo>
                <a:lnTo>
                  <a:pt x="1495806" y="268986"/>
                </a:lnTo>
                <a:close/>
              </a:path>
              <a:path w="1496060" h="2107565">
                <a:moveTo>
                  <a:pt x="1495933" y="1096518"/>
                </a:moveTo>
                <a:lnTo>
                  <a:pt x="1495615" y="1096416"/>
                </a:lnTo>
                <a:lnTo>
                  <a:pt x="1387475" y="1028319"/>
                </a:lnTo>
                <a:lnTo>
                  <a:pt x="1384401" y="1059891"/>
                </a:lnTo>
                <a:lnTo>
                  <a:pt x="1374521" y="1056640"/>
                </a:lnTo>
                <a:lnTo>
                  <a:pt x="1375816" y="1065441"/>
                </a:lnTo>
                <a:lnTo>
                  <a:pt x="78105" y="938911"/>
                </a:lnTo>
                <a:lnTo>
                  <a:pt x="74295" y="976757"/>
                </a:lnTo>
                <a:lnTo>
                  <a:pt x="1339926" y="1100289"/>
                </a:lnTo>
                <a:lnTo>
                  <a:pt x="196850" y="1269238"/>
                </a:lnTo>
                <a:lnTo>
                  <a:pt x="202438" y="1306957"/>
                </a:lnTo>
                <a:lnTo>
                  <a:pt x="1377276" y="1133309"/>
                </a:lnTo>
                <a:lnTo>
                  <a:pt x="1376426" y="1142111"/>
                </a:lnTo>
                <a:lnTo>
                  <a:pt x="1386586" y="1138212"/>
                </a:lnTo>
                <a:lnTo>
                  <a:pt x="1391285" y="1169797"/>
                </a:lnTo>
                <a:lnTo>
                  <a:pt x="1495933" y="1096518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086225" y="3359022"/>
            <a:ext cx="17875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4" dirty="0">
                <a:solidFill>
                  <a:srgbClr val="44758E"/>
                </a:solidFill>
                <a:latin typeface="Verdana"/>
                <a:cs typeface="Verdana"/>
              </a:rPr>
              <a:t>=</a:t>
            </a:r>
            <a:r>
              <a:rPr sz="1200" spc="-170" dirty="0">
                <a:solidFill>
                  <a:srgbClr val="44758E"/>
                </a:solidFill>
                <a:latin typeface="Verdana"/>
                <a:cs typeface="Verdana"/>
              </a:rPr>
              <a:t>2</a:t>
            </a:r>
            <a:r>
              <a:rPr sz="1200" spc="-5" dirty="0">
                <a:solidFill>
                  <a:srgbClr val="44758E"/>
                </a:solidFill>
                <a:latin typeface="Verdana"/>
                <a:cs typeface="Verdana"/>
              </a:rPr>
              <a:t>70</a:t>
            </a:r>
            <a:r>
              <a:rPr sz="1200" spc="35" dirty="0">
                <a:solidFill>
                  <a:srgbClr val="44758E"/>
                </a:solidFill>
                <a:latin typeface="Verdana"/>
                <a:cs typeface="Verdana"/>
              </a:rPr>
              <a:t>0</a:t>
            </a:r>
            <a:r>
              <a:rPr sz="1200" spc="-110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44758E"/>
                </a:solidFill>
                <a:latin typeface="Verdana"/>
                <a:cs typeface="Verdana"/>
              </a:rPr>
              <a:t>с</a:t>
            </a:r>
            <a:r>
              <a:rPr sz="1200" spc="10" dirty="0">
                <a:solidFill>
                  <a:srgbClr val="44758E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44758E"/>
                </a:solidFill>
                <a:latin typeface="Verdana"/>
                <a:cs typeface="Verdana"/>
              </a:rPr>
              <a:t>р.</a:t>
            </a:r>
            <a:r>
              <a:rPr sz="1200" spc="-145" dirty="0">
                <a:solidFill>
                  <a:srgbClr val="44758E"/>
                </a:solidFill>
                <a:latin typeface="Verdana"/>
                <a:cs typeface="Verdana"/>
              </a:rPr>
              <a:t>7+</a:t>
            </a:r>
            <a:r>
              <a:rPr sz="1200" spc="-130" dirty="0">
                <a:solidFill>
                  <a:srgbClr val="44758E"/>
                </a:solidFill>
                <a:latin typeface="Verdana"/>
                <a:cs typeface="Verdana"/>
              </a:rPr>
              <a:t>2</a:t>
            </a:r>
            <a:r>
              <a:rPr sz="1200" spc="-110" dirty="0">
                <a:solidFill>
                  <a:srgbClr val="44758E"/>
                </a:solidFill>
                <a:latin typeface="Verdana"/>
                <a:cs typeface="Verdana"/>
              </a:rPr>
              <a:t>710</a:t>
            </a:r>
            <a:r>
              <a:rPr sz="1200" spc="-95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44758E"/>
                </a:solidFill>
                <a:latin typeface="Verdana"/>
                <a:cs typeface="Verdana"/>
              </a:rPr>
              <a:t>стр.7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86225" y="4576698"/>
            <a:ext cx="13061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4" dirty="0">
                <a:solidFill>
                  <a:srgbClr val="44758E"/>
                </a:solidFill>
                <a:latin typeface="Verdana"/>
                <a:cs typeface="Verdana"/>
              </a:rPr>
              <a:t>=</a:t>
            </a:r>
            <a:r>
              <a:rPr sz="1200" spc="-170" dirty="0">
                <a:solidFill>
                  <a:srgbClr val="44758E"/>
                </a:solidFill>
                <a:latin typeface="Verdana"/>
                <a:cs typeface="Verdana"/>
              </a:rPr>
              <a:t>2</a:t>
            </a:r>
            <a:r>
              <a:rPr sz="1200" spc="-145" dirty="0">
                <a:solidFill>
                  <a:srgbClr val="44758E"/>
                </a:solidFill>
                <a:latin typeface="Verdana"/>
                <a:cs typeface="Verdana"/>
              </a:rPr>
              <a:t>10</a:t>
            </a:r>
            <a:r>
              <a:rPr sz="1200" spc="-320" dirty="0">
                <a:solidFill>
                  <a:srgbClr val="44758E"/>
                </a:solidFill>
                <a:latin typeface="Verdana"/>
                <a:cs typeface="Verdana"/>
              </a:rPr>
              <a:t>1</a:t>
            </a:r>
            <a:r>
              <a:rPr sz="1200" spc="-90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44758E"/>
                </a:solidFill>
                <a:latin typeface="Verdana"/>
                <a:cs typeface="Verdana"/>
              </a:rPr>
              <a:t>с</a:t>
            </a:r>
            <a:r>
              <a:rPr sz="1200" spc="10" dirty="0">
                <a:solidFill>
                  <a:srgbClr val="44758E"/>
                </a:solidFill>
                <a:latin typeface="Verdana"/>
                <a:cs typeface="Verdana"/>
              </a:rPr>
              <a:t>т</a:t>
            </a:r>
            <a:r>
              <a:rPr sz="1200" spc="-45" dirty="0">
                <a:solidFill>
                  <a:srgbClr val="44758E"/>
                </a:solidFill>
                <a:latin typeface="Verdana"/>
                <a:cs typeface="Verdana"/>
              </a:rPr>
              <a:t>р.</a:t>
            </a:r>
            <a:r>
              <a:rPr sz="1200" spc="-80" dirty="0">
                <a:solidFill>
                  <a:srgbClr val="44758E"/>
                </a:solidFill>
                <a:latin typeface="Verdana"/>
                <a:cs typeface="Verdana"/>
              </a:rPr>
              <a:t>2</a:t>
            </a:r>
            <a:r>
              <a:rPr sz="1200" spc="-165" dirty="0">
                <a:solidFill>
                  <a:srgbClr val="44758E"/>
                </a:solidFill>
                <a:latin typeface="Verdana"/>
                <a:cs typeface="Verdana"/>
              </a:rPr>
              <a:t>.</a:t>
            </a:r>
            <a:r>
              <a:rPr sz="1200" spc="-320" dirty="0">
                <a:solidFill>
                  <a:srgbClr val="44758E"/>
                </a:solidFill>
                <a:latin typeface="Verdana"/>
                <a:cs typeface="Verdana"/>
              </a:rPr>
              <a:t>1</a:t>
            </a:r>
            <a:r>
              <a:rPr sz="1200" spc="-90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60" dirty="0">
                <a:solidFill>
                  <a:srgbClr val="44758E"/>
                </a:solidFill>
                <a:latin typeface="Verdana"/>
                <a:cs typeface="Verdana"/>
              </a:rPr>
              <a:t>и</a:t>
            </a:r>
            <a:r>
              <a:rPr sz="1200" spc="-95" dirty="0">
                <a:solidFill>
                  <a:srgbClr val="44758E"/>
                </a:solidFill>
                <a:latin typeface="Verdana"/>
                <a:cs typeface="Verdana"/>
              </a:rPr>
              <a:t> </a:t>
            </a:r>
            <a:r>
              <a:rPr sz="1200" spc="-190" dirty="0">
                <a:solidFill>
                  <a:srgbClr val="44758E"/>
                </a:solidFill>
                <a:latin typeface="Verdana"/>
                <a:cs typeface="Verdana"/>
              </a:rPr>
              <a:t>3.1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72258" y="4610100"/>
            <a:ext cx="1497330" cy="214629"/>
          </a:xfrm>
          <a:custGeom>
            <a:avLst/>
            <a:gdLst/>
            <a:ahLst/>
            <a:cxnLst/>
            <a:rect l="l" t="t" r="r" b="b"/>
            <a:pathLst>
              <a:path w="1497329" h="214629">
                <a:moveTo>
                  <a:pt x="1496949" y="115062"/>
                </a:moveTo>
                <a:lnTo>
                  <a:pt x="1464792" y="101092"/>
                </a:lnTo>
                <a:lnTo>
                  <a:pt x="1424127" y="83439"/>
                </a:lnTo>
                <a:lnTo>
                  <a:pt x="1434973" y="78613"/>
                </a:lnTo>
                <a:lnTo>
                  <a:pt x="1323340" y="16383"/>
                </a:lnTo>
                <a:lnTo>
                  <a:pt x="1321600" y="54381"/>
                </a:lnTo>
                <a:lnTo>
                  <a:pt x="126873" y="0"/>
                </a:lnTo>
                <a:lnTo>
                  <a:pt x="125095" y="38100"/>
                </a:lnTo>
                <a:lnTo>
                  <a:pt x="1319860" y="92481"/>
                </a:lnTo>
                <a:lnTo>
                  <a:pt x="1338986" y="92481"/>
                </a:lnTo>
                <a:lnTo>
                  <a:pt x="1381226" y="92481"/>
                </a:lnTo>
                <a:lnTo>
                  <a:pt x="1381277" y="93345"/>
                </a:lnTo>
                <a:lnTo>
                  <a:pt x="1338961" y="93345"/>
                </a:lnTo>
                <a:lnTo>
                  <a:pt x="1319822" y="93345"/>
                </a:lnTo>
                <a:lnTo>
                  <a:pt x="1319263" y="105473"/>
                </a:lnTo>
                <a:lnTo>
                  <a:pt x="0" y="176149"/>
                </a:lnTo>
                <a:lnTo>
                  <a:pt x="2032" y="214249"/>
                </a:lnTo>
                <a:lnTo>
                  <a:pt x="1383792" y="140220"/>
                </a:lnTo>
                <a:lnTo>
                  <a:pt x="1385824" y="178181"/>
                </a:lnTo>
                <a:lnTo>
                  <a:pt x="1496949" y="115062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2250" y="203961"/>
            <a:ext cx="11757025" cy="6461125"/>
            <a:chOff x="222250" y="203961"/>
            <a:chExt cx="11757025" cy="6461125"/>
          </a:xfrm>
        </p:grpSpPr>
        <p:sp>
          <p:nvSpPr>
            <p:cNvPr id="3" name="object 3"/>
            <p:cNvSpPr/>
            <p:nvPr/>
          </p:nvSpPr>
          <p:spPr>
            <a:xfrm>
              <a:off x="228600" y="1087373"/>
              <a:ext cx="11744325" cy="6350"/>
            </a:xfrm>
            <a:custGeom>
              <a:avLst/>
              <a:gdLst/>
              <a:ahLst/>
              <a:cxnLst/>
              <a:rect l="l" t="t" r="r" b="b"/>
              <a:pathLst>
                <a:path w="11744325" h="6350">
                  <a:moveTo>
                    <a:pt x="0" y="6096"/>
                  </a:moveTo>
                  <a:lnTo>
                    <a:pt x="11744325" y="6096"/>
                  </a:lnTo>
                </a:path>
                <a:path w="11744325" h="6350">
                  <a:moveTo>
                    <a:pt x="0" y="0"/>
                  </a:moveTo>
                  <a:lnTo>
                    <a:pt x="11744325" y="0"/>
                  </a:lnTo>
                </a:path>
              </a:pathLst>
            </a:custGeom>
            <a:ln w="4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8600" y="210311"/>
              <a:ext cx="11744325" cy="6448425"/>
            </a:xfrm>
            <a:custGeom>
              <a:avLst/>
              <a:gdLst/>
              <a:ahLst/>
              <a:cxnLst/>
              <a:rect l="l" t="t" r="r" b="b"/>
              <a:pathLst>
                <a:path w="11744325" h="6448425">
                  <a:moveTo>
                    <a:pt x="10898124" y="879475"/>
                  </a:moveTo>
                  <a:lnTo>
                    <a:pt x="10898124" y="0"/>
                  </a:lnTo>
                </a:path>
                <a:path w="11744325" h="6448425">
                  <a:moveTo>
                    <a:pt x="0" y="6448044"/>
                  </a:moveTo>
                  <a:lnTo>
                    <a:pt x="11743944" y="6448044"/>
                  </a:lnTo>
                  <a:lnTo>
                    <a:pt x="11743944" y="0"/>
                  </a:lnTo>
                  <a:lnTo>
                    <a:pt x="0" y="0"/>
                  </a:lnTo>
                  <a:lnTo>
                    <a:pt x="0" y="6448044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21614" y="429514"/>
            <a:ext cx="58661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105" dirty="0">
                <a:latin typeface="Tahoma"/>
                <a:cs typeface="Tahoma"/>
              </a:rPr>
              <a:t>Посещения</a:t>
            </a:r>
            <a:r>
              <a:rPr sz="2400" b="1" spc="-55" dirty="0">
                <a:latin typeface="Tahoma"/>
                <a:cs typeface="Tahoma"/>
              </a:rPr>
              <a:t> </a:t>
            </a:r>
            <a:r>
              <a:rPr sz="2400" b="1" spc="155" dirty="0">
                <a:latin typeface="Tahoma"/>
                <a:cs typeface="Tahoma"/>
              </a:rPr>
              <a:t>с</a:t>
            </a:r>
            <a:r>
              <a:rPr sz="2400" b="1" spc="-40" dirty="0">
                <a:latin typeface="Tahoma"/>
                <a:cs typeface="Tahoma"/>
              </a:rPr>
              <a:t> </a:t>
            </a:r>
            <a:r>
              <a:rPr sz="2400" b="1" spc="70" dirty="0">
                <a:latin typeface="Tahoma"/>
                <a:cs typeface="Tahoma"/>
              </a:rPr>
              <a:t>паллиативной</a:t>
            </a:r>
            <a:r>
              <a:rPr sz="2400" b="1" spc="-50" dirty="0">
                <a:latin typeface="Tahoma"/>
                <a:cs typeface="Tahoma"/>
              </a:rPr>
              <a:t> </a:t>
            </a:r>
            <a:r>
              <a:rPr sz="2400" b="1" spc="55" dirty="0">
                <a:latin typeface="Tahoma"/>
                <a:cs typeface="Tahoma"/>
              </a:rPr>
              <a:t>целью</a:t>
            </a:r>
            <a:endParaRPr sz="2400">
              <a:latin typeface="Tahoma"/>
              <a:cs typeface="Tahom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73202" y="1058291"/>
            <a:ext cx="10073005" cy="5185410"/>
            <a:chOff x="373202" y="1058291"/>
            <a:chExt cx="10073005" cy="5185410"/>
          </a:xfrm>
        </p:grpSpPr>
        <p:sp>
          <p:nvSpPr>
            <p:cNvPr id="8" name="object 8"/>
            <p:cNvSpPr/>
            <p:nvPr/>
          </p:nvSpPr>
          <p:spPr>
            <a:xfrm>
              <a:off x="379552" y="4042562"/>
              <a:ext cx="2168525" cy="2194560"/>
            </a:xfrm>
            <a:custGeom>
              <a:avLst/>
              <a:gdLst/>
              <a:ahLst/>
              <a:cxnLst/>
              <a:rect l="l" t="t" r="r" b="b"/>
              <a:pathLst>
                <a:path w="2168525" h="2194560">
                  <a:moveTo>
                    <a:pt x="1726311" y="0"/>
                  </a:moveTo>
                  <a:lnTo>
                    <a:pt x="0" y="0"/>
                  </a:lnTo>
                  <a:lnTo>
                    <a:pt x="0" y="822858"/>
                  </a:lnTo>
                  <a:lnTo>
                    <a:pt x="0" y="2194458"/>
                  </a:lnTo>
                  <a:lnTo>
                    <a:pt x="1726311" y="2194458"/>
                  </a:lnTo>
                  <a:lnTo>
                    <a:pt x="1726311" y="822934"/>
                  </a:lnTo>
                  <a:lnTo>
                    <a:pt x="1726311" y="0"/>
                  </a:lnTo>
                  <a:close/>
                </a:path>
                <a:path w="2168525" h="2194560">
                  <a:moveTo>
                    <a:pt x="2168080" y="0"/>
                  </a:moveTo>
                  <a:lnTo>
                    <a:pt x="1726361" y="0"/>
                  </a:lnTo>
                  <a:lnTo>
                    <a:pt x="1726361" y="822858"/>
                  </a:lnTo>
                  <a:lnTo>
                    <a:pt x="1726361" y="2194458"/>
                  </a:lnTo>
                  <a:lnTo>
                    <a:pt x="2168080" y="2194458"/>
                  </a:lnTo>
                  <a:lnTo>
                    <a:pt x="2168080" y="822934"/>
                  </a:lnTo>
                  <a:lnTo>
                    <a:pt x="2168080" y="0"/>
                  </a:lnTo>
                  <a:close/>
                </a:path>
              </a:pathLst>
            </a:custGeom>
            <a:solidFill>
              <a:srgbClr val="FBF9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73202" y="1058291"/>
              <a:ext cx="10073005" cy="5185410"/>
            </a:xfrm>
            <a:custGeom>
              <a:avLst/>
              <a:gdLst/>
              <a:ahLst/>
              <a:cxnLst/>
              <a:rect l="l" t="t" r="r" b="b"/>
              <a:pathLst>
                <a:path w="10073005" h="5185410">
                  <a:moveTo>
                    <a:pt x="1732711" y="0"/>
                  </a:moveTo>
                  <a:lnTo>
                    <a:pt x="1732711" y="5185079"/>
                  </a:lnTo>
                </a:path>
                <a:path w="10073005" h="5185410">
                  <a:moveTo>
                    <a:pt x="2174417" y="0"/>
                  </a:moveTo>
                  <a:lnTo>
                    <a:pt x="2174417" y="5185079"/>
                  </a:lnTo>
                </a:path>
                <a:path w="10073005" h="5185410">
                  <a:moveTo>
                    <a:pt x="3128314" y="5016373"/>
                  </a:moveTo>
                  <a:lnTo>
                    <a:pt x="3128314" y="5185079"/>
                  </a:lnTo>
                </a:path>
                <a:path w="10073005" h="5185410">
                  <a:moveTo>
                    <a:pt x="3128314" y="4271137"/>
                  </a:moveTo>
                  <a:lnTo>
                    <a:pt x="3128314" y="4370197"/>
                  </a:lnTo>
                </a:path>
                <a:path w="10073005" h="5185410">
                  <a:moveTo>
                    <a:pt x="3128314" y="3708781"/>
                  </a:moveTo>
                  <a:lnTo>
                    <a:pt x="3128314" y="3902329"/>
                  </a:lnTo>
                </a:path>
                <a:path w="10073005" h="5185410">
                  <a:moveTo>
                    <a:pt x="3128314" y="2695321"/>
                  </a:moveTo>
                  <a:lnTo>
                    <a:pt x="3128314" y="2785237"/>
                  </a:lnTo>
                </a:path>
                <a:path w="10073005" h="5185410">
                  <a:moveTo>
                    <a:pt x="3128314" y="822960"/>
                  </a:moveTo>
                  <a:lnTo>
                    <a:pt x="3128314" y="2049145"/>
                  </a:lnTo>
                </a:path>
                <a:path w="10073005" h="5185410">
                  <a:moveTo>
                    <a:pt x="3822115" y="5016373"/>
                  </a:moveTo>
                  <a:lnTo>
                    <a:pt x="3822115" y="5185079"/>
                  </a:lnTo>
                </a:path>
                <a:path w="10073005" h="5185410">
                  <a:moveTo>
                    <a:pt x="3822115" y="4271137"/>
                  </a:moveTo>
                  <a:lnTo>
                    <a:pt x="3822115" y="4370197"/>
                  </a:lnTo>
                </a:path>
                <a:path w="10073005" h="5185410">
                  <a:moveTo>
                    <a:pt x="3822115" y="3708781"/>
                  </a:moveTo>
                  <a:lnTo>
                    <a:pt x="3822115" y="3902329"/>
                  </a:lnTo>
                </a:path>
                <a:path w="10073005" h="5185410">
                  <a:moveTo>
                    <a:pt x="3822115" y="2695321"/>
                  </a:moveTo>
                  <a:lnTo>
                    <a:pt x="3822115" y="2785237"/>
                  </a:lnTo>
                </a:path>
                <a:path w="10073005" h="5185410">
                  <a:moveTo>
                    <a:pt x="3822115" y="1088263"/>
                  </a:moveTo>
                  <a:lnTo>
                    <a:pt x="3822115" y="2049145"/>
                  </a:lnTo>
                </a:path>
                <a:path w="10073005" h="5185410">
                  <a:moveTo>
                    <a:pt x="4515916" y="5016373"/>
                  </a:moveTo>
                  <a:lnTo>
                    <a:pt x="4515916" y="5185079"/>
                  </a:lnTo>
                </a:path>
                <a:path w="10073005" h="5185410">
                  <a:moveTo>
                    <a:pt x="4515916" y="4271137"/>
                  </a:moveTo>
                  <a:lnTo>
                    <a:pt x="4515916" y="4370197"/>
                  </a:lnTo>
                </a:path>
                <a:path w="10073005" h="5185410">
                  <a:moveTo>
                    <a:pt x="4515916" y="3708781"/>
                  </a:moveTo>
                  <a:lnTo>
                    <a:pt x="4515916" y="3902329"/>
                  </a:lnTo>
                </a:path>
                <a:path w="10073005" h="5185410">
                  <a:moveTo>
                    <a:pt x="4515916" y="2695321"/>
                  </a:moveTo>
                  <a:lnTo>
                    <a:pt x="4515916" y="2785237"/>
                  </a:lnTo>
                </a:path>
                <a:path w="10073005" h="5185410">
                  <a:moveTo>
                    <a:pt x="4515916" y="0"/>
                  </a:moveTo>
                  <a:lnTo>
                    <a:pt x="4515916" y="2049145"/>
                  </a:lnTo>
                </a:path>
                <a:path w="10073005" h="5185410">
                  <a:moveTo>
                    <a:pt x="5122976" y="5016373"/>
                  </a:moveTo>
                  <a:lnTo>
                    <a:pt x="5122976" y="5185079"/>
                  </a:lnTo>
                </a:path>
                <a:path w="10073005" h="5185410">
                  <a:moveTo>
                    <a:pt x="5122976" y="4271137"/>
                  </a:moveTo>
                  <a:lnTo>
                    <a:pt x="5122976" y="4370197"/>
                  </a:lnTo>
                </a:path>
                <a:path w="10073005" h="5185410">
                  <a:moveTo>
                    <a:pt x="5122976" y="3708781"/>
                  </a:moveTo>
                  <a:lnTo>
                    <a:pt x="5122976" y="3902329"/>
                  </a:lnTo>
                </a:path>
                <a:path w="10073005" h="5185410">
                  <a:moveTo>
                    <a:pt x="5122976" y="2695321"/>
                  </a:moveTo>
                  <a:lnTo>
                    <a:pt x="5122976" y="2785237"/>
                  </a:lnTo>
                </a:path>
                <a:path w="10073005" h="5185410">
                  <a:moveTo>
                    <a:pt x="5122976" y="1724533"/>
                  </a:moveTo>
                  <a:lnTo>
                    <a:pt x="5122976" y="2049145"/>
                  </a:lnTo>
                </a:path>
                <a:path w="10073005" h="5185410">
                  <a:moveTo>
                    <a:pt x="5816777" y="5016373"/>
                  </a:moveTo>
                  <a:lnTo>
                    <a:pt x="5816777" y="5185079"/>
                  </a:lnTo>
                </a:path>
                <a:path w="10073005" h="5185410">
                  <a:moveTo>
                    <a:pt x="5816777" y="4271137"/>
                  </a:moveTo>
                  <a:lnTo>
                    <a:pt x="5816777" y="4370197"/>
                  </a:lnTo>
                </a:path>
                <a:path w="10073005" h="5185410">
                  <a:moveTo>
                    <a:pt x="5816777" y="3708781"/>
                  </a:moveTo>
                  <a:lnTo>
                    <a:pt x="5816777" y="3902329"/>
                  </a:lnTo>
                </a:path>
                <a:path w="10073005" h="5185410">
                  <a:moveTo>
                    <a:pt x="5816777" y="2695321"/>
                  </a:moveTo>
                  <a:lnTo>
                    <a:pt x="5816777" y="2785237"/>
                  </a:lnTo>
                </a:path>
                <a:path w="10073005" h="5185410">
                  <a:moveTo>
                    <a:pt x="5816777" y="1724533"/>
                  </a:moveTo>
                  <a:lnTo>
                    <a:pt x="5816777" y="2049145"/>
                  </a:lnTo>
                </a:path>
                <a:path w="10073005" h="5185410">
                  <a:moveTo>
                    <a:pt x="6510578" y="5016373"/>
                  </a:moveTo>
                  <a:lnTo>
                    <a:pt x="6510578" y="5185079"/>
                  </a:lnTo>
                </a:path>
                <a:path w="10073005" h="5185410">
                  <a:moveTo>
                    <a:pt x="6510578" y="4271137"/>
                  </a:moveTo>
                  <a:lnTo>
                    <a:pt x="6510578" y="4370197"/>
                  </a:lnTo>
                </a:path>
                <a:path w="10073005" h="5185410">
                  <a:moveTo>
                    <a:pt x="6510578" y="3708781"/>
                  </a:moveTo>
                  <a:lnTo>
                    <a:pt x="6510578" y="3902329"/>
                  </a:lnTo>
                </a:path>
                <a:path w="10073005" h="5185410">
                  <a:moveTo>
                    <a:pt x="6510578" y="2695321"/>
                  </a:moveTo>
                  <a:lnTo>
                    <a:pt x="6510578" y="2785237"/>
                  </a:lnTo>
                </a:path>
                <a:path w="10073005" h="5185410">
                  <a:moveTo>
                    <a:pt x="6510578" y="1724533"/>
                  </a:moveTo>
                  <a:lnTo>
                    <a:pt x="6510578" y="2049145"/>
                  </a:lnTo>
                </a:path>
                <a:path w="10073005" h="5185410">
                  <a:moveTo>
                    <a:pt x="6510578" y="0"/>
                  </a:moveTo>
                  <a:lnTo>
                    <a:pt x="6510578" y="32893"/>
                  </a:lnTo>
                </a:path>
                <a:path w="10073005" h="5185410">
                  <a:moveTo>
                    <a:pt x="7117638" y="5016373"/>
                  </a:moveTo>
                  <a:lnTo>
                    <a:pt x="7117638" y="5185079"/>
                  </a:lnTo>
                </a:path>
                <a:path w="10073005" h="5185410">
                  <a:moveTo>
                    <a:pt x="7117638" y="4271137"/>
                  </a:moveTo>
                  <a:lnTo>
                    <a:pt x="7117638" y="4370197"/>
                  </a:lnTo>
                </a:path>
                <a:path w="10073005" h="5185410">
                  <a:moveTo>
                    <a:pt x="7117638" y="3708781"/>
                  </a:moveTo>
                  <a:lnTo>
                    <a:pt x="7117638" y="3902329"/>
                  </a:lnTo>
                </a:path>
                <a:path w="10073005" h="5185410">
                  <a:moveTo>
                    <a:pt x="7117638" y="2695321"/>
                  </a:moveTo>
                  <a:lnTo>
                    <a:pt x="7117638" y="2785237"/>
                  </a:lnTo>
                </a:path>
                <a:path w="10073005" h="5185410">
                  <a:moveTo>
                    <a:pt x="7117638" y="1724533"/>
                  </a:moveTo>
                  <a:lnTo>
                    <a:pt x="7117638" y="2049145"/>
                  </a:lnTo>
                </a:path>
                <a:path w="10073005" h="5185410">
                  <a:moveTo>
                    <a:pt x="7898180" y="5016373"/>
                  </a:moveTo>
                  <a:lnTo>
                    <a:pt x="7898180" y="5185079"/>
                  </a:lnTo>
                </a:path>
                <a:path w="10073005" h="5185410">
                  <a:moveTo>
                    <a:pt x="7898180" y="4271137"/>
                  </a:moveTo>
                  <a:lnTo>
                    <a:pt x="7898180" y="4370197"/>
                  </a:lnTo>
                </a:path>
                <a:path w="10073005" h="5185410">
                  <a:moveTo>
                    <a:pt x="7898180" y="3708781"/>
                  </a:moveTo>
                  <a:lnTo>
                    <a:pt x="7898180" y="3902329"/>
                  </a:lnTo>
                </a:path>
                <a:path w="10073005" h="5185410">
                  <a:moveTo>
                    <a:pt x="7898180" y="2695321"/>
                  </a:moveTo>
                  <a:lnTo>
                    <a:pt x="7898180" y="2785237"/>
                  </a:lnTo>
                </a:path>
                <a:path w="10073005" h="5185410">
                  <a:moveTo>
                    <a:pt x="7898180" y="1724533"/>
                  </a:moveTo>
                  <a:lnTo>
                    <a:pt x="7898180" y="2049145"/>
                  </a:lnTo>
                </a:path>
                <a:path w="10073005" h="5185410">
                  <a:moveTo>
                    <a:pt x="8678595" y="5016373"/>
                  </a:moveTo>
                  <a:lnTo>
                    <a:pt x="8678595" y="5185079"/>
                  </a:lnTo>
                </a:path>
                <a:path w="10073005" h="5185410">
                  <a:moveTo>
                    <a:pt x="8678595" y="4271137"/>
                  </a:moveTo>
                  <a:lnTo>
                    <a:pt x="8678595" y="4370197"/>
                  </a:lnTo>
                </a:path>
                <a:path w="10073005" h="5185410">
                  <a:moveTo>
                    <a:pt x="8678595" y="3708781"/>
                  </a:moveTo>
                  <a:lnTo>
                    <a:pt x="8678595" y="3902329"/>
                  </a:lnTo>
                </a:path>
                <a:path w="10073005" h="5185410">
                  <a:moveTo>
                    <a:pt x="8678595" y="2695321"/>
                  </a:moveTo>
                  <a:lnTo>
                    <a:pt x="8678595" y="2785237"/>
                  </a:lnTo>
                </a:path>
                <a:path w="10073005" h="5185410">
                  <a:moveTo>
                    <a:pt x="8678595" y="1724533"/>
                  </a:moveTo>
                  <a:lnTo>
                    <a:pt x="8678595" y="2049145"/>
                  </a:lnTo>
                </a:path>
                <a:path w="10073005" h="5185410">
                  <a:moveTo>
                    <a:pt x="9285655" y="5016373"/>
                  </a:moveTo>
                  <a:lnTo>
                    <a:pt x="9285655" y="5185079"/>
                  </a:lnTo>
                </a:path>
                <a:path w="10073005" h="5185410">
                  <a:moveTo>
                    <a:pt x="9285655" y="4271137"/>
                  </a:moveTo>
                  <a:lnTo>
                    <a:pt x="9285655" y="4370197"/>
                  </a:lnTo>
                </a:path>
                <a:path w="10073005" h="5185410">
                  <a:moveTo>
                    <a:pt x="9285655" y="3708781"/>
                  </a:moveTo>
                  <a:lnTo>
                    <a:pt x="9285655" y="3902329"/>
                  </a:lnTo>
                </a:path>
                <a:path w="10073005" h="5185410">
                  <a:moveTo>
                    <a:pt x="9285655" y="2695321"/>
                  </a:moveTo>
                  <a:lnTo>
                    <a:pt x="9285655" y="2785237"/>
                  </a:lnTo>
                </a:path>
                <a:path w="10073005" h="5185410">
                  <a:moveTo>
                    <a:pt x="9285655" y="1724533"/>
                  </a:moveTo>
                  <a:lnTo>
                    <a:pt x="9285655" y="2049145"/>
                  </a:lnTo>
                </a:path>
                <a:path w="10073005" h="5185410">
                  <a:moveTo>
                    <a:pt x="2168067" y="829310"/>
                  </a:moveTo>
                  <a:lnTo>
                    <a:pt x="4652949" y="829310"/>
                  </a:lnTo>
                </a:path>
                <a:path w="10073005" h="5185410">
                  <a:moveTo>
                    <a:pt x="3121964" y="1094613"/>
                  </a:moveTo>
                  <a:lnTo>
                    <a:pt x="4522266" y="1094613"/>
                  </a:lnTo>
                </a:path>
                <a:path w="10073005" h="5185410">
                  <a:moveTo>
                    <a:pt x="0" y="1795526"/>
                  </a:moveTo>
                  <a:lnTo>
                    <a:pt x="10072547" y="1795526"/>
                  </a:lnTo>
                </a:path>
                <a:path w="10073005" h="5185410">
                  <a:moveTo>
                    <a:pt x="0" y="2069846"/>
                  </a:moveTo>
                  <a:lnTo>
                    <a:pt x="2217597" y="2069846"/>
                  </a:lnTo>
                </a:path>
                <a:path w="10073005" h="5185410">
                  <a:moveTo>
                    <a:pt x="0" y="2344166"/>
                  </a:moveTo>
                  <a:lnTo>
                    <a:pt x="2217597" y="2344166"/>
                  </a:lnTo>
                </a:path>
                <a:path w="10073005" h="5185410">
                  <a:moveTo>
                    <a:pt x="0" y="2984246"/>
                  </a:moveTo>
                  <a:lnTo>
                    <a:pt x="2217597" y="2984246"/>
                  </a:lnTo>
                </a:path>
                <a:path w="10073005" h="5185410">
                  <a:moveTo>
                    <a:pt x="0" y="3807206"/>
                  </a:moveTo>
                  <a:lnTo>
                    <a:pt x="10072547" y="3807206"/>
                  </a:lnTo>
                </a:path>
                <a:path w="10073005" h="5185410">
                  <a:moveTo>
                    <a:pt x="6350" y="0"/>
                  </a:moveTo>
                  <a:lnTo>
                    <a:pt x="6350" y="5185079"/>
                  </a:lnTo>
                </a:path>
                <a:path w="10073005" h="5185410">
                  <a:moveTo>
                    <a:pt x="10066197" y="5016373"/>
                  </a:moveTo>
                  <a:lnTo>
                    <a:pt x="10066197" y="5185079"/>
                  </a:lnTo>
                </a:path>
                <a:path w="10073005" h="5185410">
                  <a:moveTo>
                    <a:pt x="10066197" y="4271137"/>
                  </a:moveTo>
                  <a:lnTo>
                    <a:pt x="10066197" y="4370197"/>
                  </a:lnTo>
                </a:path>
                <a:path w="10073005" h="5185410">
                  <a:moveTo>
                    <a:pt x="10066197" y="3708781"/>
                  </a:moveTo>
                  <a:lnTo>
                    <a:pt x="10066197" y="3902329"/>
                  </a:lnTo>
                </a:path>
                <a:path w="10073005" h="5185410">
                  <a:moveTo>
                    <a:pt x="10066197" y="2695321"/>
                  </a:moveTo>
                  <a:lnTo>
                    <a:pt x="10066197" y="2785237"/>
                  </a:lnTo>
                </a:path>
                <a:path w="10073005" h="5185410">
                  <a:moveTo>
                    <a:pt x="10066197" y="1724533"/>
                  </a:moveTo>
                  <a:lnTo>
                    <a:pt x="10066197" y="2049145"/>
                  </a:lnTo>
                </a:path>
                <a:path w="10073005" h="5185410">
                  <a:moveTo>
                    <a:pt x="10066197" y="0"/>
                  </a:moveTo>
                  <a:lnTo>
                    <a:pt x="10066197" y="32893"/>
                  </a:lnTo>
                </a:path>
                <a:path w="10073005" h="5185410">
                  <a:moveTo>
                    <a:pt x="0" y="6350"/>
                  </a:moveTo>
                  <a:lnTo>
                    <a:pt x="10072547" y="6350"/>
                  </a:lnTo>
                </a:path>
                <a:path w="10073005" h="5185410">
                  <a:moveTo>
                    <a:pt x="0" y="5178729"/>
                  </a:moveTo>
                  <a:lnTo>
                    <a:pt x="10072547" y="517872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17016" y="1849069"/>
            <a:ext cx="125285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Наименование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23007" y="1666494"/>
            <a:ext cx="2089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" marR="5080" indent="-10795" algn="just">
              <a:lnSpc>
                <a:spcPct val="100000"/>
              </a:lnSpc>
              <a:spcBef>
                <a:spcPts val="100"/>
              </a:spcBef>
            </a:pP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№  </a:t>
            </a:r>
            <a:r>
              <a:rPr sz="1200" spc="10" dirty="0">
                <a:solidFill>
                  <a:srgbClr val="48443E"/>
                </a:solidFill>
                <a:latin typeface="Verdana"/>
                <a:cs typeface="Verdana"/>
              </a:rPr>
              <a:t>ст  </a:t>
            </a:r>
            <a:r>
              <a:rPr sz="1200" spc="-45" dirty="0">
                <a:solidFill>
                  <a:srgbClr val="48443E"/>
                </a:solidFill>
                <a:latin typeface="Verdana"/>
                <a:cs typeface="Verdana"/>
              </a:rPr>
              <a:t>р.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42005" y="1349501"/>
            <a:ext cx="17538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50" dirty="0">
                <a:solidFill>
                  <a:srgbClr val="48443E"/>
                </a:solidFill>
                <a:latin typeface="Verdana"/>
                <a:cs typeface="Verdana"/>
              </a:rPr>
              <a:t>Число</a:t>
            </a:r>
            <a:r>
              <a:rPr sz="1400" spc="-12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400" spc="50" dirty="0">
                <a:solidFill>
                  <a:srgbClr val="48443E"/>
                </a:solidFill>
                <a:latin typeface="Verdana"/>
                <a:cs typeface="Verdana"/>
              </a:rPr>
              <a:t>пос</a:t>
            </a:r>
            <a:r>
              <a:rPr sz="1400" spc="40" dirty="0">
                <a:solidFill>
                  <a:srgbClr val="48443E"/>
                </a:solidFill>
                <a:latin typeface="Verdana"/>
                <a:cs typeface="Verdana"/>
              </a:rPr>
              <a:t>е</a:t>
            </a:r>
            <a:r>
              <a:rPr sz="1400" spc="75" dirty="0">
                <a:solidFill>
                  <a:srgbClr val="48443E"/>
                </a:solidFill>
                <a:latin typeface="Verdana"/>
                <a:cs typeface="Verdana"/>
              </a:rPr>
              <a:t>щ</a:t>
            </a:r>
            <a:r>
              <a:rPr sz="1400" spc="40" dirty="0">
                <a:solidFill>
                  <a:srgbClr val="48443E"/>
                </a:solidFill>
                <a:latin typeface="Verdana"/>
                <a:cs typeface="Verdana"/>
              </a:rPr>
              <a:t>е</a:t>
            </a:r>
            <a:r>
              <a:rPr sz="1400" spc="70" dirty="0">
                <a:solidFill>
                  <a:srgbClr val="48443E"/>
                </a:solidFill>
                <a:latin typeface="Verdana"/>
                <a:cs typeface="Verdana"/>
              </a:rPr>
              <a:t>ний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42361" y="1970989"/>
            <a:ext cx="76263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48443E"/>
                </a:solidFill>
                <a:latin typeface="Verdana"/>
                <a:cs typeface="Verdana"/>
              </a:rPr>
              <a:t>врачей, </a:t>
            </a:r>
            <a:r>
              <a:rPr sz="1000" spc="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48443E"/>
                </a:solidFill>
                <a:latin typeface="Verdana"/>
                <a:cs typeface="Verdana"/>
              </a:rPr>
              <a:t>включая </a:t>
            </a:r>
            <a:r>
              <a:rPr sz="1000" spc="1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п</a:t>
            </a:r>
            <a:r>
              <a:rPr sz="1000" spc="40" dirty="0">
                <a:solidFill>
                  <a:srgbClr val="48443E"/>
                </a:solidFill>
                <a:latin typeface="Verdana"/>
                <a:cs typeface="Verdana"/>
              </a:rPr>
              <a:t>р</a:t>
            </a:r>
            <a:r>
              <a:rPr sz="1000" spc="10" dirty="0">
                <a:solidFill>
                  <a:srgbClr val="48443E"/>
                </a:solidFill>
                <a:latin typeface="Verdana"/>
                <a:cs typeface="Verdana"/>
              </a:rPr>
              <a:t>офи</a:t>
            </a:r>
            <a:r>
              <a:rPr sz="1000" dirty="0">
                <a:solidFill>
                  <a:srgbClr val="48443E"/>
                </a:solidFill>
                <a:latin typeface="Verdana"/>
                <a:cs typeface="Verdana"/>
              </a:rPr>
              <a:t>лак</a:t>
            </a:r>
            <a:r>
              <a:rPr sz="1000" spc="-5" dirty="0">
                <a:solidFill>
                  <a:srgbClr val="48443E"/>
                </a:solidFill>
                <a:latin typeface="Verdana"/>
                <a:cs typeface="Verdana"/>
              </a:rPr>
              <a:t>т  </a:t>
            </a:r>
            <a:r>
              <a:rPr sz="1000" spc="25" dirty="0">
                <a:solidFill>
                  <a:srgbClr val="48443E"/>
                </a:solidFill>
                <a:latin typeface="Verdana"/>
                <a:cs typeface="Verdana"/>
              </a:rPr>
              <a:t>ические </a:t>
            </a:r>
            <a:r>
              <a:rPr sz="1000" spc="-75" dirty="0">
                <a:solidFill>
                  <a:srgbClr val="48443E"/>
                </a:solidFill>
                <a:latin typeface="Verdana"/>
                <a:cs typeface="Verdana"/>
              </a:rPr>
              <a:t>- </a:t>
            </a:r>
            <a:r>
              <a:rPr sz="1000" spc="-7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48443E"/>
                </a:solidFill>
                <a:latin typeface="Verdana"/>
                <a:cs typeface="Verdana"/>
              </a:rPr>
              <a:t>всего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50334" y="1925269"/>
            <a:ext cx="491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000" spc="15" dirty="0">
                <a:solidFill>
                  <a:srgbClr val="48443E"/>
                </a:solidFill>
                <a:latin typeface="Verdana"/>
                <a:cs typeface="Verdana"/>
              </a:rPr>
              <a:t>з</a:t>
            </a:r>
            <a:r>
              <a:rPr sz="1000" spc="-7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40" dirty="0">
                <a:solidFill>
                  <a:srgbClr val="48443E"/>
                </a:solidFill>
                <a:latin typeface="Verdana"/>
                <a:cs typeface="Verdana"/>
              </a:rPr>
              <a:t>н</a:t>
            </a: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000" spc="-140" dirty="0">
                <a:solidFill>
                  <a:srgbClr val="48443E"/>
                </a:solidFill>
                <a:latin typeface="Verdana"/>
                <a:cs typeface="Verdana"/>
              </a:rPr>
              <a:t>х: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87622" y="2180336"/>
            <a:ext cx="5207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95"/>
              </a:spcBef>
            </a:pPr>
            <a:r>
              <a:rPr sz="1000" spc="15" dirty="0">
                <a:solidFill>
                  <a:srgbClr val="48443E"/>
                </a:solidFill>
                <a:latin typeface="Verdana"/>
                <a:cs typeface="Verdana"/>
              </a:rPr>
              <a:t>сельск </a:t>
            </a:r>
            <a:r>
              <a:rPr sz="1000" spc="-34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65" dirty="0">
                <a:solidFill>
                  <a:srgbClr val="48443E"/>
                </a:solidFill>
                <a:latin typeface="Verdana"/>
                <a:cs typeface="Verdana"/>
              </a:rPr>
              <a:t>ими </a:t>
            </a:r>
            <a:r>
              <a:rPr sz="1000" spc="7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35" dirty="0">
                <a:solidFill>
                  <a:srgbClr val="48443E"/>
                </a:solidFill>
                <a:latin typeface="Verdana"/>
                <a:cs typeface="Verdana"/>
              </a:rPr>
              <a:t>ж</a:t>
            </a: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000" spc="10" dirty="0">
                <a:solidFill>
                  <a:srgbClr val="48443E"/>
                </a:solidFill>
                <a:latin typeface="Verdana"/>
                <a:cs typeface="Verdana"/>
              </a:rPr>
              <a:t>теля  </a:t>
            </a:r>
            <a:r>
              <a:rPr sz="1000" spc="65" dirty="0">
                <a:solidFill>
                  <a:srgbClr val="48443E"/>
                </a:solidFill>
                <a:latin typeface="Verdana"/>
                <a:cs typeface="Verdana"/>
              </a:rPr>
              <a:t>ми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85869" y="2256536"/>
            <a:ext cx="51308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spc="35" dirty="0">
                <a:solidFill>
                  <a:srgbClr val="48443E"/>
                </a:solidFill>
                <a:latin typeface="Verdana"/>
                <a:cs typeface="Verdana"/>
              </a:rPr>
              <a:t>детьми</a:t>
            </a:r>
            <a:endParaRPr sz="1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000" spc="-90" dirty="0">
                <a:solidFill>
                  <a:srgbClr val="48443E"/>
                </a:solidFill>
                <a:latin typeface="Verdana"/>
                <a:cs typeface="Verdana"/>
              </a:rPr>
              <a:t>0-17</a:t>
            </a:r>
            <a:endParaRPr sz="1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000" spc="5" dirty="0">
                <a:solidFill>
                  <a:srgbClr val="48443E"/>
                </a:solidFill>
                <a:latin typeface="Verdana"/>
                <a:cs typeface="Verdana"/>
              </a:rPr>
              <a:t>лет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84369" y="1109522"/>
            <a:ext cx="5342890" cy="1699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4629">
              <a:lnSpc>
                <a:spcPts val="1300"/>
              </a:lnSpc>
            </a:pPr>
            <a:r>
              <a:rPr sz="1200" spc="8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з</a:t>
            </a:r>
            <a:r>
              <a:rPr sz="1200" spc="-9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об</a:t>
            </a:r>
            <a:r>
              <a:rPr sz="1200" spc="60" dirty="0">
                <a:solidFill>
                  <a:srgbClr val="48443E"/>
                </a:solidFill>
                <a:latin typeface="Verdana"/>
                <a:cs typeface="Verdana"/>
              </a:rPr>
              <a:t>щ</a:t>
            </a:r>
            <a:r>
              <a:rPr sz="1200" spc="25" dirty="0">
                <a:solidFill>
                  <a:srgbClr val="48443E"/>
                </a:solidFill>
                <a:latin typeface="Verdana"/>
                <a:cs typeface="Verdana"/>
              </a:rPr>
              <a:t>ег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о</a:t>
            </a:r>
            <a:r>
              <a:rPr sz="1200" spc="-9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чи</a:t>
            </a:r>
            <a:r>
              <a:rPr sz="1200" spc="15" dirty="0">
                <a:solidFill>
                  <a:srgbClr val="48443E"/>
                </a:solidFill>
                <a:latin typeface="Verdana"/>
                <a:cs typeface="Verdana"/>
              </a:rPr>
              <a:t>сла</a:t>
            </a:r>
            <a:endParaRPr sz="1200">
              <a:latin typeface="Verdana"/>
              <a:cs typeface="Verdana"/>
            </a:endParaRPr>
          </a:p>
          <a:p>
            <a:pPr marL="95885">
              <a:lnSpc>
                <a:spcPts val="1460"/>
              </a:lnSpc>
              <a:tabLst>
                <a:tab pos="2246630" algn="l"/>
              </a:tabLst>
            </a:pP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посещен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200" spc="60" dirty="0">
                <a:solidFill>
                  <a:srgbClr val="48443E"/>
                </a:solidFill>
                <a:latin typeface="Verdana"/>
                <a:cs typeface="Verdana"/>
              </a:rPr>
              <a:t>й</a:t>
            </a:r>
            <a:r>
              <a:rPr sz="1200" spc="-9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-20" dirty="0">
                <a:solidFill>
                  <a:srgbClr val="48443E"/>
                </a:solidFill>
                <a:latin typeface="Verdana"/>
                <a:cs typeface="Verdana"/>
              </a:rPr>
              <a:t>(из</a:t>
            </a:r>
            <a:r>
              <a:rPr sz="1200" spc="-11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г</a:t>
            </a:r>
            <a:r>
              <a:rPr sz="1200" spc="-45" dirty="0">
                <a:solidFill>
                  <a:srgbClr val="48443E"/>
                </a:solidFill>
                <a:latin typeface="Verdana"/>
                <a:cs typeface="Verdana"/>
              </a:rPr>
              <a:t>р.</a:t>
            </a:r>
            <a:r>
              <a:rPr sz="1200" spc="-110" dirty="0">
                <a:solidFill>
                  <a:srgbClr val="48443E"/>
                </a:solidFill>
                <a:latin typeface="Verdana"/>
                <a:cs typeface="Verdana"/>
              </a:rPr>
              <a:t>3)</a:t>
            </a:r>
            <a:r>
              <a:rPr sz="1200" dirty="0">
                <a:solidFill>
                  <a:srgbClr val="48443E"/>
                </a:solidFill>
                <a:latin typeface="Verdana"/>
                <a:cs typeface="Verdana"/>
              </a:rPr>
              <a:t>	</a:t>
            </a:r>
            <a:r>
              <a:rPr sz="2100" spc="75" baseline="1984" dirty="0">
                <a:solidFill>
                  <a:srgbClr val="48443E"/>
                </a:solidFill>
                <a:latin typeface="Verdana"/>
                <a:cs typeface="Verdana"/>
              </a:rPr>
              <a:t>Число</a:t>
            </a:r>
            <a:r>
              <a:rPr sz="2100" spc="-187" baseline="1984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2100" spc="75" baseline="1984" dirty="0">
                <a:solidFill>
                  <a:srgbClr val="48443E"/>
                </a:solidFill>
                <a:latin typeface="Verdana"/>
                <a:cs typeface="Verdana"/>
              </a:rPr>
              <a:t>пос</a:t>
            </a:r>
            <a:r>
              <a:rPr sz="2100" spc="60" baseline="1984" dirty="0">
                <a:solidFill>
                  <a:srgbClr val="48443E"/>
                </a:solidFill>
                <a:latin typeface="Verdana"/>
                <a:cs typeface="Verdana"/>
              </a:rPr>
              <a:t>е</a:t>
            </a:r>
            <a:r>
              <a:rPr sz="2100" spc="112" baseline="1984" dirty="0">
                <a:solidFill>
                  <a:srgbClr val="48443E"/>
                </a:solidFill>
                <a:latin typeface="Verdana"/>
                <a:cs typeface="Verdana"/>
              </a:rPr>
              <a:t>щ</a:t>
            </a:r>
            <a:r>
              <a:rPr sz="2100" spc="60" baseline="1984" dirty="0">
                <a:solidFill>
                  <a:srgbClr val="48443E"/>
                </a:solidFill>
                <a:latin typeface="Verdana"/>
                <a:cs typeface="Verdana"/>
              </a:rPr>
              <a:t>е</a:t>
            </a:r>
            <a:r>
              <a:rPr sz="2100" spc="104" baseline="1984" dirty="0">
                <a:solidFill>
                  <a:srgbClr val="48443E"/>
                </a:solidFill>
                <a:latin typeface="Verdana"/>
                <a:cs typeface="Verdana"/>
              </a:rPr>
              <a:t>ний</a:t>
            </a:r>
            <a:r>
              <a:rPr sz="2100" spc="-202" baseline="1984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2100" spc="37" baseline="1984" dirty="0">
                <a:solidFill>
                  <a:srgbClr val="48443E"/>
                </a:solidFill>
                <a:latin typeface="Verdana"/>
                <a:cs typeface="Verdana"/>
              </a:rPr>
              <a:t>вра</a:t>
            </a:r>
            <a:r>
              <a:rPr sz="2100" spc="22" baseline="1984" dirty="0">
                <a:solidFill>
                  <a:srgbClr val="48443E"/>
                </a:solidFill>
                <a:latin typeface="Verdana"/>
                <a:cs typeface="Verdana"/>
              </a:rPr>
              <a:t>ч</a:t>
            </a:r>
            <a:r>
              <a:rPr sz="2100" spc="104" baseline="1984" dirty="0">
                <a:solidFill>
                  <a:srgbClr val="48443E"/>
                </a:solidFill>
                <a:latin typeface="Verdana"/>
                <a:cs typeface="Verdana"/>
              </a:rPr>
              <a:t>ами</a:t>
            </a:r>
            <a:r>
              <a:rPr sz="2100" spc="-209" baseline="1984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2100" spc="37" baseline="1984" dirty="0">
                <a:solidFill>
                  <a:srgbClr val="48443E"/>
                </a:solidFill>
                <a:latin typeface="Verdana"/>
                <a:cs typeface="Verdana"/>
              </a:rPr>
              <a:t>на</a:t>
            </a:r>
            <a:endParaRPr sz="2100" baseline="1984">
              <a:latin typeface="Verdana"/>
              <a:cs typeface="Verdana"/>
            </a:endParaRPr>
          </a:p>
          <a:p>
            <a:pPr marL="133985">
              <a:lnSpc>
                <a:spcPts val="1540"/>
              </a:lnSpc>
              <a:tabLst>
                <a:tab pos="3439795" algn="l"/>
              </a:tabLst>
            </a:pP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сделано</a:t>
            </a:r>
            <a:r>
              <a:rPr sz="1200" spc="-7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по</a:t>
            </a:r>
            <a:r>
              <a:rPr sz="1200" spc="-9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48443E"/>
                </a:solidFill>
                <a:latin typeface="Verdana"/>
                <a:cs typeface="Verdana"/>
              </a:rPr>
              <a:t>поводу	</a:t>
            </a:r>
            <a:r>
              <a:rPr sz="2100" spc="82" baseline="-7936" dirty="0">
                <a:solidFill>
                  <a:srgbClr val="48443E"/>
                </a:solidFill>
                <a:latin typeface="Verdana"/>
                <a:cs typeface="Verdana"/>
              </a:rPr>
              <a:t>дому</a:t>
            </a:r>
            <a:endParaRPr sz="2100" baseline="-7936">
              <a:latin typeface="Verdana"/>
              <a:cs typeface="Verdana"/>
            </a:endParaRPr>
          </a:p>
          <a:p>
            <a:pPr marL="371475">
              <a:lnSpc>
                <a:spcPts val="1420"/>
              </a:lnSpc>
            </a:pP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заболеваний</a:t>
            </a:r>
            <a:endParaRPr sz="1200">
              <a:latin typeface="Verdana"/>
              <a:cs typeface="Verdana"/>
            </a:endParaRPr>
          </a:p>
          <a:p>
            <a:pPr marL="3742690" algn="just">
              <a:lnSpc>
                <a:spcPts val="900"/>
              </a:lnSpc>
              <a:spcBef>
                <a:spcPts val="1160"/>
              </a:spcBef>
              <a:tabLst>
                <a:tab pos="4786630" algn="l"/>
              </a:tabLst>
            </a:pPr>
            <a:r>
              <a:rPr sz="1500" spc="75" baseline="19444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500" spc="22" baseline="19444" dirty="0">
                <a:solidFill>
                  <a:srgbClr val="48443E"/>
                </a:solidFill>
                <a:latin typeface="Verdana"/>
                <a:cs typeface="Verdana"/>
              </a:rPr>
              <a:t>з</a:t>
            </a:r>
            <a:r>
              <a:rPr sz="1500" spc="-104" baseline="19444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22" baseline="19444" dirty="0">
                <a:solidFill>
                  <a:srgbClr val="48443E"/>
                </a:solidFill>
                <a:latin typeface="Verdana"/>
                <a:cs typeface="Verdana"/>
              </a:rPr>
              <a:t>г</a:t>
            </a:r>
            <a:r>
              <a:rPr sz="1500" spc="-44" baseline="19444" dirty="0">
                <a:solidFill>
                  <a:srgbClr val="48443E"/>
                </a:solidFill>
                <a:latin typeface="Verdana"/>
                <a:cs typeface="Verdana"/>
              </a:rPr>
              <a:t>р.</a:t>
            </a:r>
            <a:r>
              <a:rPr sz="1500" spc="-75" baseline="19444" dirty="0">
                <a:solidFill>
                  <a:srgbClr val="48443E"/>
                </a:solidFill>
                <a:latin typeface="Verdana"/>
                <a:cs typeface="Verdana"/>
              </a:rPr>
              <a:t>9</a:t>
            </a:r>
            <a:r>
              <a:rPr sz="1500" spc="-345" baseline="19444" dirty="0">
                <a:solidFill>
                  <a:srgbClr val="48443E"/>
                </a:solidFill>
                <a:latin typeface="Verdana"/>
                <a:cs typeface="Verdana"/>
              </a:rPr>
              <a:t>:</a:t>
            </a:r>
            <a:r>
              <a:rPr sz="1500" baseline="19444" dirty="0">
                <a:solidFill>
                  <a:srgbClr val="48443E"/>
                </a:solidFill>
                <a:latin typeface="Verdana"/>
                <a:cs typeface="Verdana"/>
              </a:rPr>
              <a:t>	</a:t>
            </a: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000" spc="15" dirty="0">
                <a:solidFill>
                  <a:srgbClr val="48443E"/>
                </a:solidFill>
                <a:latin typeface="Verdana"/>
                <a:cs typeface="Verdana"/>
              </a:rPr>
              <a:t>з</a:t>
            </a:r>
            <a:r>
              <a:rPr sz="1000" spc="-7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15" dirty="0">
                <a:solidFill>
                  <a:srgbClr val="48443E"/>
                </a:solidFill>
                <a:latin typeface="Verdana"/>
                <a:cs typeface="Verdana"/>
              </a:rPr>
              <a:t>г</a:t>
            </a:r>
            <a:r>
              <a:rPr sz="1000" spc="-40" dirty="0">
                <a:solidFill>
                  <a:srgbClr val="48443E"/>
                </a:solidFill>
                <a:latin typeface="Verdana"/>
                <a:cs typeface="Verdana"/>
              </a:rPr>
              <a:t>р.</a:t>
            </a:r>
            <a:r>
              <a:rPr sz="1000" spc="-8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-165" dirty="0">
                <a:solidFill>
                  <a:srgbClr val="48443E"/>
                </a:solidFill>
                <a:latin typeface="Verdana"/>
                <a:cs typeface="Verdana"/>
              </a:rPr>
              <a:t>1</a:t>
            </a:r>
            <a:r>
              <a:rPr sz="1000" spc="-160" dirty="0">
                <a:solidFill>
                  <a:srgbClr val="48443E"/>
                </a:solidFill>
                <a:latin typeface="Verdana"/>
                <a:cs typeface="Verdana"/>
              </a:rPr>
              <a:t>2</a:t>
            </a:r>
            <a:r>
              <a:rPr sz="1000" spc="-229" dirty="0">
                <a:solidFill>
                  <a:srgbClr val="48443E"/>
                </a:solidFill>
                <a:latin typeface="Verdana"/>
                <a:cs typeface="Verdana"/>
              </a:rPr>
              <a:t>:</a:t>
            </a:r>
            <a:endParaRPr sz="1000">
              <a:latin typeface="Verdana"/>
              <a:cs typeface="Verdana"/>
            </a:endParaRPr>
          </a:p>
          <a:p>
            <a:pPr marL="19685" algn="just">
              <a:lnSpc>
                <a:spcPts val="900"/>
              </a:lnSpc>
              <a:tabLst>
                <a:tab pos="2677795" algn="l"/>
                <a:tab pos="4982210" algn="l"/>
              </a:tabLst>
            </a:pPr>
            <a:r>
              <a:rPr sz="1000" spc="20" dirty="0">
                <a:solidFill>
                  <a:srgbClr val="48443E"/>
                </a:solidFill>
                <a:latin typeface="Verdana"/>
                <a:cs typeface="Verdana"/>
              </a:rPr>
              <a:t>сельс   </a:t>
            </a:r>
            <a:r>
              <a:rPr sz="1000" spc="35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48443E"/>
                </a:solidFill>
                <a:latin typeface="Verdana"/>
                <a:cs typeface="Verdana"/>
              </a:rPr>
              <a:t>взросл   </a:t>
            </a:r>
            <a:r>
              <a:rPr sz="1000" spc="23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52" baseline="-33333" dirty="0">
                <a:solidFill>
                  <a:srgbClr val="48443E"/>
                </a:solidFill>
                <a:latin typeface="Verdana"/>
                <a:cs typeface="Verdana"/>
              </a:rPr>
              <a:t>детьми	</a:t>
            </a:r>
            <a:r>
              <a:rPr sz="1000" spc="30" dirty="0">
                <a:solidFill>
                  <a:srgbClr val="48443E"/>
                </a:solidFill>
                <a:latin typeface="Verdana"/>
                <a:cs typeface="Verdana"/>
              </a:rPr>
              <a:t>из</a:t>
            </a:r>
            <a:r>
              <a:rPr sz="1000" spc="-6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48443E"/>
                </a:solidFill>
                <a:latin typeface="Verdana"/>
                <a:cs typeface="Verdana"/>
              </a:rPr>
              <a:t>них	</a:t>
            </a:r>
            <a:r>
              <a:rPr sz="1500" spc="37" baseline="-33333" dirty="0">
                <a:solidFill>
                  <a:srgbClr val="48443E"/>
                </a:solidFill>
                <a:latin typeface="Verdana"/>
                <a:cs typeface="Verdana"/>
              </a:rPr>
              <a:t>по</a:t>
            </a:r>
            <a:endParaRPr sz="1500" baseline="-33333">
              <a:latin typeface="Verdana"/>
              <a:cs typeface="Verdana"/>
            </a:endParaRPr>
          </a:p>
          <a:p>
            <a:pPr indent="31750" algn="just">
              <a:lnSpc>
                <a:spcPct val="100000"/>
              </a:lnSpc>
              <a:tabLst>
                <a:tab pos="2554605" algn="l"/>
                <a:tab pos="2862580" algn="l"/>
                <a:tab pos="3437254" algn="l"/>
              </a:tabLst>
            </a:pP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кими    ыми </a:t>
            </a:r>
            <a:r>
              <a:rPr sz="1000" spc="-135" dirty="0">
                <a:solidFill>
                  <a:srgbClr val="48443E"/>
                </a:solidFill>
                <a:latin typeface="Verdana"/>
                <a:cs typeface="Verdana"/>
              </a:rPr>
              <a:t>18</a:t>
            </a:r>
            <a:r>
              <a:rPr sz="1000" spc="150" dirty="0">
                <a:solidFill>
                  <a:srgbClr val="48443E"/>
                </a:solidFill>
                <a:latin typeface="Verdana"/>
                <a:cs typeface="Verdana"/>
              </a:rPr>
              <a:t>  </a:t>
            </a:r>
            <a:r>
              <a:rPr sz="1000" spc="15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-135" baseline="-33333" dirty="0">
                <a:solidFill>
                  <a:srgbClr val="48443E"/>
                </a:solidFill>
                <a:latin typeface="Verdana"/>
                <a:cs typeface="Verdana"/>
              </a:rPr>
              <a:t>0-17</a:t>
            </a:r>
            <a:r>
              <a:rPr sz="1500" spc="382" baseline="-33333" dirty="0">
                <a:solidFill>
                  <a:srgbClr val="48443E"/>
                </a:solidFill>
                <a:latin typeface="Verdana"/>
                <a:cs typeface="Verdana"/>
              </a:rPr>
              <a:t>  </a:t>
            </a:r>
            <a:r>
              <a:rPr sz="1500" spc="390" baseline="-33333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30" baseline="-33333" dirty="0">
                <a:solidFill>
                  <a:srgbClr val="48443E"/>
                </a:solidFill>
                <a:latin typeface="Verdana"/>
                <a:cs typeface="Verdana"/>
              </a:rPr>
              <a:t>всего     </a:t>
            </a:r>
            <a:r>
              <a:rPr sz="1000" spc="20" dirty="0">
                <a:solidFill>
                  <a:srgbClr val="48443E"/>
                </a:solidFill>
                <a:latin typeface="Verdana"/>
                <a:cs typeface="Verdana"/>
              </a:rPr>
              <a:t>сельски       </a:t>
            </a:r>
            <a:r>
              <a:rPr sz="1000" spc="2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44" baseline="8333" dirty="0">
                <a:solidFill>
                  <a:srgbClr val="48443E"/>
                </a:solidFill>
                <a:latin typeface="Verdana"/>
                <a:cs typeface="Verdana"/>
              </a:rPr>
              <a:t>по        </a:t>
            </a:r>
            <a:r>
              <a:rPr sz="1500" spc="44" baseline="-25000" dirty="0">
                <a:solidFill>
                  <a:srgbClr val="48443E"/>
                </a:solidFill>
                <a:latin typeface="Verdana"/>
                <a:cs typeface="Verdana"/>
              </a:rPr>
              <a:t>детьм     </a:t>
            </a:r>
            <a:r>
              <a:rPr sz="1500" spc="30" baseline="-33333" dirty="0">
                <a:solidFill>
                  <a:srgbClr val="48443E"/>
                </a:solidFill>
                <a:latin typeface="Verdana"/>
                <a:cs typeface="Verdana"/>
              </a:rPr>
              <a:t>поводу </a:t>
            </a:r>
            <a:r>
              <a:rPr sz="1500" spc="37" baseline="-33333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48443E"/>
                </a:solidFill>
                <a:latin typeface="Verdana"/>
                <a:cs typeface="Verdana"/>
              </a:rPr>
              <a:t>жител    </a:t>
            </a:r>
            <a:r>
              <a:rPr sz="1000" spc="25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10" dirty="0">
                <a:solidFill>
                  <a:srgbClr val="48443E"/>
                </a:solidFill>
                <a:latin typeface="Verdana"/>
                <a:cs typeface="Verdana"/>
              </a:rPr>
              <a:t>лет</a:t>
            </a:r>
            <a:r>
              <a:rPr sz="1000" spc="-8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50" dirty="0">
                <a:solidFill>
                  <a:srgbClr val="48443E"/>
                </a:solidFill>
                <a:latin typeface="Verdana"/>
                <a:cs typeface="Verdana"/>
              </a:rPr>
              <a:t>и       </a:t>
            </a:r>
            <a:r>
              <a:rPr sz="1000" spc="8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15" baseline="-33333" dirty="0">
                <a:solidFill>
                  <a:srgbClr val="48443E"/>
                </a:solidFill>
                <a:latin typeface="Verdana"/>
                <a:cs typeface="Verdana"/>
              </a:rPr>
              <a:t>лет		</a:t>
            </a:r>
            <a:r>
              <a:rPr sz="1000" spc="-55" dirty="0">
                <a:solidFill>
                  <a:srgbClr val="48443E"/>
                </a:solidFill>
                <a:latin typeface="Verdana"/>
                <a:cs typeface="Verdana"/>
              </a:rPr>
              <a:t>х	</a:t>
            </a:r>
            <a:r>
              <a:rPr sz="1500" spc="30" baseline="8333" dirty="0">
                <a:solidFill>
                  <a:srgbClr val="48443E"/>
                </a:solidFill>
                <a:latin typeface="Verdana"/>
                <a:cs typeface="Verdana"/>
              </a:rPr>
              <a:t>поводу </a:t>
            </a:r>
            <a:r>
              <a:rPr sz="1500" spc="315" baseline="8333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75" baseline="-25000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500" spc="-120" baseline="-2500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-135" baseline="-25000" dirty="0">
                <a:solidFill>
                  <a:srgbClr val="48443E"/>
                </a:solidFill>
                <a:latin typeface="Verdana"/>
                <a:cs typeface="Verdana"/>
              </a:rPr>
              <a:t>0-17</a:t>
            </a:r>
            <a:r>
              <a:rPr sz="1500" spc="622" baseline="-2500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22" baseline="-33333" dirty="0">
                <a:solidFill>
                  <a:srgbClr val="48443E"/>
                </a:solidFill>
                <a:latin typeface="Verdana"/>
                <a:cs typeface="Verdana"/>
              </a:rPr>
              <a:t>заболев </a:t>
            </a:r>
            <a:r>
              <a:rPr sz="1500" spc="-509" baseline="-33333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20" dirty="0">
                <a:solidFill>
                  <a:srgbClr val="48443E"/>
                </a:solidFill>
                <a:latin typeface="Verdana"/>
                <a:cs typeface="Verdana"/>
              </a:rPr>
              <a:t>я-ми     </a:t>
            </a:r>
            <a:r>
              <a:rPr sz="1000" spc="9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000" spc="25" dirty="0">
                <a:solidFill>
                  <a:srgbClr val="48443E"/>
                </a:solidFill>
                <a:latin typeface="Verdana"/>
                <a:cs typeface="Verdana"/>
              </a:rPr>
              <a:t>более	жителей</a:t>
            </a:r>
            <a:r>
              <a:rPr sz="1000" spc="22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22" baseline="8333" dirty="0">
                <a:solidFill>
                  <a:srgbClr val="48443E"/>
                </a:solidFill>
                <a:latin typeface="Verdana"/>
                <a:cs typeface="Verdana"/>
              </a:rPr>
              <a:t>заболев</a:t>
            </a:r>
            <a:r>
              <a:rPr sz="1500" spc="375" baseline="8333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15" baseline="-25000" dirty="0">
                <a:solidFill>
                  <a:srgbClr val="48443E"/>
                </a:solidFill>
                <a:latin typeface="Verdana"/>
                <a:cs typeface="Verdana"/>
              </a:rPr>
              <a:t>лет</a:t>
            </a:r>
            <a:r>
              <a:rPr sz="1500" spc="555" baseline="-2500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500" spc="44" baseline="-33333" dirty="0">
                <a:solidFill>
                  <a:srgbClr val="48443E"/>
                </a:solidFill>
                <a:latin typeface="Verdana"/>
                <a:cs typeface="Verdana"/>
              </a:rPr>
              <a:t>аний</a:t>
            </a:r>
            <a:endParaRPr sz="1500" baseline="-33333">
              <a:latin typeface="Verdana"/>
              <a:cs typeface="Verdana"/>
            </a:endParaRPr>
          </a:p>
          <a:p>
            <a:pPr marL="3509010">
              <a:lnSpc>
                <a:spcPts val="1045"/>
              </a:lnSpc>
            </a:pPr>
            <a:r>
              <a:rPr sz="1000" spc="30" dirty="0">
                <a:solidFill>
                  <a:srgbClr val="48443E"/>
                </a:solidFill>
                <a:latin typeface="Verdana"/>
                <a:cs typeface="Verdana"/>
              </a:rPr>
              <a:t>аний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02232" y="2881376"/>
            <a:ext cx="81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20" dirty="0">
                <a:solidFill>
                  <a:srgbClr val="48443E"/>
                </a:solidFill>
                <a:latin typeface="Verdana"/>
                <a:cs typeface="Verdana"/>
              </a:rPr>
              <a:t>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70251" y="2881376"/>
            <a:ext cx="1130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5" dirty="0">
                <a:solidFill>
                  <a:srgbClr val="48443E"/>
                </a:solidFill>
                <a:latin typeface="Verdana"/>
                <a:cs typeface="Verdana"/>
              </a:rPr>
              <a:t>2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8216" y="3155696"/>
            <a:ext cx="11398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70" dirty="0">
                <a:solidFill>
                  <a:srgbClr val="48443E"/>
                </a:solidFill>
                <a:latin typeface="Verdana"/>
                <a:cs typeface="Verdana"/>
              </a:rPr>
              <a:t>В</a:t>
            </a:r>
            <a:r>
              <a:rPr sz="1200" spc="75" dirty="0">
                <a:solidFill>
                  <a:srgbClr val="48443E"/>
                </a:solidFill>
                <a:latin typeface="Verdana"/>
                <a:cs typeface="Verdana"/>
              </a:rPr>
              <a:t>р</a:t>
            </a:r>
            <a:r>
              <a:rPr sz="1200" spc="-15" dirty="0">
                <a:solidFill>
                  <a:srgbClr val="48443E"/>
                </a:solidFill>
                <a:latin typeface="Verdana"/>
                <a:cs typeface="Verdana"/>
              </a:rPr>
              <a:t>а</a:t>
            </a: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чи</a:t>
            </a:r>
            <a:r>
              <a:rPr sz="1200" spc="-10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-165" dirty="0">
                <a:solidFill>
                  <a:srgbClr val="48443E"/>
                </a:solidFill>
                <a:latin typeface="Verdana"/>
                <a:cs typeface="Verdana"/>
              </a:rPr>
              <a:t>–</a:t>
            </a:r>
            <a:r>
              <a:rPr sz="1200" spc="-10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15" dirty="0">
                <a:solidFill>
                  <a:srgbClr val="48443E"/>
                </a:solidFill>
                <a:latin typeface="Verdana"/>
                <a:cs typeface="Verdana"/>
              </a:rPr>
              <a:t>в</a:t>
            </a: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сег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о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85492" y="3155696"/>
            <a:ext cx="81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20" dirty="0">
                <a:solidFill>
                  <a:srgbClr val="48443E"/>
                </a:solidFill>
                <a:latin typeface="Verdana"/>
                <a:cs typeface="Verdana"/>
              </a:rPr>
              <a:t>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8216" y="3430015"/>
            <a:ext cx="14344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п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о</a:t>
            </a:r>
            <a:r>
              <a:rPr sz="1200" spc="-10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50" dirty="0">
                <a:solidFill>
                  <a:srgbClr val="48443E"/>
                </a:solidFill>
                <a:latin typeface="Verdana"/>
                <a:cs typeface="Verdana"/>
              </a:rPr>
              <a:t>п</a:t>
            </a:r>
            <a:r>
              <a:rPr sz="1200" spc="-15" dirty="0">
                <a:solidFill>
                  <a:srgbClr val="48443E"/>
                </a:solidFill>
                <a:latin typeface="Verdana"/>
                <a:cs typeface="Verdana"/>
              </a:rPr>
              <a:t>а</a:t>
            </a: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ллиа</a:t>
            </a:r>
            <a:r>
              <a:rPr sz="1200" spc="-10" dirty="0">
                <a:solidFill>
                  <a:srgbClr val="48443E"/>
                </a:solidFill>
                <a:latin typeface="Verdana"/>
                <a:cs typeface="Verdana"/>
              </a:rPr>
              <a:t>т</a:t>
            </a: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200" spc="35" dirty="0">
                <a:solidFill>
                  <a:srgbClr val="48443E"/>
                </a:solidFill>
                <a:latin typeface="Verdana"/>
                <a:cs typeface="Verdana"/>
              </a:rPr>
              <a:t>в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ной  </a:t>
            </a:r>
            <a:r>
              <a:rPr sz="1200" spc="55" dirty="0">
                <a:solidFill>
                  <a:srgbClr val="48443E"/>
                </a:solidFill>
                <a:latin typeface="Verdana"/>
                <a:cs typeface="Verdana"/>
              </a:rPr>
              <a:t>медицинской </a:t>
            </a:r>
            <a:r>
              <a:rPr sz="1200" spc="60" dirty="0">
                <a:solidFill>
                  <a:srgbClr val="48443E"/>
                </a:solidFill>
                <a:latin typeface="Verdana"/>
                <a:cs typeface="Verdana"/>
              </a:rPr>
              <a:t> помощи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59583" y="3612591"/>
            <a:ext cx="17716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70" dirty="0">
                <a:solidFill>
                  <a:srgbClr val="48443E"/>
                </a:solidFill>
                <a:latin typeface="Verdana"/>
                <a:cs typeface="Verdana"/>
              </a:rPr>
              <a:t>61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8216" y="4071873"/>
            <a:ext cx="11912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в</a:t>
            </a:r>
            <a:r>
              <a:rPr sz="1200" spc="-90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48443E"/>
                </a:solidFill>
                <a:latin typeface="Verdana"/>
                <a:cs typeface="Verdana"/>
              </a:rPr>
              <a:t>отд</a:t>
            </a:r>
            <a:r>
              <a:rPr sz="1200" spc="35" dirty="0">
                <a:solidFill>
                  <a:srgbClr val="48443E"/>
                </a:solidFill>
                <a:latin typeface="Verdana"/>
                <a:cs typeface="Verdana"/>
              </a:rPr>
              <a:t>е</a:t>
            </a:r>
            <a:r>
              <a:rPr sz="1200" spc="30" dirty="0">
                <a:solidFill>
                  <a:srgbClr val="48443E"/>
                </a:solidFill>
                <a:latin typeface="Verdana"/>
                <a:cs typeface="Verdana"/>
              </a:rPr>
              <a:t>ле</a:t>
            </a:r>
            <a:r>
              <a:rPr sz="1200" spc="-20" dirty="0">
                <a:solidFill>
                  <a:srgbClr val="48443E"/>
                </a:solidFill>
                <a:latin typeface="Verdana"/>
                <a:cs typeface="Verdana"/>
              </a:rPr>
              <a:t>ниях,  </a:t>
            </a:r>
            <a:r>
              <a:rPr sz="1200" spc="10" dirty="0">
                <a:solidFill>
                  <a:srgbClr val="48443E"/>
                </a:solidFill>
                <a:latin typeface="Verdana"/>
                <a:cs typeface="Verdana"/>
              </a:rPr>
              <a:t>кабинетах </a:t>
            </a:r>
            <a:r>
              <a:rPr sz="1200" spc="15" dirty="0">
                <a:solidFill>
                  <a:srgbClr val="48443E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п</a:t>
            </a:r>
            <a:r>
              <a:rPr sz="1200" spc="-15" dirty="0">
                <a:solidFill>
                  <a:srgbClr val="48443E"/>
                </a:solidFill>
                <a:latin typeface="Verdana"/>
                <a:cs typeface="Verdana"/>
              </a:rPr>
              <a:t>а</a:t>
            </a:r>
            <a:r>
              <a:rPr sz="1200" spc="20" dirty="0">
                <a:solidFill>
                  <a:srgbClr val="48443E"/>
                </a:solidFill>
                <a:latin typeface="Verdana"/>
                <a:cs typeface="Verdana"/>
              </a:rPr>
              <a:t>ллиа</a:t>
            </a:r>
            <a:r>
              <a:rPr sz="1200" spc="-10" dirty="0">
                <a:solidFill>
                  <a:srgbClr val="48443E"/>
                </a:solidFill>
                <a:latin typeface="Verdana"/>
                <a:cs typeface="Verdana"/>
              </a:rPr>
              <a:t>т</a:t>
            </a:r>
            <a:r>
              <a:rPr sz="1200" spc="45" dirty="0">
                <a:solidFill>
                  <a:srgbClr val="48443E"/>
                </a:solidFill>
                <a:latin typeface="Verdana"/>
                <a:cs typeface="Verdana"/>
              </a:rPr>
              <a:t>и</a:t>
            </a:r>
            <a:r>
              <a:rPr sz="1200" spc="35" dirty="0">
                <a:solidFill>
                  <a:srgbClr val="48443E"/>
                </a:solidFill>
                <a:latin typeface="Verdana"/>
                <a:cs typeface="Verdana"/>
              </a:rPr>
              <a:t>в</a:t>
            </a:r>
            <a:r>
              <a:rPr sz="1200" spc="40" dirty="0">
                <a:solidFill>
                  <a:srgbClr val="48443E"/>
                </a:solidFill>
                <a:latin typeface="Verdana"/>
                <a:cs typeface="Verdana"/>
              </a:rPr>
              <a:t>ной  </a:t>
            </a:r>
            <a:r>
              <a:rPr sz="1200" spc="65" dirty="0">
                <a:solidFill>
                  <a:srgbClr val="48443E"/>
                </a:solidFill>
                <a:latin typeface="Verdana"/>
                <a:cs typeface="Verdana"/>
              </a:rPr>
              <a:t>медпомощи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95576" y="4618990"/>
            <a:ext cx="262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0" dirty="0">
                <a:solidFill>
                  <a:srgbClr val="48443E"/>
                </a:solidFill>
                <a:latin typeface="Verdana"/>
                <a:cs typeface="Verdana"/>
              </a:rPr>
              <a:t>1</a:t>
            </a:r>
            <a:r>
              <a:rPr sz="1200" spc="-204" dirty="0">
                <a:solidFill>
                  <a:srgbClr val="48443E"/>
                </a:solidFill>
                <a:latin typeface="Verdana"/>
                <a:cs typeface="Verdana"/>
              </a:rPr>
              <a:t>2</a:t>
            </a:r>
            <a:r>
              <a:rPr sz="1200" spc="-25" dirty="0">
                <a:solidFill>
                  <a:srgbClr val="48443E"/>
                </a:solidFill>
                <a:latin typeface="Verdana"/>
                <a:cs typeface="Verdana"/>
              </a:rPr>
              <a:t>6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58216" y="4894833"/>
            <a:ext cx="1383030" cy="1306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35" dirty="0">
                <a:latin typeface="Verdana"/>
                <a:cs typeface="Verdana"/>
              </a:rPr>
              <a:t>выездной </a:t>
            </a:r>
            <a:r>
              <a:rPr sz="1200" spc="4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патронажной </a:t>
            </a:r>
            <a:r>
              <a:rPr sz="1200" spc="4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службой </a:t>
            </a:r>
            <a:r>
              <a:rPr sz="1200" spc="25" dirty="0">
                <a:latin typeface="Verdana"/>
                <a:cs typeface="Verdana"/>
              </a:rPr>
              <a:t>для </a:t>
            </a:r>
            <a:r>
              <a:rPr sz="1200" spc="30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оказания </a:t>
            </a:r>
            <a:r>
              <a:rPr sz="1200" spc="25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паллиативной </a:t>
            </a:r>
            <a:r>
              <a:rPr sz="1200" spc="35" dirty="0">
                <a:latin typeface="Verdana"/>
                <a:cs typeface="Verdana"/>
              </a:rPr>
              <a:t> </a:t>
            </a:r>
            <a:r>
              <a:rPr sz="1200" spc="55" dirty="0">
                <a:latin typeface="Verdana"/>
                <a:cs typeface="Verdana"/>
              </a:rPr>
              <a:t>медицинской </a:t>
            </a:r>
            <a:r>
              <a:rPr sz="1200" spc="60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п</a:t>
            </a:r>
            <a:r>
              <a:rPr sz="1200" spc="80" dirty="0">
                <a:latin typeface="Verdana"/>
                <a:cs typeface="Verdana"/>
              </a:rPr>
              <a:t>ом</a:t>
            </a:r>
            <a:r>
              <a:rPr sz="1200" spc="55" dirty="0">
                <a:latin typeface="Verdana"/>
                <a:cs typeface="Verdana"/>
              </a:rPr>
              <a:t>ощи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на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70" dirty="0">
                <a:latin typeface="Verdana"/>
                <a:cs typeface="Verdana"/>
              </a:rPr>
              <a:t>дом</a:t>
            </a:r>
            <a:r>
              <a:rPr sz="1200" spc="-25" dirty="0">
                <a:latin typeface="Verdana"/>
                <a:cs typeface="Verdana"/>
              </a:rPr>
              <a:t>у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97100" y="5990945"/>
            <a:ext cx="260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0" dirty="0">
                <a:latin typeface="Verdana"/>
                <a:cs typeface="Verdana"/>
              </a:rPr>
              <a:t>1</a:t>
            </a:r>
            <a:r>
              <a:rPr sz="1200" spc="-204" dirty="0">
                <a:latin typeface="Verdana"/>
                <a:cs typeface="Verdana"/>
              </a:rPr>
              <a:t>2</a:t>
            </a:r>
            <a:r>
              <a:rPr sz="1200" spc="-50" dirty="0">
                <a:latin typeface="Verdana"/>
                <a:cs typeface="Verdana"/>
              </a:rPr>
              <a:t>7</a:t>
            </a:r>
            <a:endParaRPr sz="1200">
              <a:latin typeface="Verdana"/>
              <a:cs typeface="Verdana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586037" y="3102673"/>
            <a:ext cx="9121775" cy="655955"/>
            <a:chOff x="2586037" y="3102673"/>
            <a:chExt cx="9121775" cy="655955"/>
          </a:xfrm>
        </p:grpSpPr>
        <p:sp>
          <p:nvSpPr>
            <p:cNvPr id="29" name="object 29"/>
            <p:cNvSpPr/>
            <p:nvPr/>
          </p:nvSpPr>
          <p:spPr>
            <a:xfrm>
              <a:off x="2590800" y="3107435"/>
              <a:ext cx="9112250" cy="646430"/>
            </a:xfrm>
            <a:custGeom>
              <a:avLst/>
              <a:gdLst/>
              <a:ahLst/>
              <a:cxnLst/>
              <a:rect l="l" t="t" r="r" b="b"/>
              <a:pathLst>
                <a:path w="9112250" h="646429">
                  <a:moveTo>
                    <a:pt x="9111996" y="0"/>
                  </a:moveTo>
                  <a:lnTo>
                    <a:pt x="0" y="0"/>
                  </a:lnTo>
                  <a:lnTo>
                    <a:pt x="0" y="646176"/>
                  </a:lnTo>
                  <a:lnTo>
                    <a:pt x="9111996" y="646176"/>
                  </a:lnTo>
                  <a:lnTo>
                    <a:pt x="9111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590800" y="3107435"/>
              <a:ext cx="9112250" cy="646430"/>
            </a:xfrm>
            <a:custGeom>
              <a:avLst/>
              <a:gdLst/>
              <a:ahLst/>
              <a:cxnLst/>
              <a:rect l="l" t="t" r="r" b="b"/>
              <a:pathLst>
                <a:path w="9112250" h="646429">
                  <a:moveTo>
                    <a:pt x="0" y="646176"/>
                  </a:moveTo>
                  <a:lnTo>
                    <a:pt x="9111996" y="646176"/>
                  </a:lnTo>
                  <a:lnTo>
                    <a:pt x="9111996" y="0"/>
                  </a:lnTo>
                  <a:lnTo>
                    <a:pt x="0" y="0"/>
                  </a:lnTo>
                  <a:lnTo>
                    <a:pt x="0" y="646176"/>
                  </a:lnTo>
                  <a:close/>
                </a:path>
              </a:pathLst>
            </a:custGeom>
            <a:ln w="9144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2669285" y="2839381"/>
            <a:ext cx="8737600" cy="86614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311785">
              <a:lnSpc>
                <a:spcPct val="100000"/>
              </a:lnSpc>
              <a:spcBef>
                <a:spcPts val="440"/>
              </a:spcBef>
              <a:tabLst>
                <a:tab pos="1127125" algn="l"/>
                <a:tab pos="1828800" algn="l"/>
                <a:tab pos="2476500" algn="l"/>
                <a:tab pos="3128010" algn="l"/>
                <a:tab pos="3818890" algn="l"/>
                <a:tab pos="4471035" algn="l"/>
                <a:tab pos="5133340" algn="l"/>
                <a:tab pos="5936615" algn="l"/>
                <a:tab pos="6615430" algn="l"/>
                <a:tab pos="7309484" algn="l"/>
              </a:tabLst>
            </a:pPr>
            <a:r>
              <a:rPr sz="1200" spc="-80" dirty="0">
                <a:solidFill>
                  <a:srgbClr val="48443E"/>
                </a:solidFill>
                <a:latin typeface="Verdana"/>
                <a:cs typeface="Verdana"/>
              </a:rPr>
              <a:t>3	</a:t>
            </a:r>
            <a:r>
              <a:rPr sz="1200" spc="35" dirty="0">
                <a:solidFill>
                  <a:srgbClr val="48443E"/>
                </a:solidFill>
                <a:latin typeface="Verdana"/>
                <a:cs typeface="Verdana"/>
              </a:rPr>
              <a:t>4	</a:t>
            </a:r>
            <a:r>
              <a:rPr sz="1200" spc="-75" dirty="0">
                <a:solidFill>
                  <a:srgbClr val="48443E"/>
                </a:solidFill>
                <a:latin typeface="Verdana"/>
                <a:cs typeface="Verdana"/>
              </a:rPr>
              <a:t>5	</a:t>
            </a:r>
            <a:r>
              <a:rPr sz="1200" spc="-25" dirty="0">
                <a:solidFill>
                  <a:srgbClr val="48443E"/>
                </a:solidFill>
                <a:latin typeface="Verdana"/>
                <a:cs typeface="Verdana"/>
              </a:rPr>
              <a:t>6	</a:t>
            </a:r>
            <a:r>
              <a:rPr sz="1200" spc="-50" dirty="0">
                <a:solidFill>
                  <a:srgbClr val="48443E"/>
                </a:solidFill>
                <a:latin typeface="Verdana"/>
                <a:cs typeface="Verdana"/>
              </a:rPr>
              <a:t>7	</a:t>
            </a:r>
            <a:r>
              <a:rPr sz="1200" spc="5" dirty="0">
                <a:solidFill>
                  <a:srgbClr val="48443E"/>
                </a:solidFill>
                <a:latin typeface="Verdana"/>
                <a:cs typeface="Verdana"/>
              </a:rPr>
              <a:t>8	</a:t>
            </a:r>
            <a:r>
              <a:rPr sz="1200" spc="-25" dirty="0">
                <a:solidFill>
                  <a:srgbClr val="48443E"/>
                </a:solidFill>
                <a:latin typeface="Verdana"/>
                <a:cs typeface="Verdana"/>
              </a:rPr>
              <a:t>9	</a:t>
            </a:r>
            <a:r>
              <a:rPr sz="1200" spc="-145" dirty="0">
                <a:solidFill>
                  <a:srgbClr val="48443E"/>
                </a:solidFill>
                <a:latin typeface="Verdana"/>
                <a:cs typeface="Verdana"/>
              </a:rPr>
              <a:t>10	</a:t>
            </a:r>
            <a:r>
              <a:rPr sz="1200" spc="-320" dirty="0">
                <a:solidFill>
                  <a:srgbClr val="48443E"/>
                </a:solidFill>
                <a:latin typeface="Verdana"/>
                <a:cs typeface="Verdana"/>
              </a:rPr>
              <a:t>11	</a:t>
            </a:r>
            <a:r>
              <a:rPr sz="1200" spc="-200" dirty="0">
                <a:solidFill>
                  <a:srgbClr val="48443E"/>
                </a:solidFill>
                <a:latin typeface="Verdana"/>
                <a:cs typeface="Verdana"/>
              </a:rPr>
              <a:t>12	13</a:t>
            </a:r>
            <a:endParaRPr sz="1200" dirty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515"/>
              </a:spcBef>
            </a:pPr>
            <a:r>
              <a:rPr sz="1800" spc="-105" dirty="0">
                <a:latin typeface="Verdana"/>
                <a:cs typeface="Verdana"/>
              </a:rPr>
              <a:t>Стр.61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равна</a:t>
            </a:r>
            <a:r>
              <a:rPr sz="1800" spc="-13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265" dirty="0">
                <a:latin typeface="Verdana"/>
                <a:cs typeface="Verdana"/>
              </a:rPr>
              <a:t>126:</a:t>
            </a:r>
            <a:r>
              <a:rPr sz="1800" spc="-135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в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155" dirty="0">
                <a:latin typeface="Verdana"/>
                <a:cs typeface="Verdana"/>
              </a:rPr>
              <a:t>МО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15" dirty="0">
                <a:latin typeface="Verdana"/>
                <a:cs typeface="Verdana"/>
              </a:rPr>
              <a:t>оказывает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паллиативную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spc="80" dirty="0">
                <a:latin typeface="Verdana"/>
                <a:cs typeface="Verdana"/>
              </a:rPr>
              <a:t>помощь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b="1" u="sng" spc="25" dirty="0">
                <a:latin typeface="Verdana"/>
                <a:cs typeface="Verdana"/>
              </a:rPr>
              <a:t>только</a:t>
            </a:r>
            <a:r>
              <a:rPr sz="1800" b="1" u="sng" spc="-145" dirty="0">
                <a:latin typeface="Verdana"/>
                <a:cs typeface="Verdana"/>
              </a:rPr>
              <a:t> </a:t>
            </a:r>
            <a:r>
              <a:rPr sz="1800" b="1" u="sng" spc="30" dirty="0">
                <a:latin typeface="Verdana"/>
                <a:cs typeface="Verdana"/>
              </a:rPr>
              <a:t>врач</a:t>
            </a:r>
            <a:r>
              <a:rPr sz="1800" b="1" u="sng" spc="-135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по </a:t>
            </a:r>
            <a:r>
              <a:rPr sz="1800" spc="-615" dirty="0">
                <a:latin typeface="Verdana"/>
                <a:cs typeface="Verdana"/>
              </a:rPr>
              <a:t> </a:t>
            </a:r>
            <a:r>
              <a:rPr sz="1800" spc="40" dirty="0">
                <a:latin typeface="Verdana"/>
                <a:cs typeface="Verdana"/>
              </a:rPr>
              <a:t>паллиативной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45" dirty="0">
                <a:latin typeface="Verdana"/>
                <a:cs typeface="Verdana"/>
              </a:rPr>
              <a:t>помощи,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50" dirty="0">
                <a:latin typeface="Verdana"/>
                <a:cs typeface="Verdana"/>
              </a:rPr>
              <a:t>работающий</a:t>
            </a:r>
            <a:r>
              <a:rPr sz="1800" spc="-120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в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отделении,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spc="40" dirty="0">
                <a:latin typeface="Verdana"/>
                <a:cs typeface="Verdana"/>
              </a:rPr>
              <a:t>кабинете</a:t>
            </a:r>
            <a:endParaRPr sz="1800" dirty="0">
              <a:latin typeface="Verdana"/>
              <a:cs typeface="Verdana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586037" y="3838765"/>
            <a:ext cx="9121775" cy="933450"/>
            <a:chOff x="2586037" y="3838765"/>
            <a:chExt cx="9121775" cy="933450"/>
          </a:xfrm>
        </p:grpSpPr>
        <p:sp>
          <p:nvSpPr>
            <p:cNvPr id="33" name="object 33"/>
            <p:cNvSpPr/>
            <p:nvPr/>
          </p:nvSpPr>
          <p:spPr>
            <a:xfrm>
              <a:off x="2590800" y="3843528"/>
              <a:ext cx="9112250" cy="923925"/>
            </a:xfrm>
            <a:custGeom>
              <a:avLst/>
              <a:gdLst/>
              <a:ahLst/>
              <a:cxnLst/>
              <a:rect l="l" t="t" r="r" b="b"/>
              <a:pathLst>
                <a:path w="9112250" h="923925">
                  <a:moveTo>
                    <a:pt x="9111996" y="0"/>
                  </a:moveTo>
                  <a:lnTo>
                    <a:pt x="0" y="0"/>
                  </a:lnTo>
                  <a:lnTo>
                    <a:pt x="0" y="923544"/>
                  </a:lnTo>
                  <a:lnTo>
                    <a:pt x="9111996" y="923544"/>
                  </a:lnTo>
                  <a:lnTo>
                    <a:pt x="9111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590800" y="3843528"/>
              <a:ext cx="9112250" cy="923925"/>
            </a:xfrm>
            <a:custGeom>
              <a:avLst/>
              <a:gdLst/>
              <a:ahLst/>
              <a:cxnLst/>
              <a:rect l="l" t="t" r="r" b="b"/>
              <a:pathLst>
                <a:path w="9112250" h="923925">
                  <a:moveTo>
                    <a:pt x="0" y="923544"/>
                  </a:moveTo>
                  <a:lnTo>
                    <a:pt x="9111996" y="923544"/>
                  </a:lnTo>
                  <a:lnTo>
                    <a:pt x="9111996" y="0"/>
                  </a:lnTo>
                  <a:lnTo>
                    <a:pt x="0" y="0"/>
                  </a:lnTo>
                  <a:lnTo>
                    <a:pt x="0" y="923544"/>
                  </a:lnTo>
                  <a:close/>
                </a:path>
              </a:pathLst>
            </a:custGeom>
            <a:ln w="9144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2669285" y="3867404"/>
            <a:ext cx="855472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5" dirty="0">
                <a:latin typeface="Verdana"/>
                <a:cs typeface="Verdana"/>
              </a:rPr>
              <a:t>Стр.61 </a:t>
            </a:r>
            <a:r>
              <a:rPr sz="1800" spc="65" dirty="0">
                <a:solidFill>
                  <a:srgbClr val="C1493E"/>
                </a:solidFill>
                <a:latin typeface="Verdana"/>
                <a:cs typeface="Verdana"/>
              </a:rPr>
              <a:t>не 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равна </a:t>
            </a:r>
            <a:r>
              <a:rPr sz="1800" spc="-265" dirty="0">
                <a:latin typeface="Verdana"/>
                <a:cs typeface="Verdana"/>
              </a:rPr>
              <a:t>126: </a:t>
            </a:r>
            <a:r>
              <a:rPr sz="1800" spc="30" dirty="0">
                <a:latin typeface="Verdana"/>
                <a:cs typeface="Verdana"/>
              </a:rPr>
              <a:t>в </a:t>
            </a:r>
            <a:r>
              <a:rPr sz="1800" spc="155" dirty="0">
                <a:latin typeface="Verdana"/>
                <a:cs typeface="Verdana"/>
              </a:rPr>
              <a:t>МО </a:t>
            </a:r>
            <a:r>
              <a:rPr sz="1800" spc="15" dirty="0">
                <a:latin typeface="Verdana"/>
                <a:cs typeface="Verdana"/>
              </a:rPr>
              <a:t>оказывает </a:t>
            </a:r>
            <a:r>
              <a:rPr sz="1800" spc="30" dirty="0">
                <a:latin typeface="Verdana"/>
                <a:cs typeface="Verdana"/>
              </a:rPr>
              <a:t>паллиативную </a:t>
            </a:r>
            <a:r>
              <a:rPr sz="1800" spc="80" dirty="0">
                <a:latin typeface="Verdana"/>
                <a:cs typeface="Verdana"/>
              </a:rPr>
              <a:t>помощь </a:t>
            </a:r>
            <a:r>
              <a:rPr sz="1800" b="1" u="sng" spc="30" dirty="0">
                <a:latin typeface="Verdana"/>
                <a:cs typeface="Verdana"/>
              </a:rPr>
              <a:t>врач</a:t>
            </a:r>
            <a:r>
              <a:rPr sz="1800" spc="30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по </a:t>
            </a:r>
            <a:r>
              <a:rPr sz="1800" spc="70" dirty="0">
                <a:latin typeface="Verdana"/>
                <a:cs typeface="Verdana"/>
              </a:rPr>
              <a:t> </a:t>
            </a:r>
            <a:r>
              <a:rPr sz="1800" spc="40" dirty="0">
                <a:latin typeface="Verdana"/>
                <a:cs typeface="Verdana"/>
              </a:rPr>
              <a:t>паллиативной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95" dirty="0">
                <a:latin typeface="Verdana"/>
                <a:cs typeface="Verdana"/>
              </a:rPr>
              <a:t>помощи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b="1" u="sng" spc="9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</a:t>
            </a:r>
            <a:r>
              <a:rPr sz="1800" b="1" u="sng" spc="-13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800" b="1" u="sng" spc="6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другие</a:t>
            </a:r>
            <a:r>
              <a:rPr sz="1800" b="1" u="sng" spc="-17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800" b="1" u="sng" spc="5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специалисты</a:t>
            </a:r>
            <a:r>
              <a:rPr sz="1800" b="1" u="sng" spc="-17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800" spc="-55" dirty="0">
                <a:latin typeface="Verdana"/>
                <a:cs typeface="Verdana"/>
              </a:rPr>
              <a:t>(см.</a:t>
            </a:r>
            <a:r>
              <a:rPr sz="1800" spc="-130" dirty="0">
                <a:latin typeface="Verdana"/>
                <a:cs typeface="Verdana"/>
              </a:rPr>
              <a:t> </a:t>
            </a:r>
            <a:r>
              <a:rPr sz="1800" spc="55" dirty="0">
                <a:latin typeface="Verdana"/>
                <a:cs typeface="Verdana"/>
              </a:rPr>
              <a:t>Приказ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Минздрава </a:t>
            </a:r>
            <a:r>
              <a:rPr sz="1800" spc="-620" dirty="0">
                <a:latin typeface="Verdana"/>
                <a:cs typeface="Verdana"/>
              </a:rPr>
              <a:t> </a:t>
            </a:r>
            <a:r>
              <a:rPr sz="1800" spc="95" dirty="0">
                <a:latin typeface="Verdana"/>
                <a:cs typeface="Verdana"/>
              </a:rPr>
              <a:t>России</a:t>
            </a:r>
            <a:r>
              <a:rPr sz="1800" spc="-150" dirty="0">
                <a:latin typeface="Verdana"/>
                <a:cs typeface="Verdana"/>
              </a:rPr>
              <a:t> </a:t>
            </a:r>
            <a:r>
              <a:rPr sz="1800" spc="25" dirty="0">
                <a:latin typeface="Verdana"/>
                <a:cs typeface="Verdana"/>
              </a:rPr>
              <a:t>от</a:t>
            </a:r>
            <a:r>
              <a:rPr sz="1800" spc="-160" dirty="0">
                <a:latin typeface="Verdana"/>
                <a:cs typeface="Verdana"/>
              </a:rPr>
              <a:t> </a:t>
            </a:r>
            <a:r>
              <a:rPr sz="1800" spc="-175" dirty="0">
                <a:latin typeface="Verdana"/>
                <a:cs typeface="Verdana"/>
              </a:rPr>
              <a:t>31.0</a:t>
            </a:r>
            <a:r>
              <a:rPr sz="1800" spc="-210" dirty="0">
                <a:latin typeface="Verdana"/>
                <a:cs typeface="Verdana"/>
              </a:rPr>
              <a:t>5</a:t>
            </a:r>
            <a:r>
              <a:rPr sz="1800" spc="-190" dirty="0">
                <a:latin typeface="Verdana"/>
                <a:cs typeface="Verdana"/>
              </a:rPr>
              <a:t>.20</a:t>
            </a:r>
            <a:r>
              <a:rPr sz="1800" spc="-229" dirty="0">
                <a:latin typeface="Verdana"/>
                <a:cs typeface="Verdana"/>
              </a:rPr>
              <a:t>1</a:t>
            </a:r>
            <a:r>
              <a:rPr sz="1800" spc="-35" dirty="0">
                <a:latin typeface="Verdana"/>
                <a:cs typeface="Verdana"/>
              </a:rPr>
              <a:t>9</a:t>
            </a:r>
            <a:r>
              <a:rPr sz="1800" spc="-130" dirty="0">
                <a:latin typeface="Verdana"/>
                <a:cs typeface="Verdana"/>
              </a:rPr>
              <a:t> </a:t>
            </a:r>
            <a:r>
              <a:rPr sz="1800" spc="-40" dirty="0">
                <a:latin typeface="Verdana"/>
                <a:cs typeface="Verdana"/>
              </a:rPr>
              <a:t>№</a:t>
            </a:r>
            <a:r>
              <a:rPr sz="1800" spc="-15" dirty="0">
                <a:latin typeface="Verdana"/>
                <a:cs typeface="Verdana"/>
              </a:rPr>
              <a:t>3</a:t>
            </a:r>
            <a:r>
              <a:rPr sz="1800" spc="-80" dirty="0">
                <a:latin typeface="Verdana"/>
                <a:cs typeface="Verdana"/>
              </a:rPr>
              <a:t>72н)</a:t>
            </a:r>
            <a:endParaRPr sz="1800" dirty="0">
              <a:latin typeface="Verdana"/>
              <a:cs typeface="Verdana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2586037" y="4955857"/>
            <a:ext cx="9121775" cy="378460"/>
            <a:chOff x="2586037" y="4955857"/>
            <a:chExt cx="9121775" cy="378460"/>
          </a:xfrm>
        </p:grpSpPr>
        <p:sp>
          <p:nvSpPr>
            <p:cNvPr id="37" name="object 37"/>
            <p:cNvSpPr/>
            <p:nvPr/>
          </p:nvSpPr>
          <p:spPr>
            <a:xfrm>
              <a:off x="2590800" y="4960620"/>
              <a:ext cx="9112250" cy="368935"/>
            </a:xfrm>
            <a:custGeom>
              <a:avLst/>
              <a:gdLst/>
              <a:ahLst/>
              <a:cxnLst/>
              <a:rect l="l" t="t" r="r" b="b"/>
              <a:pathLst>
                <a:path w="9112250" h="368935">
                  <a:moveTo>
                    <a:pt x="9111996" y="0"/>
                  </a:moveTo>
                  <a:lnTo>
                    <a:pt x="0" y="0"/>
                  </a:lnTo>
                  <a:lnTo>
                    <a:pt x="0" y="368807"/>
                  </a:lnTo>
                  <a:lnTo>
                    <a:pt x="9111996" y="368807"/>
                  </a:lnTo>
                  <a:lnTo>
                    <a:pt x="9111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590800" y="4960620"/>
              <a:ext cx="9112250" cy="368935"/>
            </a:xfrm>
            <a:custGeom>
              <a:avLst/>
              <a:gdLst/>
              <a:ahLst/>
              <a:cxnLst/>
              <a:rect l="l" t="t" r="r" b="b"/>
              <a:pathLst>
                <a:path w="9112250" h="368935">
                  <a:moveTo>
                    <a:pt x="0" y="368807"/>
                  </a:moveTo>
                  <a:lnTo>
                    <a:pt x="9111996" y="368807"/>
                  </a:lnTo>
                  <a:lnTo>
                    <a:pt x="9111996" y="0"/>
                  </a:lnTo>
                  <a:lnTo>
                    <a:pt x="0" y="0"/>
                  </a:lnTo>
                  <a:lnTo>
                    <a:pt x="0" y="368807"/>
                  </a:lnTo>
                  <a:close/>
                </a:path>
              </a:pathLst>
            </a:custGeom>
            <a:ln w="9143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2669285" y="4984242"/>
            <a:ext cx="901750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45" dirty="0">
                <a:latin typeface="Verdana"/>
                <a:cs typeface="Verdana"/>
              </a:rPr>
              <a:t>Стр</a:t>
            </a:r>
            <a:r>
              <a:rPr sz="1800" spc="-265" dirty="0">
                <a:latin typeface="Verdana"/>
                <a:cs typeface="Verdana"/>
              </a:rPr>
              <a:t>.</a:t>
            </a:r>
            <a:r>
              <a:rPr sz="1800" spc="-475" dirty="0">
                <a:latin typeface="Verdana"/>
                <a:cs typeface="Verdana"/>
              </a:rPr>
              <a:t>1</a:t>
            </a:r>
            <a:r>
              <a:rPr sz="1800" spc="-90" dirty="0">
                <a:latin typeface="Verdana"/>
                <a:cs typeface="Verdana"/>
              </a:rPr>
              <a:t>27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spc="80" dirty="0" err="1" smtClean="0">
                <a:solidFill>
                  <a:srgbClr val="C1493E"/>
                </a:solidFill>
                <a:latin typeface="Verdana"/>
                <a:cs typeface="Verdana"/>
              </a:rPr>
              <a:t>меньше</a:t>
            </a:r>
            <a:r>
              <a:rPr sz="1800" spc="-150" dirty="0" smtClean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lang="ru-RU" sz="1800" spc="-150" dirty="0" smtClean="0">
                <a:latin typeface="Verdana"/>
                <a:cs typeface="Verdana"/>
              </a:rPr>
              <a:t>т.</a:t>
            </a:r>
            <a:r>
              <a:rPr sz="1800" spc="-490" dirty="0" smtClean="0">
                <a:latin typeface="Verdana"/>
                <a:cs typeface="Verdana"/>
              </a:rPr>
              <a:t>1</a:t>
            </a:r>
            <a:r>
              <a:rPr sz="1800" spc="-5" dirty="0" smtClean="0">
                <a:latin typeface="Verdana"/>
                <a:cs typeface="Verdana"/>
              </a:rPr>
              <a:t>003</a:t>
            </a:r>
            <a:r>
              <a:rPr lang="ru-RU" sz="1800" spc="-5" dirty="0" smtClean="0">
                <a:latin typeface="Verdana"/>
                <a:cs typeface="Verdana"/>
              </a:rPr>
              <a:t>(</a:t>
            </a:r>
            <a:r>
              <a:rPr lang="ru-RU" b="1" dirty="0"/>
              <a:t>Передвижные подразделения и формы работы</a:t>
            </a:r>
            <a:r>
              <a:rPr lang="ru-RU" sz="1800" spc="-5" dirty="0" smtClean="0">
                <a:latin typeface="Verdana"/>
                <a:cs typeface="Verdana"/>
              </a:rPr>
              <a:t>)</a:t>
            </a:r>
            <a:r>
              <a:rPr sz="1800" spc="-145" dirty="0" smtClean="0">
                <a:latin typeface="Verdana"/>
                <a:cs typeface="Verdana"/>
              </a:rPr>
              <a:t> </a:t>
            </a:r>
            <a:r>
              <a:rPr sz="1800" spc="5" dirty="0" err="1" smtClean="0">
                <a:latin typeface="Verdana"/>
                <a:cs typeface="Verdana"/>
              </a:rPr>
              <a:t>за</a:t>
            </a:r>
            <a:r>
              <a:rPr sz="1800" spc="-150" dirty="0" smtClean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счет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1800" b="1" u="sng" spc="70" dirty="0">
                <a:latin typeface="Verdana"/>
                <a:cs typeface="Verdana"/>
              </a:rPr>
              <a:t>с</a:t>
            </a:r>
            <a:r>
              <a:rPr sz="1800" b="1" u="sng" spc="80" dirty="0">
                <a:latin typeface="Verdana"/>
                <a:cs typeface="Verdana"/>
              </a:rPr>
              <a:t>ре</a:t>
            </a:r>
            <a:r>
              <a:rPr sz="1800" b="1" u="sng" spc="85" dirty="0">
                <a:latin typeface="Verdana"/>
                <a:cs typeface="Verdana"/>
              </a:rPr>
              <a:t>д</a:t>
            </a:r>
            <a:r>
              <a:rPr sz="1800" b="1" u="sng" spc="55" dirty="0">
                <a:latin typeface="Verdana"/>
                <a:cs typeface="Verdana"/>
              </a:rPr>
              <a:t>него</a:t>
            </a:r>
            <a:r>
              <a:rPr sz="1800" b="1" u="sng" spc="-165" dirty="0">
                <a:latin typeface="Verdana"/>
                <a:cs typeface="Verdana"/>
              </a:rPr>
              <a:t> </a:t>
            </a:r>
            <a:r>
              <a:rPr sz="1800" b="1" u="sng" spc="180" dirty="0">
                <a:latin typeface="Verdana"/>
                <a:cs typeface="Verdana"/>
              </a:rPr>
              <a:t>м</a:t>
            </a:r>
            <a:r>
              <a:rPr sz="1800" b="1" u="sng" spc="65" dirty="0">
                <a:latin typeface="Verdana"/>
                <a:cs typeface="Verdana"/>
              </a:rPr>
              <a:t>е</a:t>
            </a:r>
            <a:r>
              <a:rPr sz="1800" b="1" u="sng" spc="70" dirty="0">
                <a:latin typeface="Verdana"/>
                <a:cs typeface="Verdana"/>
              </a:rPr>
              <a:t>д</a:t>
            </a:r>
            <a:r>
              <a:rPr sz="1800" b="1" u="sng" spc="80" dirty="0">
                <a:latin typeface="Verdana"/>
                <a:cs typeface="Verdana"/>
              </a:rPr>
              <a:t>ицинс</a:t>
            </a:r>
            <a:r>
              <a:rPr sz="1800" b="1" u="sng" spc="10" dirty="0">
                <a:latin typeface="Verdana"/>
                <a:cs typeface="Verdana"/>
              </a:rPr>
              <a:t>к</a:t>
            </a:r>
            <a:r>
              <a:rPr sz="1800" b="1" u="sng" spc="50" dirty="0">
                <a:latin typeface="Verdana"/>
                <a:cs typeface="Verdana"/>
              </a:rPr>
              <a:t>ого</a:t>
            </a:r>
            <a:r>
              <a:rPr sz="1800" b="1" u="sng" spc="-150" dirty="0">
                <a:latin typeface="Verdana"/>
                <a:cs typeface="Verdana"/>
              </a:rPr>
              <a:t> </a:t>
            </a:r>
            <a:r>
              <a:rPr sz="1800" b="1" u="sng" spc="80" dirty="0">
                <a:latin typeface="Verdana"/>
                <a:cs typeface="Verdana"/>
              </a:rPr>
              <a:t>пер</a:t>
            </a:r>
            <a:r>
              <a:rPr sz="1800" b="1" u="sng" spc="70" dirty="0">
                <a:latin typeface="Verdana"/>
                <a:cs typeface="Verdana"/>
              </a:rPr>
              <a:t>с</a:t>
            </a:r>
            <a:r>
              <a:rPr sz="1800" b="1" u="sng" spc="25" dirty="0">
                <a:latin typeface="Verdana"/>
                <a:cs typeface="Verdana"/>
              </a:rPr>
              <a:t>онала</a:t>
            </a:r>
            <a:endParaRPr sz="1800" b="1" u="sng" dirty="0">
              <a:latin typeface="Verdana"/>
              <a:cs typeface="Verdana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2642361" y="5662967"/>
            <a:ext cx="9121775" cy="655955"/>
            <a:chOff x="2586037" y="5423725"/>
            <a:chExt cx="9121775" cy="655955"/>
          </a:xfrm>
        </p:grpSpPr>
        <p:sp>
          <p:nvSpPr>
            <p:cNvPr id="41" name="object 41"/>
            <p:cNvSpPr/>
            <p:nvPr/>
          </p:nvSpPr>
          <p:spPr>
            <a:xfrm>
              <a:off x="2590800" y="5428488"/>
              <a:ext cx="9112250" cy="646430"/>
            </a:xfrm>
            <a:custGeom>
              <a:avLst/>
              <a:gdLst/>
              <a:ahLst/>
              <a:cxnLst/>
              <a:rect l="l" t="t" r="r" b="b"/>
              <a:pathLst>
                <a:path w="9112250" h="646429">
                  <a:moveTo>
                    <a:pt x="9111996" y="0"/>
                  </a:moveTo>
                  <a:lnTo>
                    <a:pt x="0" y="0"/>
                  </a:lnTo>
                  <a:lnTo>
                    <a:pt x="0" y="646176"/>
                  </a:lnTo>
                  <a:lnTo>
                    <a:pt x="9111996" y="646176"/>
                  </a:lnTo>
                  <a:lnTo>
                    <a:pt x="9111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590800" y="5428488"/>
              <a:ext cx="9112250" cy="646430"/>
            </a:xfrm>
            <a:custGeom>
              <a:avLst/>
              <a:gdLst/>
              <a:ahLst/>
              <a:cxnLst/>
              <a:rect l="l" t="t" r="r" b="b"/>
              <a:pathLst>
                <a:path w="9112250" h="646429">
                  <a:moveTo>
                    <a:pt x="0" y="646176"/>
                  </a:moveTo>
                  <a:lnTo>
                    <a:pt x="9111996" y="646176"/>
                  </a:lnTo>
                  <a:lnTo>
                    <a:pt x="9111996" y="0"/>
                  </a:lnTo>
                  <a:lnTo>
                    <a:pt x="0" y="0"/>
                  </a:lnTo>
                  <a:lnTo>
                    <a:pt x="0" y="646176"/>
                  </a:lnTo>
                  <a:close/>
                </a:path>
              </a:pathLst>
            </a:custGeom>
            <a:ln w="9144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2669285" y="5756544"/>
            <a:ext cx="9017508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latin typeface="Verdana"/>
                <a:cs typeface="Verdana"/>
              </a:rPr>
              <a:t>Стр.127</a:t>
            </a:r>
            <a:r>
              <a:rPr sz="1800" spc="-135" dirty="0">
                <a:latin typeface="Verdana"/>
                <a:cs typeface="Verdana"/>
              </a:rPr>
              <a:t> </a:t>
            </a:r>
            <a:r>
              <a:rPr sz="1800" spc="35" dirty="0">
                <a:solidFill>
                  <a:srgbClr val="C1493E"/>
                </a:solidFill>
                <a:latin typeface="Verdana"/>
                <a:cs typeface="Verdana"/>
              </a:rPr>
              <a:t>равна</a:t>
            </a:r>
            <a:r>
              <a:rPr sz="18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800" spc="-125" dirty="0">
                <a:latin typeface="Verdana"/>
                <a:cs typeface="Verdana"/>
              </a:rPr>
              <a:t>1003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60" dirty="0">
                <a:latin typeface="Verdana"/>
                <a:cs typeface="Verdana"/>
              </a:rPr>
              <a:t>если</a:t>
            </a:r>
            <a:r>
              <a:rPr sz="1800" spc="-155" dirty="0">
                <a:latin typeface="Verdana"/>
                <a:cs typeface="Verdana"/>
              </a:rPr>
              <a:t> </a:t>
            </a:r>
            <a:r>
              <a:rPr sz="1800" b="1" u="sng" spc="25" dirty="0">
                <a:latin typeface="Verdana"/>
                <a:cs typeface="Verdana"/>
              </a:rPr>
              <a:t>только</a:t>
            </a:r>
            <a:r>
              <a:rPr sz="1800" b="1" u="sng" spc="-145" dirty="0">
                <a:latin typeface="Verdana"/>
                <a:cs typeface="Verdana"/>
              </a:rPr>
              <a:t> </a:t>
            </a:r>
            <a:r>
              <a:rPr sz="1800" b="1" u="sng" spc="30" dirty="0">
                <a:latin typeface="Verdana"/>
                <a:cs typeface="Verdana"/>
              </a:rPr>
              <a:t>врач</a:t>
            </a:r>
            <a:r>
              <a:rPr sz="1800" b="1" u="sng" spc="-135" dirty="0">
                <a:latin typeface="Verdana"/>
                <a:cs typeface="Verdana"/>
              </a:rPr>
              <a:t> </a:t>
            </a:r>
            <a:r>
              <a:rPr sz="1800" spc="15" dirty="0">
                <a:latin typeface="Verdana"/>
                <a:cs typeface="Verdana"/>
              </a:rPr>
              <a:t>оказывает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65" dirty="0">
                <a:latin typeface="Verdana"/>
                <a:cs typeface="Verdana"/>
              </a:rPr>
              <a:t>медицинскую </a:t>
            </a:r>
            <a:r>
              <a:rPr sz="1800" spc="-615" dirty="0">
                <a:latin typeface="Verdana"/>
                <a:cs typeface="Verdana"/>
              </a:rPr>
              <a:t> </a:t>
            </a:r>
            <a:r>
              <a:rPr sz="1800" spc="70" dirty="0">
                <a:latin typeface="Verdana"/>
                <a:cs typeface="Verdana"/>
              </a:rPr>
              <a:t>п</a:t>
            </a:r>
            <a:r>
              <a:rPr sz="1800" spc="5" dirty="0">
                <a:latin typeface="Verdana"/>
                <a:cs typeface="Verdana"/>
              </a:rPr>
              <a:t>а</a:t>
            </a:r>
            <a:r>
              <a:rPr sz="1800" spc="-5" dirty="0">
                <a:latin typeface="Verdana"/>
                <a:cs typeface="Verdana"/>
              </a:rPr>
              <a:t>л</a:t>
            </a:r>
            <a:r>
              <a:rPr sz="1800" spc="35" dirty="0">
                <a:latin typeface="Verdana"/>
                <a:cs typeface="Verdana"/>
              </a:rPr>
              <a:t>ли</a:t>
            </a:r>
            <a:r>
              <a:rPr sz="1800" spc="25" dirty="0">
                <a:latin typeface="Verdana"/>
                <a:cs typeface="Verdana"/>
              </a:rPr>
              <a:t>а</a:t>
            </a:r>
            <a:r>
              <a:rPr sz="1800" spc="35" dirty="0">
                <a:latin typeface="Verdana"/>
                <a:cs typeface="Verdana"/>
              </a:rPr>
              <a:t>тивную</a:t>
            </a:r>
            <a:r>
              <a:rPr sz="1800" spc="-160" dirty="0">
                <a:latin typeface="Verdana"/>
                <a:cs typeface="Verdana"/>
              </a:rPr>
              <a:t> </a:t>
            </a:r>
            <a:r>
              <a:rPr sz="1800" spc="70" dirty="0">
                <a:latin typeface="Verdana"/>
                <a:cs typeface="Verdana"/>
              </a:rPr>
              <a:t>п</a:t>
            </a:r>
            <a:r>
              <a:rPr sz="1800" spc="80" dirty="0">
                <a:latin typeface="Verdana"/>
                <a:cs typeface="Verdana"/>
              </a:rPr>
              <a:t>омощь</a:t>
            </a:r>
            <a:r>
              <a:rPr sz="1800" spc="-160" dirty="0">
                <a:latin typeface="Verdana"/>
                <a:cs typeface="Verdana"/>
              </a:rPr>
              <a:t> </a:t>
            </a:r>
            <a:r>
              <a:rPr sz="1800" spc="70" dirty="0">
                <a:latin typeface="Verdana"/>
                <a:cs typeface="Verdana"/>
              </a:rPr>
              <a:t>п</a:t>
            </a:r>
            <a:r>
              <a:rPr sz="1800" spc="105" dirty="0">
                <a:latin typeface="Verdana"/>
                <a:cs typeface="Verdana"/>
              </a:rPr>
              <a:t>ри</a:t>
            </a:r>
            <a:r>
              <a:rPr sz="1800" spc="-160" dirty="0">
                <a:latin typeface="Verdana"/>
                <a:cs typeface="Verdana"/>
              </a:rPr>
              <a:t> </a:t>
            </a:r>
            <a:r>
              <a:rPr sz="1800" spc="45" dirty="0">
                <a:latin typeface="Verdana"/>
                <a:cs typeface="Verdana"/>
              </a:rPr>
              <a:t>выезд</a:t>
            </a:r>
            <a:r>
              <a:rPr sz="1800" spc="-60" dirty="0">
                <a:latin typeface="Verdana"/>
                <a:cs typeface="Verdana"/>
              </a:rPr>
              <a:t>ах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026152" y="1091183"/>
            <a:ext cx="6946900" cy="1691639"/>
          </a:xfrm>
          <a:custGeom>
            <a:avLst/>
            <a:gdLst/>
            <a:ahLst/>
            <a:cxnLst/>
            <a:rect l="l" t="t" r="r" b="b"/>
            <a:pathLst>
              <a:path w="6946900" h="1691639">
                <a:moveTo>
                  <a:pt x="6946392" y="0"/>
                </a:moveTo>
                <a:lnTo>
                  <a:pt x="0" y="0"/>
                </a:lnTo>
                <a:lnTo>
                  <a:pt x="0" y="1691639"/>
                </a:lnTo>
                <a:lnTo>
                  <a:pt x="6946392" y="1691639"/>
                </a:lnTo>
                <a:lnTo>
                  <a:pt x="69463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105780" y="1111757"/>
            <a:ext cx="6687820" cy="16059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380"/>
              </a:lnSpc>
              <a:spcBef>
                <a:spcPts val="105"/>
              </a:spcBef>
            </a:pPr>
            <a:r>
              <a:rPr sz="2000" spc="105" dirty="0">
                <a:solidFill>
                  <a:srgbClr val="C1493E"/>
                </a:solidFill>
                <a:latin typeface="Verdana"/>
                <a:cs typeface="Verdana"/>
              </a:rPr>
              <a:t>Не</a:t>
            </a:r>
            <a:r>
              <a:rPr sz="2000" spc="-18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70" dirty="0">
                <a:solidFill>
                  <a:srgbClr val="C1493E"/>
                </a:solidFill>
                <a:latin typeface="Verdana"/>
                <a:cs typeface="Verdana"/>
              </a:rPr>
              <a:t>проверяйте</a:t>
            </a:r>
            <a:r>
              <a:rPr sz="2000" spc="-1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35" dirty="0">
                <a:solidFill>
                  <a:srgbClr val="C1493E"/>
                </a:solidFill>
                <a:latin typeface="Verdana"/>
                <a:cs typeface="Verdana"/>
              </a:rPr>
              <a:t>только</a:t>
            </a:r>
            <a:r>
              <a:rPr sz="2000" spc="-19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35" dirty="0">
                <a:solidFill>
                  <a:srgbClr val="C1493E"/>
                </a:solidFill>
                <a:latin typeface="Verdana"/>
                <a:cs typeface="Verdana"/>
              </a:rPr>
              <a:t>на</a:t>
            </a:r>
            <a:r>
              <a:rPr sz="2000" spc="-19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60" dirty="0">
                <a:solidFill>
                  <a:srgbClr val="C1493E"/>
                </a:solidFill>
                <a:latin typeface="Verdana"/>
                <a:cs typeface="Verdana"/>
              </a:rPr>
              <a:t>уровне</a:t>
            </a:r>
            <a:r>
              <a:rPr sz="2000" spc="-20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55" dirty="0">
                <a:solidFill>
                  <a:srgbClr val="C1493E"/>
                </a:solidFill>
                <a:latin typeface="Verdana"/>
                <a:cs typeface="Verdana"/>
              </a:rPr>
              <a:t>свода</a:t>
            </a:r>
            <a:r>
              <a:rPr sz="2000" spc="-21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000" spc="-20" dirty="0">
                <a:solidFill>
                  <a:srgbClr val="C1493E"/>
                </a:solidFill>
                <a:latin typeface="Verdana"/>
                <a:cs typeface="Verdana"/>
              </a:rPr>
              <a:t>отчета,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ts val="3340"/>
              </a:lnSpc>
            </a:pPr>
            <a:r>
              <a:rPr sz="2800" spc="10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2800" spc="9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2800" spc="114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2800" spc="100" dirty="0">
                <a:solidFill>
                  <a:srgbClr val="C1493E"/>
                </a:solidFill>
                <a:latin typeface="Verdana"/>
                <a:cs typeface="Verdana"/>
              </a:rPr>
              <a:t>ос</a:t>
            </a:r>
            <a:r>
              <a:rPr sz="2800" spc="-5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2800" spc="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2800" spc="1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2800" spc="45" dirty="0">
                <a:solidFill>
                  <a:srgbClr val="C1493E"/>
                </a:solidFill>
                <a:latin typeface="Verdana"/>
                <a:cs typeface="Verdana"/>
              </a:rPr>
              <a:t>ля</a:t>
            </a:r>
            <a:r>
              <a:rPr sz="2800" spc="75" dirty="0">
                <a:solidFill>
                  <a:srgbClr val="C1493E"/>
                </a:solidFill>
                <a:latin typeface="Verdana"/>
                <a:cs typeface="Verdana"/>
              </a:rPr>
              <a:t>й</a:t>
            </a:r>
            <a:r>
              <a:rPr sz="2800" spc="7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2800" spc="8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-27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14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2800" spc="-229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5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2800" spc="35" dirty="0">
                <a:solidFill>
                  <a:srgbClr val="C1493E"/>
                </a:solidFill>
                <a:latin typeface="Verdana"/>
                <a:cs typeface="Verdana"/>
              </a:rPr>
              <a:t>ы</a:t>
            </a:r>
            <a:r>
              <a:rPr sz="2800" spc="40" dirty="0">
                <a:solidFill>
                  <a:srgbClr val="C1493E"/>
                </a:solidFill>
                <a:latin typeface="Verdana"/>
                <a:cs typeface="Verdana"/>
              </a:rPr>
              <a:t>я</a:t>
            </a:r>
            <a:r>
              <a:rPr sz="2800" spc="105" dirty="0">
                <a:solidFill>
                  <a:srgbClr val="C1493E"/>
                </a:solidFill>
                <a:latin typeface="Verdana"/>
                <a:cs typeface="Verdana"/>
              </a:rPr>
              <a:t>с</a:t>
            </a:r>
            <a:r>
              <a:rPr sz="2800" spc="13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2800" spc="60" dirty="0">
                <a:solidFill>
                  <a:srgbClr val="C1493E"/>
                </a:solidFill>
                <a:latin typeface="Verdana"/>
                <a:cs typeface="Verdana"/>
              </a:rPr>
              <a:t>яй</a:t>
            </a:r>
            <a:r>
              <a:rPr sz="2800" spc="55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2800" spc="8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-27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130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2800" spc="-3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endParaRPr sz="28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2800" spc="-60" dirty="0">
                <a:solidFill>
                  <a:srgbClr val="C1493E"/>
                </a:solidFill>
                <a:latin typeface="Verdana"/>
                <a:cs typeface="Verdana"/>
              </a:rPr>
              <a:t>у</a:t>
            </a:r>
            <a:r>
              <a:rPr sz="2800" spc="135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2800" spc="14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2800" spc="55" dirty="0">
                <a:solidFill>
                  <a:srgbClr val="C1493E"/>
                </a:solidFill>
                <a:latin typeface="Verdana"/>
                <a:cs typeface="Verdana"/>
              </a:rPr>
              <a:t>в</a:t>
            </a:r>
            <a:r>
              <a:rPr sz="2800" spc="125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2800" spc="8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-2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290" dirty="0">
                <a:solidFill>
                  <a:srgbClr val="C1493E"/>
                </a:solidFill>
                <a:latin typeface="Verdana"/>
                <a:cs typeface="Verdana"/>
              </a:rPr>
              <a:t>м</a:t>
            </a:r>
            <a:r>
              <a:rPr sz="2800" spc="9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114" dirty="0">
                <a:solidFill>
                  <a:srgbClr val="C1493E"/>
                </a:solidFill>
                <a:latin typeface="Verdana"/>
                <a:cs typeface="Verdana"/>
              </a:rPr>
              <a:t>д</a:t>
            </a:r>
            <a:r>
              <a:rPr sz="2800" spc="15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2800" spc="130" dirty="0">
                <a:solidFill>
                  <a:srgbClr val="C1493E"/>
                </a:solidFill>
                <a:latin typeface="Verdana"/>
                <a:cs typeface="Verdana"/>
              </a:rPr>
              <a:t>ц</a:t>
            </a:r>
            <a:r>
              <a:rPr sz="2800" spc="15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2800" spc="125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2800" spc="65" dirty="0">
                <a:solidFill>
                  <a:srgbClr val="C1493E"/>
                </a:solidFill>
                <a:latin typeface="Verdana"/>
                <a:cs typeface="Verdana"/>
              </a:rPr>
              <a:t>ск</a:t>
            </a:r>
            <a:r>
              <a:rPr sz="2800" spc="8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2800" spc="145" dirty="0">
                <a:solidFill>
                  <a:srgbClr val="C1493E"/>
                </a:solidFill>
                <a:latin typeface="Verdana"/>
                <a:cs typeface="Verdana"/>
              </a:rPr>
              <a:t>й</a:t>
            </a:r>
            <a:r>
              <a:rPr sz="2800" spc="-26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130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2800" spc="145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2800" spc="55" dirty="0">
                <a:solidFill>
                  <a:srgbClr val="C1493E"/>
                </a:solidFill>
                <a:latin typeface="Verdana"/>
                <a:cs typeface="Verdana"/>
              </a:rPr>
              <a:t>г</a:t>
            </a:r>
            <a:r>
              <a:rPr sz="2800" spc="-3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2800" spc="125" dirty="0">
                <a:solidFill>
                  <a:srgbClr val="C1493E"/>
                </a:solidFill>
                <a:latin typeface="Verdana"/>
                <a:cs typeface="Verdana"/>
              </a:rPr>
              <a:t>н</a:t>
            </a:r>
            <a:r>
              <a:rPr sz="2800" spc="15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2800" spc="5" dirty="0">
                <a:solidFill>
                  <a:srgbClr val="C1493E"/>
                </a:solidFill>
                <a:latin typeface="Verdana"/>
                <a:cs typeface="Verdana"/>
              </a:rPr>
              <a:t>з</a:t>
            </a:r>
            <a:r>
              <a:rPr sz="2800" spc="10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r>
              <a:rPr sz="2800" spc="135" dirty="0">
                <a:solidFill>
                  <a:srgbClr val="C1493E"/>
                </a:solidFill>
                <a:latin typeface="Verdana"/>
                <a:cs typeface="Verdana"/>
              </a:rPr>
              <a:t>ци</a:t>
            </a:r>
            <a:r>
              <a:rPr sz="2800" spc="100" dirty="0">
                <a:solidFill>
                  <a:srgbClr val="C1493E"/>
                </a:solidFill>
                <a:latin typeface="Verdana"/>
                <a:cs typeface="Verdana"/>
              </a:rPr>
              <a:t>и  </a:t>
            </a:r>
            <a:r>
              <a:rPr sz="2800" spc="114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2800" spc="160" dirty="0">
                <a:solidFill>
                  <a:srgbClr val="C1493E"/>
                </a:solidFill>
                <a:latin typeface="Verdana"/>
                <a:cs typeface="Verdana"/>
              </a:rPr>
              <a:t>ри</a:t>
            </a:r>
            <a:r>
              <a:rPr sz="2800" spc="-229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114" dirty="0">
                <a:solidFill>
                  <a:srgbClr val="C1493E"/>
                </a:solidFill>
                <a:latin typeface="Verdana"/>
                <a:cs typeface="Verdana"/>
              </a:rPr>
              <a:t>п</a:t>
            </a:r>
            <a:r>
              <a:rPr sz="2800" spc="160" dirty="0">
                <a:solidFill>
                  <a:srgbClr val="C1493E"/>
                </a:solidFill>
                <a:latin typeface="Verdana"/>
                <a:cs typeface="Verdana"/>
              </a:rPr>
              <a:t>р</a:t>
            </a:r>
            <a:r>
              <a:rPr sz="2800" spc="185" dirty="0">
                <a:solidFill>
                  <a:srgbClr val="C1493E"/>
                </a:solidFill>
                <a:latin typeface="Verdana"/>
                <a:cs typeface="Verdana"/>
              </a:rPr>
              <a:t>и</a:t>
            </a:r>
            <a:r>
              <a:rPr sz="2800" spc="17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210" dirty="0">
                <a:solidFill>
                  <a:srgbClr val="C1493E"/>
                </a:solidFill>
                <a:latin typeface="Verdana"/>
                <a:cs typeface="Verdana"/>
              </a:rPr>
              <a:t>м</a:t>
            </a:r>
            <a:r>
              <a:rPr sz="2800" spc="8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-26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2800" spc="45" dirty="0">
                <a:solidFill>
                  <a:srgbClr val="C1493E"/>
                </a:solidFill>
                <a:latin typeface="Verdana"/>
                <a:cs typeface="Verdana"/>
              </a:rPr>
              <a:t>о</a:t>
            </a:r>
            <a:r>
              <a:rPr sz="2800" spc="5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2800" spc="1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2800" spc="40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2800" spc="50" dirty="0">
                <a:solidFill>
                  <a:srgbClr val="C1493E"/>
                </a:solidFill>
                <a:latin typeface="Verdana"/>
                <a:cs typeface="Verdana"/>
              </a:rPr>
              <a:t>т</a:t>
            </a:r>
            <a:r>
              <a:rPr sz="2800" spc="-35" dirty="0">
                <a:solidFill>
                  <a:srgbClr val="C1493E"/>
                </a:solidFill>
                <a:latin typeface="Verdana"/>
                <a:cs typeface="Verdana"/>
              </a:rPr>
              <a:t>а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504" y="204215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825"/>
                        </a:spcBef>
                      </a:pPr>
                      <a:r>
                        <a:rPr sz="2400" b="1" spc="85" dirty="0">
                          <a:latin typeface="Tahoma"/>
                          <a:cs typeface="Tahoma"/>
                        </a:rPr>
                        <a:t>Пояснительные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231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755015">
                        <a:lnSpc>
                          <a:spcPct val="100000"/>
                        </a:lnSpc>
                      </a:pPr>
                      <a:r>
                        <a:rPr sz="1500" spc="25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таблице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80" dirty="0">
                          <a:latin typeface="Verdana"/>
                          <a:cs typeface="Verdana"/>
                        </a:rPr>
                        <a:t>1100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0" dirty="0">
                          <a:latin typeface="Verdana"/>
                          <a:cs typeface="Verdana"/>
                        </a:rPr>
                        <a:t>прилагаются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следующие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пояснительные</a:t>
                      </a:r>
                      <a:r>
                        <a:rPr sz="15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записки: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 marR="306705">
                        <a:lnSpc>
                          <a:spcPct val="110000"/>
                        </a:lnSpc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80" dirty="0">
                          <a:latin typeface="Verdana"/>
                          <a:cs typeface="Verdana"/>
                        </a:rPr>
                        <a:t>при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указании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данных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строке </a:t>
                      </a:r>
                      <a:r>
                        <a:rPr sz="1500" spc="-95" dirty="0">
                          <a:latin typeface="Verdana"/>
                          <a:cs typeface="Verdana"/>
                        </a:rPr>
                        <a:t>33</a:t>
                      </a:r>
                      <a:r>
                        <a:rPr sz="1500" spc="-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latin typeface="Verdana"/>
                          <a:cs typeface="Verdana"/>
                        </a:rPr>
                        <a:t>граф</a:t>
                      </a:r>
                      <a:r>
                        <a:rPr sz="1500" spc="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5,</a:t>
                      </a:r>
                      <a:r>
                        <a:rPr sz="15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30" dirty="0">
                          <a:latin typeface="Verdana"/>
                          <a:cs typeface="Verdana"/>
                        </a:rPr>
                        <a:t>6</a:t>
                      </a:r>
                      <a:r>
                        <a:rPr sz="1500" spc="-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80" dirty="0">
                          <a:latin typeface="Verdana"/>
                          <a:cs typeface="Verdana"/>
                        </a:rPr>
                        <a:t>и </a:t>
                      </a:r>
                      <a:r>
                        <a:rPr sz="1500" spc="-180" dirty="0">
                          <a:latin typeface="Verdana"/>
                          <a:cs typeface="Verdana"/>
                        </a:rPr>
                        <a:t>10</a:t>
                      </a:r>
                      <a:r>
                        <a:rPr sz="1500" spc="-1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(врачи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неонатологи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подразделениях, оказывающих </a:t>
                      </a:r>
                      <a:r>
                        <a:rPr sz="1500" spc="-5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медицинскую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5" dirty="0">
                          <a:latin typeface="Verdana"/>
                          <a:cs typeface="Verdana"/>
                        </a:rPr>
                        <a:t>помощь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амбулаторных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40" dirty="0">
                          <a:latin typeface="Verdana"/>
                          <a:cs typeface="Verdana"/>
                        </a:rPr>
                        <a:t>условиях);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80"/>
                        </a:spcBef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при</a:t>
                      </a:r>
                      <a:r>
                        <a:rPr sz="1500" spc="-4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увеличении</a:t>
                      </a:r>
                      <a:r>
                        <a:rPr sz="1500" spc="-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штатных</a:t>
                      </a:r>
                      <a:r>
                        <a:rPr sz="1500" spc="-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должностей</a:t>
                      </a:r>
                      <a:r>
                        <a:rPr sz="1500" spc="-7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spc="-4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числа</a:t>
                      </a:r>
                      <a:r>
                        <a:rPr sz="1500" spc="-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физических</a:t>
                      </a:r>
                      <a:r>
                        <a:rPr sz="1500" spc="-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лиц</a:t>
                      </a:r>
                      <a:r>
                        <a:rPr sz="1500" spc="-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к</a:t>
                      </a:r>
                      <a:r>
                        <a:rPr sz="1500" spc="-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итогу</a:t>
                      </a:r>
                      <a:r>
                        <a:rPr sz="1500" spc="-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предыдущего</a:t>
                      </a:r>
                      <a:r>
                        <a:rPr sz="1500" spc="-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года</a:t>
                      </a:r>
                      <a:r>
                        <a:rPr sz="1500" spc="-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по</a:t>
                      </a:r>
                      <a:r>
                        <a:rPr sz="1500" spc="-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строкам</a:t>
                      </a:r>
                      <a:r>
                        <a:rPr sz="1500" spc="-3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3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23,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27,</a:t>
                      </a:r>
                      <a:r>
                        <a:rPr sz="1500" spc="-1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43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,</a:t>
                      </a:r>
                      <a:r>
                        <a:rPr sz="1500" spc="-1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4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8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,</a:t>
                      </a:r>
                      <a:r>
                        <a:rPr sz="1500" spc="-15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72,</a:t>
                      </a:r>
                      <a:r>
                        <a:rPr sz="1500" spc="-1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9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7,</a:t>
                      </a:r>
                      <a:r>
                        <a:rPr sz="1500" spc="-12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1</a:t>
                      </a:r>
                      <a:r>
                        <a:rPr sz="1500" spc="-1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0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1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,</a:t>
                      </a:r>
                      <a:r>
                        <a:rPr sz="1500" spc="-1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2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33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.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 marR="307340">
                        <a:lnSpc>
                          <a:spcPct val="110000"/>
                        </a:lnSpc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80" dirty="0">
                          <a:latin typeface="Verdana"/>
                          <a:cs typeface="Verdana"/>
                        </a:rPr>
                        <a:t>при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указании</a:t>
                      </a:r>
                      <a:r>
                        <a:rPr sz="15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данных</a:t>
                      </a:r>
                      <a:r>
                        <a:rPr sz="15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" dirty="0">
                          <a:latin typeface="Verdana"/>
                          <a:cs typeface="Verdana"/>
                        </a:rPr>
                        <a:t>строках</a:t>
                      </a:r>
                      <a:r>
                        <a:rPr sz="1500" spc="-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35" dirty="0">
                          <a:latin typeface="Verdana"/>
                          <a:cs typeface="Verdana"/>
                        </a:rPr>
                        <a:t>66</a:t>
                      </a:r>
                      <a:r>
                        <a:rPr sz="15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8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5" dirty="0">
                          <a:latin typeface="Verdana"/>
                          <a:cs typeface="Verdana"/>
                        </a:rPr>
                        <a:t>187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latin typeface="Verdana"/>
                          <a:cs typeface="Verdana"/>
                        </a:rPr>
                        <a:t>граф</a:t>
                      </a:r>
                      <a:r>
                        <a:rPr sz="15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5,</a:t>
                      </a:r>
                      <a:r>
                        <a:rPr sz="15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6,</a:t>
                      </a:r>
                      <a:r>
                        <a:rPr sz="1500" spc="-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80" dirty="0">
                          <a:latin typeface="Verdana"/>
                          <a:cs typeface="Verdana"/>
                        </a:rPr>
                        <a:t>10</a:t>
                      </a:r>
                      <a:r>
                        <a:rPr sz="15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(врачи</a:t>
                      </a:r>
                      <a:r>
                        <a:rPr sz="15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70" dirty="0">
                          <a:latin typeface="Verdana"/>
                          <a:cs typeface="Verdana"/>
                        </a:rPr>
                        <a:t>приемного</a:t>
                      </a:r>
                      <a:r>
                        <a:rPr sz="15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отделения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8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5" dirty="0">
                          <a:latin typeface="Verdana"/>
                          <a:cs typeface="Verdana"/>
                        </a:rPr>
                        <a:t>медицинские</a:t>
                      </a:r>
                      <a:r>
                        <a:rPr sz="15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сестры </a:t>
                      </a:r>
                      <a:r>
                        <a:rPr sz="1500" spc="-5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70" dirty="0">
                          <a:latin typeface="Verdana"/>
                          <a:cs typeface="Verdana"/>
                        </a:rPr>
                        <a:t>приемного</a:t>
                      </a:r>
                      <a:r>
                        <a:rPr sz="15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отделения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подразделениях,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оказывающих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медицинскую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5" dirty="0">
                          <a:latin typeface="Verdana"/>
                          <a:cs typeface="Verdana"/>
                        </a:rPr>
                        <a:t>помощь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амбулаторных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40" dirty="0">
                          <a:latin typeface="Verdana"/>
                          <a:cs typeface="Verdana"/>
                        </a:rPr>
                        <a:t>условиях);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 marR="305435">
                        <a:lnSpc>
                          <a:spcPct val="110000"/>
                        </a:lnSpc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80" dirty="0">
                          <a:latin typeface="Verdana"/>
                          <a:cs typeface="Verdana"/>
                        </a:rPr>
                        <a:t>при</a:t>
                      </a:r>
                      <a:r>
                        <a:rPr sz="1500" spc="2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указании</a:t>
                      </a:r>
                      <a:r>
                        <a:rPr sz="1500" spc="2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данных</a:t>
                      </a:r>
                      <a:r>
                        <a:rPr sz="1500" spc="2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2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строке</a:t>
                      </a:r>
                      <a:r>
                        <a:rPr sz="1500" spc="2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93</a:t>
                      </a:r>
                      <a:r>
                        <a:rPr sz="1500" spc="2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графах</a:t>
                      </a:r>
                      <a:r>
                        <a:rPr sz="1500" spc="2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5,</a:t>
                      </a:r>
                      <a:r>
                        <a:rPr sz="15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6,</a:t>
                      </a:r>
                      <a:r>
                        <a:rPr sz="1500" spc="229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80" dirty="0">
                          <a:latin typeface="Verdana"/>
                          <a:cs typeface="Verdana"/>
                        </a:rPr>
                        <a:t>10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5" dirty="0">
                          <a:latin typeface="Verdana"/>
                          <a:cs typeface="Verdana"/>
                        </a:rPr>
                        <a:t>(судебно-медицинские</a:t>
                      </a:r>
                      <a:r>
                        <a:rPr sz="1500" spc="2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5" dirty="0">
                          <a:latin typeface="Verdana"/>
                          <a:cs typeface="Verdana"/>
                        </a:rPr>
                        <a:t>эксперты</a:t>
                      </a:r>
                      <a:r>
                        <a:rPr sz="1500" spc="2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2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подразделениях, </a:t>
                      </a:r>
                      <a:r>
                        <a:rPr sz="1500" spc="-5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оказывающих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медицинскую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5" dirty="0">
                          <a:latin typeface="Verdana"/>
                          <a:cs typeface="Verdana"/>
                        </a:rPr>
                        <a:t>помощь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амбулаторных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40" dirty="0">
                          <a:latin typeface="Verdana"/>
                          <a:cs typeface="Verdana"/>
                        </a:rPr>
                        <a:t>условиях);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80"/>
                        </a:spcBef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40" dirty="0">
                          <a:latin typeface="Verdana"/>
                          <a:cs typeface="Verdana"/>
                        </a:rPr>
                        <a:t>расшифровка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строки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124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«прочие</a:t>
                      </a:r>
                      <a:r>
                        <a:rPr sz="1500" spc="-1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врачи»</a:t>
                      </a:r>
                      <a:r>
                        <a:rPr sz="1500" spc="-1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по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наименованию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latin typeface="Verdana"/>
                          <a:cs typeface="Verdana"/>
                        </a:rPr>
                        <a:t>должностей;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85"/>
                        </a:spcBef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р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а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сши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ф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ро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ка</a:t>
                      </a:r>
                      <a:r>
                        <a:rPr sz="1500" spc="-12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троки</a:t>
                      </a:r>
                      <a:r>
                        <a:rPr sz="1500" spc="-1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158</a:t>
                      </a:r>
                      <a:r>
                        <a:rPr sz="1500" spc="-1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«</a:t>
                      </a:r>
                      <a:r>
                        <a:rPr sz="1500" spc="1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з</a:t>
                      </a:r>
                      <a:r>
                        <a:rPr sz="1500" spc="1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а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вед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ую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щ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spc="-2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»</a:t>
                      </a:r>
                      <a:r>
                        <a:rPr sz="1500" spc="-17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по</a:t>
                      </a:r>
                      <a:r>
                        <a:rPr sz="1500" spc="-13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наим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нованию</a:t>
                      </a:r>
                      <a:r>
                        <a:rPr sz="1500" spc="-1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дол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ж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но</a:t>
                      </a:r>
                      <a:r>
                        <a:rPr sz="1500" spc="-1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т</a:t>
                      </a:r>
                      <a:r>
                        <a:rPr sz="1500" spc="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й;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80"/>
                        </a:spcBef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40" dirty="0">
                          <a:latin typeface="Verdana"/>
                          <a:cs typeface="Verdana"/>
                        </a:rPr>
                        <a:t>расшифровка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строки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75" dirty="0">
                          <a:latin typeface="Verdana"/>
                          <a:cs typeface="Verdana"/>
                        </a:rPr>
                        <a:t>216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«прочий</a:t>
                      </a:r>
                      <a:r>
                        <a:rPr sz="1500" spc="-1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75" dirty="0">
                          <a:latin typeface="Verdana"/>
                          <a:cs typeface="Verdana"/>
                        </a:rPr>
                        <a:t>средний</a:t>
                      </a:r>
                      <a:r>
                        <a:rPr sz="1500" spc="-1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70" dirty="0">
                          <a:latin typeface="Verdana"/>
                          <a:cs typeface="Verdana"/>
                        </a:rPr>
                        <a:t>медицинский</a:t>
                      </a:r>
                      <a:r>
                        <a:rPr sz="1500" spc="-1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персонал»;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 marR="306705">
                        <a:lnSpc>
                          <a:spcPct val="110000"/>
                        </a:lnSpc>
                        <a:buAutoNum type="arabicPeriod" startAt="3"/>
                        <a:tabLst>
                          <a:tab pos="648335" algn="l"/>
                          <a:tab pos="648970" algn="l"/>
                          <a:tab pos="2218055" algn="l"/>
                          <a:tab pos="3263900" algn="l"/>
                          <a:tab pos="4117340" algn="l"/>
                          <a:tab pos="4597400" algn="l"/>
                          <a:tab pos="5342890" algn="l"/>
                          <a:tab pos="5603240" algn="l"/>
                          <a:tab pos="6597015" algn="l"/>
                          <a:tab pos="8430895" algn="l"/>
                          <a:tab pos="10106025" algn="l"/>
                        </a:tabLst>
                      </a:pPr>
                      <a:r>
                        <a:rPr sz="150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сши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ф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ро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ка	разницы	стро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	2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2	«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л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ица	с	вы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шим	нем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д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ицинским	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бр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зовани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м,	занимаю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щ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их  </a:t>
                      </a:r>
                      <a:r>
                        <a:rPr sz="1500" spc="50" dirty="0">
                          <a:latin typeface="Verdana"/>
                          <a:cs typeface="Verdana"/>
                        </a:rPr>
                        <a:t>должности</a:t>
                      </a:r>
                      <a:r>
                        <a:rPr sz="1500" spc="-10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врачей»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0" dirty="0">
                          <a:latin typeface="Verdana"/>
                          <a:cs typeface="Verdana"/>
                        </a:rPr>
                        <a:t>минус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50" dirty="0">
                          <a:latin typeface="Verdana"/>
                          <a:cs typeface="Verdana"/>
                        </a:rPr>
                        <a:t>(стр.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50" dirty="0">
                          <a:latin typeface="Verdana"/>
                          <a:cs typeface="Verdana"/>
                        </a:rPr>
                        <a:t>233+234+235);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80"/>
                        </a:spcBef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500" spc="40" dirty="0">
                          <a:latin typeface="Verdana"/>
                          <a:cs typeface="Verdana"/>
                        </a:rPr>
                        <a:t>расшифровка</a:t>
                      </a:r>
                      <a:r>
                        <a:rPr sz="1500" spc="4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строки</a:t>
                      </a:r>
                      <a:r>
                        <a:rPr sz="1500" spc="4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45" dirty="0">
                          <a:latin typeface="Verdana"/>
                          <a:cs typeface="Verdana"/>
                        </a:rPr>
                        <a:t>242</a:t>
                      </a:r>
                      <a:r>
                        <a:rPr sz="1500" spc="4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45" dirty="0">
                          <a:latin typeface="Verdana"/>
                          <a:cs typeface="Verdana"/>
                        </a:rPr>
                        <a:t>«лица,</a:t>
                      </a:r>
                      <a:r>
                        <a:rPr sz="1500" spc="4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без</a:t>
                      </a:r>
                      <a:r>
                        <a:rPr sz="1500" spc="409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0" dirty="0">
                          <a:latin typeface="Verdana"/>
                          <a:cs typeface="Verdana"/>
                        </a:rPr>
                        <a:t>медицинского</a:t>
                      </a:r>
                      <a:r>
                        <a:rPr sz="1500" spc="4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образования,</a:t>
                      </a:r>
                      <a:r>
                        <a:rPr sz="1500" spc="409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занимающих</a:t>
                      </a:r>
                      <a:r>
                        <a:rPr sz="1500" spc="4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0" dirty="0">
                          <a:latin typeface="Verdana"/>
                          <a:cs typeface="Verdana"/>
                        </a:rPr>
                        <a:t>должности</a:t>
                      </a:r>
                      <a:r>
                        <a:rPr sz="1500" spc="4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latin typeface="Verdana"/>
                          <a:cs typeface="Verdana"/>
                        </a:rPr>
                        <a:t>среднего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latin typeface="Verdana"/>
                          <a:cs typeface="Verdana"/>
                        </a:rPr>
                        <a:t>меди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ц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ин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кого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п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н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ала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про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ч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ие»;</a:t>
                      </a:r>
                    </a:p>
                    <a:p>
                      <a:pPr marL="305435" marR="307340">
                        <a:lnSpc>
                          <a:spcPct val="110000"/>
                        </a:lnSpc>
                        <a:buAutoNum type="arabicPeriod" startAt="10"/>
                        <a:tabLst>
                          <a:tab pos="648970" algn="l"/>
                        </a:tabLst>
                      </a:pPr>
                      <a:r>
                        <a:rPr sz="1500" spc="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при</a:t>
                      </a:r>
                      <a:r>
                        <a:rPr sz="1500" spc="37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наличии</a:t>
                      </a:r>
                      <a:r>
                        <a:rPr sz="1500" spc="36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разницы</a:t>
                      </a:r>
                      <a:r>
                        <a:rPr sz="1500" spc="3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между</a:t>
                      </a:r>
                      <a:r>
                        <a:rPr sz="1500" spc="37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графами</a:t>
                      </a:r>
                      <a:r>
                        <a:rPr sz="1500" spc="39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-17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9-15-16</a:t>
                      </a:r>
                      <a:r>
                        <a:rPr sz="1500" spc="2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(специалисты</a:t>
                      </a:r>
                      <a:r>
                        <a:rPr sz="1500" spc="38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без</a:t>
                      </a:r>
                      <a:r>
                        <a:rPr sz="1500" spc="3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сертификата</a:t>
                      </a:r>
                      <a:r>
                        <a:rPr sz="1500" spc="38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6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или</a:t>
                      </a:r>
                      <a:r>
                        <a:rPr sz="1500" spc="36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свидетельства</a:t>
                      </a:r>
                      <a:r>
                        <a:rPr sz="1500" spc="39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об </a:t>
                      </a:r>
                      <a:r>
                        <a:rPr sz="1500" spc="-51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аккредитации);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  <a:p>
                      <a:pPr marL="305435" marR="306705">
                        <a:lnSpc>
                          <a:spcPct val="110000"/>
                        </a:lnSpc>
                        <a:buAutoNum type="arabicPeriod" startAt="10"/>
                        <a:tabLst>
                          <a:tab pos="648335" algn="l"/>
                          <a:tab pos="648970" algn="l"/>
                          <a:tab pos="2459355" algn="l"/>
                          <a:tab pos="4394835" algn="l"/>
                          <a:tab pos="5397500" algn="l"/>
                          <a:tab pos="6760209" algn="l"/>
                          <a:tab pos="8104505" algn="l"/>
                          <a:tab pos="9177655" algn="l"/>
                          <a:tab pos="10715625" algn="l"/>
                          <a:tab pos="11297920" algn="l"/>
                        </a:tabLst>
                      </a:pPr>
                      <a:r>
                        <a:rPr sz="1500" spc="5" dirty="0">
                          <a:latin typeface="Verdana"/>
                          <a:cs typeface="Verdana"/>
                        </a:rPr>
                        <a:t>П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лож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ние </a:t>
                      </a:r>
                      <a:r>
                        <a:rPr sz="15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№	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0 </a:t>
                      </a:r>
                      <a:r>
                        <a:rPr sz="15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к </a:t>
                      </a:r>
                      <a:r>
                        <a:rPr sz="1500" spc="-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насто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я</a:t>
                      </a:r>
                      <a:r>
                        <a:rPr sz="1500" spc="-10" dirty="0">
                          <a:latin typeface="Verdana"/>
                          <a:cs typeface="Verdana"/>
                        </a:rPr>
                        <a:t>щ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ему	Поря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д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ку	о </a:t>
                      </a:r>
                      <a:r>
                        <a:rPr sz="15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причин</a:t>
                      </a:r>
                      <a:r>
                        <a:rPr sz="1500" spc="-5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х	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т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лонений	к </a:t>
                      </a:r>
                      <a:r>
                        <a:rPr sz="1500" spc="-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т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огам	п</a:t>
                      </a:r>
                      <a:r>
                        <a:rPr sz="1500" spc="-15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едыдущ</a:t>
                      </a:r>
                      <a:r>
                        <a:rPr sz="1500" spc="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500" dirty="0">
                          <a:latin typeface="Verdana"/>
                          <a:cs typeface="Verdana"/>
                        </a:rPr>
                        <a:t>го	года	и  </a:t>
                      </a:r>
                      <a:r>
                        <a:rPr sz="1500" spc="50" dirty="0">
                          <a:latin typeface="Verdana"/>
                          <a:cs typeface="Verdana"/>
                        </a:rPr>
                        <a:t>сведения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50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35" dirty="0">
                          <a:latin typeface="Verdana"/>
                          <a:cs typeface="Verdana"/>
                        </a:rPr>
                        <a:t>трудоустройстве</a:t>
                      </a:r>
                      <a:r>
                        <a:rPr sz="1500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рамках</a:t>
                      </a:r>
                      <a:r>
                        <a:rPr sz="1500" spc="-11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40" dirty="0">
                          <a:latin typeface="Verdana"/>
                          <a:cs typeface="Verdana"/>
                        </a:rPr>
                        <a:t>целевого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0" dirty="0">
                          <a:latin typeface="Verdana"/>
                          <a:cs typeface="Verdana"/>
                        </a:rPr>
                        <a:t>обучения.</a:t>
                      </a:r>
                      <a:endParaRPr sz="15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298830"/>
            <a:ext cx="970724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70" dirty="0">
                <a:solidFill>
                  <a:srgbClr val="C1493E"/>
                </a:solidFill>
              </a:rPr>
              <a:t>Номенклатура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100" dirty="0">
                <a:solidFill>
                  <a:srgbClr val="C1493E"/>
                </a:solidFill>
              </a:rPr>
              <a:t>медицинских</a:t>
            </a:r>
            <a:r>
              <a:rPr sz="2200" dirty="0">
                <a:solidFill>
                  <a:srgbClr val="C1493E"/>
                </a:solidFill>
              </a:rPr>
              <a:t> </a:t>
            </a:r>
            <a:r>
              <a:rPr sz="2200" spc="125" dirty="0">
                <a:solidFill>
                  <a:srgbClr val="C1493E"/>
                </a:solidFill>
              </a:rPr>
              <a:t>и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65" dirty="0">
                <a:solidFill>
                  <a:srgbClr val="C1493E"/>
                </a:solidFill>
              </a:rPr>
              <a:t>фармацевтических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80" dirty="0">
                <a:solidFill>
                  <a:srgbClr val="C1493E"/>
                </a:solidFill>
              </a:rPr>
              <a:t>должностей</a:t>
            </a:r>
            <a:endParaRPr sz="2200"/>
          </a:p>
        </p:txBody>
      </p:sp>
      <p:grpSp>
        <p:nvGrpSpPr>
          <p:cNvPr id="4" name="object 4"/>
          <p:cNvGrpSpPr/>
          <p:nvPr/>
        </p:nvGrpSpPr>
        <p:grpSpPr>
          <a:xfrm>
            <a:off x="800620" y="877824"/>
            <a:ext cx="7854302" cy="4984114"/>
            <a:chOff x="800620" y="877824"/>
            <a:chExt cx="7854302" cy="4984114"/>
          </a:xfrm>
        </p:grpSpPr>
        <p:sp>
          <p:nvSpPr>
            <p:cNvPr id="6" name="object 6"/>
            <p:cNvSpPr/>
            <p:nvPr/>
          </p:nvSpPr>
          <p:spPr>
            <a:xfrm>
              <a:off x="3264407" y="877824"/>
              <a:ext cx="5390515" cy="1609725"/>
            </a:xfrm>
            <a:custGeom>
              <a:avLst/>
              <a:gdLst/>
              <a:ahLst/>
              <a:cxnLst/>
              <a:rect l="l" t="t" r="r" b="b"/>
              <a:pathLst>
                <a:path w="5390515" h="1609725">
                  <a:moveTo>
                    <a:pt x="5390388" y="0"/>
                  </a:moveTo>
                  <a:lnTo>
                    <a:pt x="0" y="0"/>
                  </a:lnTo>
                  <a:lnTo>
                    <a:pt x="0" y="1341120"/>
                  </a:lnTo>
                  <a:lnTo>
                    <a:pt x="268224" y="1609343"/>
                  </a:lnTo>
                  <a:lnTo>
                    <a:pt x="5390388" y="1609343"/>
                  </a:lnTo>
                  <a:lnTo>
                    <a:pt x="53903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64407" y="877824"/>
              <a:ext cx="5390515" cy="1609725"/>
            </a:xfrm>
            <a:custGeom>
              <a:avLst/>
              <a:gdLst/>
              <a:ahLst/>
              <a:cxnLst/>
              <a:rect l="l" t="t" r="r" b="b"/>
              <a:pathLst>
                <a:path w="5390515" h="1609725">
                  <a:moveTo>
                    <a:pt x="5390388" y="1609343"/>
                  </a:moveTo>
                  <a:lnTo>
                    <a:pt x="268224" y="1609343"/>
                  </a:lnTo>
                  <a:lnTo>
                    <a:pt x="0" y="1341120"/>
                  </a:lnTo>
                  <a:lnTo>
                    <a:pt x="0" y="0"/>
                  </a:lnTo>
                  <a:lnTo>
                    <a:pt x="5390388" y="0"/>
                  </a:lnTo>
                  <a:lnTo>
                    <a:pt x="5390388" y="1609343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274441" y="2220087"/>
              <a:ext cx="258445" cy="258445"/>
            </a:xfrm>
            <a:custGeom>
              <a:avLst/>
              <a:gdLst/>
              <a:ahLst/>
              <a:cxnLst/>
              <a:rect l="l" t="t" r="r" b="b"/>
              <a:pathLst>
                <a:path w="258445" h="258444">
                  <a:moveTo>
                    <a:pt x="258063" y="0"/>
                  </a:moveTo>
                  <a:lnTo>
                    <a:pt x="0" y="10667"/>
                  </a:lnTo>
                  <a:lnTo>
                    <a:pt x="250444" y="258063"/>
                  </a:lnTo>
                  <a:lnTo>
                    <a:pt x="2580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74441" y="2220087"/>
              <a:ext cx="258445" cy="258445"/>
            </a:xfrm>
            <a:custGeom>
              <a:avLst/>
              <a:gdLst/>
              <a:ahLst/>
              <a:cxnLst/>
              <a:rect l="l" t="t" r="r" b="b"/>
              <a:pathLst>
                <a:path w="258445" h="258444">
                  <a:moveTo>
                    <a:pt x="0" y="10667"/>
                  </a:moveTo>
                  <a:lnTo>
                    <a:pt x="258063" y="0"/>
                  </a:lnTo>
                  <a:lnTo>
                    <a:pt x="250444" y="258063"/>
                  </a:lnTo>
                  <a:lnTo>
                    <a:pt x="0" y="10667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3572" y="1231391"/>
              <a:ext cx="783336" cy="84886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3365627"/>
              <a:ext cx="152400" cy="14935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3578987"/>
              <a:ext cx="152400" cy="14935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4005706"/>
              <a:ext cx="152400" cy="14935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4219067"/>
              <a:ext cx="152400" cy="14935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4432427"/>
              <a:ext cx="152400" cy="14935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4645786"/>
              <a:ext cx="152400" cy="14935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5072506"/>
              <a:ext cx="152400" cy="14935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620" y="5712586"/>
              <a:ext cx="152400" cy="14935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788009" y="2838449"/>
            <a:ext cx="21075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50" dirty="0">
                <a:solidFill>
                  <a:srgbClr val="44758E"/>
                </a:solidFill>
                <a:latin typeface="Tahoma"/>
                <a:cs typeface="Tahoma"/>
              </a:rPr>
              <a:t>Новые</a:t>
            </a:r>
            <a:r>
              <a:rPr sz="1600" b="1" spc="-7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35" dirty="0">
                <a:solidFill>
                  <a:srgbClr val="44758E"/>
                </a:solidFill>
                <a:latin typeface="Tahoma"/>
                <a:cs typeface="Tahoma"/>
              </a:rPr>
              <a:t>должности: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30909" y="3325825"/>
            <a:ext cx="3375660" cy="2800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35" dirty="0">
                <a:latin typeface="Verdana"/>
                <a:cs typeface="Verdana"/>
              </a:rPr>
              <a:t>Врач-кибернетики</a:t>
            </a:r>
            <a:endParaRPr sz="1400" dirty="0">
              <a:latin typeface="Verdana"/>
              <a:cs typeface="Verdana"/>
            </a:endParaRPr>
          </a:p>
          <a:p>
            <a:pPr marL="12700" marR="307975">
              <a:lnSpc>
                <a:spcPct val="100000"/>
              </a:lnSpc>
            </a:pPr>
            <a:r>
              <a:rPr sz="1400" spc="80" dirty="0">
                <a:latin typeface="Verdana"/>
                <a:cs typeface="Verdana"/>
              </a:rPr>
              <a:t>Вр</a:t>
            </a:r>
            <a:r>
              <a:rPr sz="1400" spc="-5" dirty="0">
                <a:latin typeface="Verdana"/>
                <a:cs typeface="Verdana"/>
              </a:rPr>
              <a:t>ач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вы</a:t>
            </a:r>
            <a:r>
              <a:rPr sz="1400" spc="15" dirty="0">
                <a:latin typeface="Verdana"/>
                <a:cs typeface="Verdana"/>
              </a:rPr>
              <a:t>е</a:t>
            </a:r>
            <a:r>
              <a:rPr sz="1400" spc="25" dirty="0">
                <a:latin typeface="Verdana"/>
                <a:cs typeface="Verdana"/>
              </a:rPr>
              <a:t>з</a:t>
            </a:r>
            <a:r>
              <a:rPr sz="1400" spc="60" dirty="0">
                <a:latin typeface="Verdana"/>
                <a:cs typeface="Verdana"/>
              </a:rPr>
              <a:t>д</a:t>
            </a:r>
            <a:r>
              <a:rPr sz="1400" spc="65" dirty="0">
                <a:latin typeface="Verdana"/>
                <a:cs typeface="Verdana"/>
              </a:rPr>
              <a:t>н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30" dirty="0">
                <a:latin typeface="Verdana"/>
                <a:cs typeface="Verdana"/>
              </a:rPr>
              <a:t>игады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скорой 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пом</a:t>
            </a:r>
            <a:r>
              <a:rPr sz="1400" spc="55" dirty="0">
                <a:latin typeface="Verdana"/>
                <a:cs typeface="Verdana"/>
              </a:rPr>
              <a:t>ощи  </a:t>
            </a:r>
            <a:r>
              <a:rPr sz="1400" spc="45" dirty="0">
                <a:latin typeface="Verdana"/>
                <a:cs typeface="Verdana"/>
              </a:rPr>
              <a:t>Нейропсихологи 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Кинезиоспециалисты 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Эргоспециалисты</a:t>
            </a:r>
            <a:endParaRPr sz="1400" dirty="0">
              <a:latin typeface="Verdana"/>
              <a:cs typeface="Verdana"/>
            </a:endParaRPr>
          </a:p>
          <a:p>
            <a:pPr marL="12700" marR="33655">
              <a:lnSpc>
                <a:spcPct val="100000"/>
              </a:lnSpc>
            </a:pPr>
            <a:r>
              <a:rPr sz="1400" spc="80" dirty="0">
                <a:latin typeface="Verdana"/>
                <a:cs typeface="Verdana"/>
              </a:rPr>
              <a:t>Медс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25" dirty="0">
                <a:latin typeface="Verdana"/>
                <a:cs typeface="Verdana"/>
              </a:rPr>
              <a:t>ст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175" dirty="0">
                <a:latin typeface="Verdana"/>
                <a:cs typeface="Verdana"/>
              </a:rPr>
              <a:t>(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ат</a:t>
            </a:r>
            <a:r>
              <a:rPr sz="1400" spc="-165" dirty="0">
                <a:latin typeface="Verdana"/>
                <a:cs typeface="Verdana"/>
              </a:rPr>
              <a:t>)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по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паллиативн</a:t>
            </a:r>
            <a:r>
              <a:rPr sz="1400" spc="50" dirty="0">
                <a:latin typeface="Verdana"/>
                <a:cs typeface="Verdana"/>
              </a:rPr>
              <a:t>ой 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пом</a:t>
            </a:r>
            <a:r>
              <a:rPr sz="1400" spc="65" dirty="0">
                <a:latin typeface="Verdana"/>
                <a:cs typeface="Verdana"/>
              </a:rPr>
              <a:t>ощи</a:t>
            </a:r>
            <a:endParaRPr sz="1400" dirty="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400" spc="80" dirty="0">
                <a:latin typeface="Verdana"/>
                <a:cs typeface="Verdana"/>
              </a:rPr>
              <a:t>Медс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25" dirty="0">
                <a:latin typeface="Verdana"/>
                <a:cs typeface="Verdana"/>
              </a:rPr>
              <a:t>ст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175" dirty="0">
                <a:latin typeface="Verdana"/>
                <a:cs typeface="Verdana"/>
              </a:rPr>
              <a:t>(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ат</a:t>
            </a:r>
            <a:r>
              <a:rPr sz="1400" spc="-165" dirty="0">
                <a:latin typeface="Verdana"/>
                <a:cs typeface="Verdana"/>
              </a:rPr>
              <a:t>)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-190" dirty="0">
                <a:latin typeface="Verdana"/>
                <a:cs typeface="Verdana"/>
              </a:rPr>
              <a:t>–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сп</a:t>
            </a:r>
            <a:r>
              <a:rPr sz="1400" spc="40" dirty="0">
                <a:latin typeface="Verdana"/>
                <a:cs typeface="Verdana"/>
              </a:rPr>
              <a:t>ециалист</a:t>
            </a:r>
            <a:r>
              <a:rPr sz="1400" spc="20" dirty="0">
                <a:latin typeface="Verdana"/>
                <a:cs typeface="Verdana"/>
              </a:rPr>
              <a:t>ы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по  </a:t>
            </a:r>
            <a:r>
              <a:rPr sz="1400" spc="15" dirty="0">
                <a:latin typeface="Verdana"/>
                <a:cs typeface="Verdana"/>
              </a:rPr>
              <a:t>оказ</a:t>
            </a:r>
            <a:r>
              <a:rPr sz="1400" spc="25" dirty="0">
                <a:latin typeface="Verdana"/>
                <a:cs typeface="Verdana"/>
              </a:rPr>
              <a:t>ан</a:t>
            </a:r>
            <a:r>
              <a:rPr sz="1400" spc="65" dirty="0">
                <a:latin typeface="Verdana"/>
                <a:cs typeface="Verdana"/>
              </a:rPr>
              <a:t>ию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пом</a:t>
            </a:r>
            <a:r>
              <a:rPr sz="1400" spc="55" dirty="0">
                <a:latin typeface="Verdana"/>
                <a:cs typeface="Verdana"/>
              </a:rPr>
              <a:t>ощи  </a:t>
            </a:r>
            <a:r>
              <a:rPr sz="1400" spc="40" dirty="0">
                <a:latin typeface="Verdana"/>
                <a:cs typeface="Verdana"/>
              </a:rPr>
              <a:t>обучающимся</a:t>
            </a:r>
            <a:endParaRPr sz="1400" dirty="0">
              <a:latin typeface="Verdana"/>
              <a:cs typeface="Verdana"/>
            </a:endParaRPr>
          </a:p>
          <a:p>
            <a:pPr marL="12700" marR="1105535">
              <a:lnSpc>
                <a:spcPct val="100000"/>
              </a:lnSpc>
            </a:pPr>
            <a:r>
              <a:rPr sz="1400" spc="45" dirty="0">
                <a:latin typeface="Verdana"/>
                <a:cs typeface="Verdana"/>
              </a:rPr>
              <a:t>Сп</a:t>
            </a:r>
            <a:r>
              <a:rPr sz="1400" spc="30" dirty="0">
                <a:latin typeface="Verdana"/>
                <a:cs typeface="Verdana"/>
              </a:rPr>
              <a:t>е</a:t>
            </a:r>
            <a:r>
              <a:rPr sz="1400" spc="40" dirty="0">
                <a:latin typeface="Verdana"/>
                <a:cs typeface="Verdana"/>
              </a:rPr>
              <a:t>циалист</a:t>
            </a:r>
            <a:r>
              <a:rPr sz="1400" spc="20" dirty="0">
                <a:latin typeface="Verdana"/>
                <a:cs typeface="Verdana"/>
              </a:rPr>
              <a:t>ы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в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о</a:t>
            </a:r>
            <a:r>
              <a:rPr sz="1400" spc="50" dirty="0">
                <a:latin typeface="Verdana"/>
                <a:cs typeface="Verdana"/>
              </a:rPr>
              <a:t>б</a:t>
            </a:r>
            <a:r>
              <a:rPr sz="1400" spc="15" dirty="0">
                <a:latin typeface="Verdana"/>
                <a:cs typeface="Verdana"/>
              </a:rPr>
              <a:t>лас</a:t>
            </a:r>
            <a:r>
              <a:rPr sz="1400" spc="20" dirty="0">
                <a:latin typeface="Verdana"/>
                <a:cs typeface="Verdana"/>
              </a:rPr>
              <a:t>т</a:t>
            </a:r>
            <a:r>
              <a:rPr sz="1400" spc="50" dirty="0">
                <a:latin typeface="Verdana"/>
                <a:cs typeface="Verdana"/>
              </a:rPr>
              <a:t>и  </a:t>
            </a:r>
            <a:r>
              <a:rPr sz="1400" spc="35" dirty="0">
                <a:latin typeface="Verdana"/>
                <a:cs typeface="Verdana"/>
              </a:rPr>
              <a:t>слухопротезирования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16502" y="1231519"/>
            <a:ext cx="4271645" cy="1174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2100" marR="5080">
              <a:lnSpc>
                <a:spcPct val="100000"/>
              </a:lnSpc>
              <a:spcBef>
                <a:spcPts val="105"/>
              </a:spcBef>
            </a:pP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Приказ Минздрава </a:t>
            </a:r>
            <a:r>
              <a:rPr sz="1050" spc="55" dirty="0">
                <a:solidFill>
                  <a:srgbClr val="444444"/>
                </a:solidFill>
                <a:latin typeface="Verdana"/>
                <a:cs typeface="Verdana"/>
              </a:rPr>
              <a:t>России </a:t>
            </a:r>
            <a:r>
              <a:rPr sz="1050" spc="10" dirty="0">
                <a:solidFill>
                  <a:srgbClr val="444444"/>
                </a:solidFill>
                <a:latin typeface="Verdana"/>
                <a:cs typeface="Verdana"/>
              </a:rPr>
              <a:t>от </a:t>
            </a:r>
            <a:r>
              <a:rPr sz="1050" spc="-55" dirty="0">
                <a:solidFill>
                  <a:srgbClr val="444444"/>
                </a:solidFill>
                <a:latin typeface="Verdana"/>
                <a:cs typeface="Verdana"/>
              </a:rPr>
              <a:t>02.05.2023 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N 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205н </a:t>
            </a:r>
            <a:r>
              <a:rPr sz="1050" spc="10" dirty="0">
                <a:solidFill>
                  <a:srgbClr val="444444"/>
                </a:solidFill>
                <a:latin typeface="Verdana"/>
                <a:cs typeface="Verdana"/>
              </a:rPr>
              <a:t>"Об 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-15" dirty="0">
                <a:solidFill>
                  <a:srgbClr val="444444"/>
                </a:solidFill>
                <a:latin typeface="Verdana"/>
                <a:cs typeface="Verdana"/>
              </a:rPr>
              <a:t>у</a:t>
            </a:r>
            <a:r>
              <a:rPr sz="1050" spc="-2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30" dirty="0">
                <a:solidFill>
                  <a:srgbClr val="444444"/>
                </a:solidFill>
                <a:latin typeface="Verdana"/>
                <a:cs typeface="Verdana"/>
              </a:rPr>
              <a:t>в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е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55" dirty="0">
                <a:solidFill>
                  <a:srgbClr val="444444"/>
                </a:solidFill>
                <a:latin typeface="Verdana"/>
                <a:cs typeface="Verdana"/>
              </a:rPr>
              <a:t>ж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д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ени</a:t>
            </a:r>
            <a:r>
              <a:rPr sz="1050" spc="60" dirty="0">
                <a:solidFill>
                  <a:srgbClr val="444444"/>
                </a:solidFill>
                <a:latin typeface="Verdana"/>
                <a:cs typeface="Verdana"/>
              </a:rPr>
              <a:t>и</a:t>
            </a:r>
            <a:r>
              <a:rPr sz="1050" spc="-12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60" dirty="0">
                <a:solidFill>
                  <a:srgbClr val="444444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80" dirty="0">
                <a:solidFill>
                  <a:srgbClr val="444444"/>
                </a:solidFill>
                <a:latin typeface="Verdana"/>
                <a:cs typeface="Verdana"/>
              </a:rPr>
              <a:t>м</a:t>
            </a:r>
            <a:r>
              <a:rPr sz="1050" spc="55" dirty="0">
                <a:solidFill>
                  <a:srgbClr val="444444"/>
                </a:solidFill>
                <a:latin typeface="Verdana"/>
                <a:cs typeface="Verdana"/>
              </a:rPr>
              <a:t>е</a:t>
            </a:r>
            <a:r>
              <a:rPr sz="1050" spc="30" dirty="0">
                <a:solidFill>
                  <a:srgbClr val="444444"/>
                </a:solidFill>
                <a:latin typeface="Verdana"/>
                <a:cs typeface="Verdana"/>
              </a:rPr>
              <a:t>нк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л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ат</a:t>
            </a:r>
            <a:r>
              <a:rPr sz="1050" spc="-20" dirty="0">
                <a:solidFill>
                  <a:srgbClr val="444444"/>
                </a:solidFill>
                <a:latin typeface="Verdana"/>
                <a:cs typeface="Verdana"/>
              </a:rPr>
              <a:t>у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ы</a:t>
            </a:r>
            <a:r>
              <a:rPr sz="1050" spc="-12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д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л</a:t>
            </a:r>
            <a:r>
              <a:rPr sz="1050" spc="55" dirty="0">
                <a:solidFill>
                  <a:srgbClr val="444444"/>
                </a:solidFill>
                <a:latin typeface="Verdana"/>
                <a:cs typeface="Verdana"/>
              </a:rPr>
              <a:t>ж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н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20" dirty="0">
                <a:solidFill>
                  <a:srgbClr val="444444"/>
                </a:solidFill>
                <a:latin typeface="Verdana"/>
                <a:cs typeface="Verdana"/>
              </a:rPr>
              <a:t>с</a:t>
            </a:r>
            <a:r>
              <a:rPr sz="1050" spc="1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ей</a:t>
            </a:r>
            <a:r>
              <a:rPr sz="1050" spc="-10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80" dirty="0">
                <a:solidFill>
                  <a:srgbClr val="444444"/>
                </a:solidFill>
                <a:latin typeface="Verdana"/>
                <a:cs typeface="Verdana"/>
              </a:rPr>
              <a:t>м</a:t>
            </a:r>
            <a:r>
              <a:rPr sz="1050" spc="55" dirty="0">
                <a:solidFill>
                  <a:srgbClr val="444444"/>
                </a:solidFill>
                <a:latin typeface="Verdana"/>
                <a:cs typeface="Verdana"/>
              </a:rPr>
              <a:t>е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д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ицински</a:t>
            </a:r>
            <a:r>
              <a:rPr sz="1050" spc="-40" dirty="0">
                <a:solidFill>
                  <a:srgbClr val="444444"/>
                </a:solidFill>
                <a:latin typeface="Verdana"/>
                <a:cs typeface="Verdana"/>
              </a:rPr>
              <a:t>х  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аб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ник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20" dirty="0">
                <a:solidFill>
                  <a:srgbClr val="444444"/>
                </a:solidFill>
                <a:latin typeface="Verdana"/>
                <a:cs typeface="Verdana"/>
              </a:rPr>
              <a:t>в</a:t>
            </a:r>
            <a:r>
              <a:rPr sz="1050" spc="-12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60" dirty="0">
                <a:solidFill>
                  <a:srgbClr val="444444"/>
                </a:solidFill>
                <a:latin typeface="Verdana"/>
                <a:cs typeface="Verdana"/>
              </a:rPr>
              <a:t>и</a:t>
            </a:r>
            <a:r>
              <a:rPr sz="1050" spc="-9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-25" dirty="0">
                <a:solidFill>
                  <a:srgbClr val="444444"/>
                </a:solidFill>
                <a:latin typeface="Verdana"/>
                <a:cs typeface="Verdana"/>
              </a:rPr>
              <a:t>фа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мацев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и</a:t>
            </a:r>
            <a:r>
              <a:rPr sz="1050" spc="5" dirty="0">
                <a:solidFill>
                  <a:srgbClr val="444444"/>
                </a:solidFill>
                <a:latin typeface="Verdana"/>
                <a:cs typeface="Verdana"/>
              </a:rPr>
              <a:t>ч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е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с</a:t>
            </a:r>
            <a:r>
              <a:rPr sz="1050" dirty="0">
                <a:solidFill>
                  <a:srgbClr val="444444"/>
                </a:solidFill>
                <a:latin typeface="Verdana"/>
                <a:cs typeface="Verdana"/>
              </a:rPr>
              <a:t>к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и</a:t>
            </a:r>
            <a:r>
              <a:rPr sz="1050" spc="-55" dirty="0">
                <a:solidFill>
                  <a:srgbClr val="444444"/>
                </a:solidFill>
                <a:latin typeface="Verdana"/>
                <a:cs typeface="Verdana"/>
              </a:rPr>
              <a:t>х</a:t>
            </a:r>
            <a:r>
              <a:rPr sz="1050" spc="-12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аб</a:t>
            </a:r>
            <a:r>
              <a:rPr sz="1050" spc="1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ник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-20" dirty="0">
                <a:solidFill>
                  <a:srgbClr val="444444"/>
                </a:solidFill>
                <a:latin typeface="Verdana"/>
                <a:cs typeface="Verdana"/>
              </a:rPr>
              <a:t>в"  </a:t>
            </a:r>
            <a:r>
              <a:rPr sz="1050" spc="-125" dirty="0">
                <a:solidFill>
                  <a:srgbClr val="444444"/>
                </a:solidFill>
                <a:latin typeface="Verdana"/>
                <a:cs typeface="Verdana"/>
              </a:rPr>
              <a:t>(</a:t>
            </a:r>
            <a:r>
              <a:rPr sz="1050" spc="20" dirty="0">
                <a:solidFill>
                  <a:srgbClr val="444444"/>
                </a:solidFill>
                <a:latin typeface="Verdana"/>
                <a:cs typeface="Verdana"/>
              </a:rPr>
              <a:t>З</a:t>
            </a:r>
            <a:r>
              <a:rPr sz="1050" spc="30" dirty="0">
                <a:solidFill>
                  <a:srgbClr val="444444"/>
                </a:solidFill>
                <a:latin typeface="Verdana"/>
                <a:cs typeface="Verdana"/>
              </a:rPr>
              <a:t>аре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ги</a:t>
            </a:r>
            <a:r>
              <a:rPr sz="1050" spc="30" dirty="0">
                <a:solidFill>
                  <a:srgbClr val="444444"/>
                </a:solidFill>
                <a:latin typeface="Verdana"/>
                <a:cs typeface="Verdana"/>
              </a:rPr>
              <a:t>с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6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65" dirty="0">
                <a:solidFill>
                  <a:srgbClr val="444444"/>
                </a:solidFill>
                <a:latin typeface="Verdana"/>
                <a:cs typeface="Verdana"/>
              </a:rPr>
              <a:t>и</a:t>
            </a:r>
            <a:r>
              <a:rPr sz="1050" spc="5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30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20" dirty="0">
                <a:solidFill>
                  <a:srgbClr val="444444"/>
                </a:solidFill>
                <a:latin typeface="Verdana"/>
                <a:cs typeface="Verdana"/>
              </a:rPr>
              <a:t>ва</a:t>
            </a:r>
            <a:r>
              <a:rPr sz="1050" spc="5" dirty="0">
                <a:solidFill>
                  <a:srgbClr val="444444"/>
                </a:solidFill>
                <a:latin typeface="Verdana"/>
                <a:cs typeface="Verdana"/>
              </a:rPr>
              <a:t>н</a:t>
            </a:r>
            <a:r>
              <a:rPr sz="1050" spc="40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-12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в</a:t>
            </a:r>
            <a:r>
              <a:rPr sz="1050" spc="-8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Мин</a:t>
            </a:r>
            <a:r>
              <a:rPr sz="1050" spc="75" dirty="0">
                <a:solidFill>
                  <a:srgbClr val="444444"/>
                </a:solidFill>
                <a:latin typeface="Verdana"/>
                <a:cs typeface="Verdana"/>
              </a:rPr>
              <a:t>ю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с</a:t>
            </a:r>
            <a:r>
              <a:rPr sz="1050" spc="-10" dirty="0">
                <a:solidFill>
                  <a:srgbClr val="444444"/>
                </a:solidFill>
                <a:latin typeface="Verdana"/>
                <a:cs typeface="Verdana"/>
              </a:rPr>
              <a:t>т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е</a:t>
            </a:r>
            <a:r>
              <a:rPr sz="1050" spc="-11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80" dirty="0">
                <a:solidFill>
                  <a:srgbClr val="444444"/>
                </a:solidFill>
                <a:latin typeface="Verdana"/>
                <a:cs typeface="Verdana"/>
              </a:rPr>
              <a:t>Р</a:t>
            </a:r>
            <a:r>
              <a:rPr sz="1050" spc="70" dirty="0">
                <a:solidFill>
                  <a:srgbClr val="444444"/>
                </a:solidFill>
                <a:latin typeface="Verdana"/>
                <a:cs typeface="Verdana"/>
              </a:rPr>
              <a:t>о</a:t>
            </a:r>
            <a:r>
              <a:rPr sz="1050" spc="35" dirty="0">
                <a:solidFill>
                  <a:srgbClr val="444444"/>
                </a:solidFill>
                <a:latin typeface="Verdana"/>
                <a:cs typeface="Verdana"/>
              </a:rPr>
              <a:t>сс</a:t>
            </a:r>
            <a:r>
              <a:rPr sz="1050" spc="60" dirty="0">
                <a:solidFill>
                  <a:srgbClr val="444444"/>
                </a:solidFill>
                <a:latin typeface="Verdana"/>
                <a:cs typeface="Verdana"/>
              </a:rPr>
              <a:t>ии</a:t>
            </a:r>
            <a:r>
              <a:rPr sz="1050" spc="-100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-120" dirty="0">
                <a:solidFill>
                  <a:srgbClr val="444444"/>
                </a:solidFill>
                <a:latin typeface="Verdana"/>
                <a:cs typeface="Verdana"/>
              </a:rPr>
              <a:t>0</a:t>
            </a:r>
            <a:r>
              <a:rPr sz="1050" spc="-114" dirty="0">
                <a:solidFill>
                  <a:srgbClr val="444444"/>
                </a:solidFill>
                <a:latin typeface="Verdana"/>
                <a:cs typeface="Verdana"/>
              </a:rPr>
              <a:t>1</a:t>
            </a:r>
            <a:r>
              <a:rPr sz="1050" spc="-40" dirty="0">
                <a:solidFill>
                  <a:srgbClr val="444444"/>
                </a:solidFill>
                <a:latin typeface="Verdana"/>
                <a:cs typeface="Verdana"/>
              </a:rPr>
              <a:t>.0</a:t>
            </a:r>
            <a:r>
              <a:rPr sz="1050" spc="-55" dirty="0">
                <a:solidFill>
                  <a:srgbClr val="444444"/>
                </a:solidFill>
                <a:latin typeface="Verdana"/>
                <a:cs typeface="Verdana"/>
              </a:rPr>
              <a:t>6</a:t>
            </a:r>
            <a:r>
              <a:rPr sz="1050" spc="-105" dirty="0">
                <a:solidFill>
                  <a:srgbClr val="444444"/>
                </a:solidFill>
                <a:latin typeface="Verdana"/>
                <a:cs typeface="Verdana"/>
              </a:rPr>
              <a:t>.2</a:t>
            </a:r>
            <a:r>
              <a:rPr sz="1050" spc="25" dirty="0">
                <a:solidFill>
                  <a:srgbClr val="444444"/>
                </a:solidFill>
                <a:latin typeface="Verdana"/>
                <a:cs typeface="Verdana"/>
              </a:rPr>
              <a:t>0</a:t>
            </a:r>
            <a:r>
              <a:rPr sz="1050" spc="-70" dirty="0">
                <a:solidFill>
                  <a:srgbClr val="444444"/>
                </a:solidFill>
                <a:latin typeface="Verdana"/>
                <a:cs typeface="Verdana"/>
              </a:rPr>
              <a:t>2</a:t>
            </a:r>
            <a:r>
              <a:rPr sz="1050" spc="-65" dirty="0">
                <a:solidFill>
                  <a:srgbClr val="444444"/>
                </a:solidFill>
                <a:latin typeface="Verdana"/>
                <a:cs typeface="Verdana"/>
              </a:rPr>
              <a:t>3</a:t>
            </a:r>
            <a:r>
              <a:rPr sz="1050" spc="-125" dirty="0">
                <a:solidFill>
                  <a:srgbClr val="444444"/>
                </a:solidFill>
                <a:latin typeface="Verdana"/>
                <a:cs typeface="Verdana"/>
              </a:rPr>
              <a:t> </a:t>
            </a:r>
            <a:r>
              <a:rPr sz="1050" spc="45" dirty="0">
                <a:solidFill>
                  <a:srgbClr val="444444"/>
                </a:solidFill>
                <a:latin typeface="Verdana"/>
                <a:cs typeface="Verdana"/>
              </a:rPr>
              <a:t>N  </a:t>
            </a:r>
            <a:r>
              <a:rPr sz="1050" spc="-40" dirty="0">
                <a:solidFill>
                  <a:srgbClr val="444444"/>
                </a:solidFill>
                <a:latin typeface="Verdana"/>
                <a:cs typeface="Verdana"/>
              </a:rPr>
              <a:t>73664)</a:t>
            </a:r>
            <a:endParaRPr sz="1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65"/>
              </a:spcBef>
            </a:pPr>
            <a:r>
              <a:rPr sz="1400" b="1" spc="90" dirty="0">
                <a:solidFill>
                  <a:srgbClr val="D58680"/>
                </a:solidFill>
                <a:latin typeface="Tahoma"/>
                <a:cs typeface="Tahoma"/>
              </a:rPr>
              <a:t>C</a:t>
            </a:r>
            <a:r>
              <a:rPr sz="1400" b="1" spc="-15" dirty="0">
                <a:solidFill>
                  <a:srgbClr val="D58680"/>
                </a:solidFill>
                <a:latin typeface="Tahoma"/>
                <a:cs typeface="Tahoma"/>
              </a:rPr>
              <a:t> </a:t>
            </a:r>
            <a:r>
              <a:rPr sz="1400" b="1" spc="-345" dirty="0">
                <a:solidFill>
                  <a:srgbClr val="D58680"/>
                </a:solidFill>
                <a:latin typeface="Tahoma"/>
                <a:cs typeface="Tahoma"/>
              </a:rPr>
              <a:t>1</a:t>
            </a:r>
            <a:r>
              <a:rPr sz="1400" b="1" spc="-15" dirty="0">
                <a:solidFill>
                  <a:srgbClr val="D58680"/>
                </a:solidFill>
                <a:latin typeface="Tahoma"/>
                <a:cs typeface="Tahoma"/>
              </a:rPr>
              <a:t> </a:t>
            </a:r>
            <a:r>
              <a:rPr sz="1400" b="1" spc="75" dirty="0">
                <a:solidFill>
                  <a:srgbClr val="D58680"/>
                </a:solidFill>
                <a:latin typeface="Tahoma"/>
                <a:cs typeface="Tahoma"/>
              </a:rPr>
              <a:t>се</a:t>
            </a:r>
            <a:r>
              <a:rPr sz="1400" b="1" spc="50" dirty="0">
                <a:solidFill>
                  <a:srgbClr val="D58680"/>
                </a:solidFill>
                <a:latin typeface="Tahoma"/>
                <a:cs typeface="Tahoma"/>
              </a:rPr>
              <a:t>нтября</a:t>
            </a:r>
            <a:r>
              <a:rPr sz="1400" b="1" spc="-35" dirty="0">
                <a:solidFill>
                  <a:srgbClr val="D58680"/>
                </a:solidFill>
                <a:latin typeface="Tahoma"/>
                <a:cs typeface="Tahoma"/>
              </a:rPr>
              <a:t> </a:t>
            </a:r>
            <a:r>
              <a:rPr sz="1400" b="1" spc="-5" dirty="0">
                <a:solidFill>
                  <a:srgbClr val="D58680"/>
                </a:solidFill>
                <a:latin typeface="Tahoma"/>
                <a:cs typeface="Tahoma"/>
              </a:rPr>
              <a:t>2</a:t>
            </a:r>
            <a:r>
              <a:rPr sz="1400" b="1" spc="-15" dirty="0">
                <a:solidFill>
                  <a:srgbClr val="D58680"/>
                </a:solidFill>
                <a:latin typeface="Tahoma"/>
                <a:cs typeface="Tahoma"/>
              </a:rPr>
              <a:t>0</a:t>
            </a:r>
            <a:r>
              <a:rPr sz="1400" b="1" spc="-65" dirty="0">
                <a:solidFill>
                  <a:srgbClr val="D58680"/>
                </a:solidFill>
                <a:latin typeface="Tahoma"/>
                <a:cs typeface="Tahoma"/>
              </a:rPr>
              <a:t>23</a:t>
            </a:r>
            <a:r>
              <a:rPr sz="1400" b="1" spc="-20" dirty="0">
                <a:solidFill>
                  <a:srgbClr val="D58680"/>
                </a:solidFill>
                <a:latin typeface="Tahoma"/>
                <a:cs typeface="Tahoma"/>
              </a:rPr>
              <a:t> </a:t>
            </a:r>
            <a:r>
              <a:rPr sz="1400" b="1" spc="40" dirty="0">
                <a:solidFill>
                  <a:srgbClr val="D58680"/>
                </a:solidFill>
                <a:latin typeface="Tahoma"/>
                <a:cs typeface="Tahoma"/>
              </a:rPr>
              <a:t>года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579365" y="3349497"/>
            <a:ext cx="2166620" cy="2838450"/>
            <a:chOff x="4579365" y="3349497"/>
            <a:chExt cx="2166620" cy="2838450"/>
          </a:xfrm>
        </p:grpSpPr>
        <p:sp>
          <p:nvSpPr>
            <p:cNvPr id="23" name="object 23"/>
            <p:cNvSpPr/>
            <p:nvPr/>
          </p:nvSpPr>
          <p:spPr>
            <a:xfrm>
              <a:off x="4585715" y="3355847"/>
              <a:ext cx="2153920" cy="2825750"/>
            </a:xfrm>
            <a:custGeom>
              <a:avLst/>
              <a:gdLst/>
              <a:ahLst/>
              <a:cxnLst/>
              <a:rect l="l" t="t" r="r" b="b"/>
              <a:pathLst>
                <a:path w="2153920" h="2825750">
                  <a:moveTo>
                    <a:pt x="2153412" y="0"/>
                  </a:moveTo>
                  <a:lnTo>
                    <a:pt x="0" y="0"/>
                  </a:lnTo>
                  <a:lnTo>
                    <a:pt x="0" y="2825496"/>
                  </a:lnTo>
                  <a:lnTo>
                    <a:pt x="2153412" y="2825496"/>
                  </a:lnTo>
                  <a:lnTo>
                    <a:pt x="21534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585715" y="3355847"/>
              <a:ext cx="2153920" cy="2825750"/>
            </a:xfrm>
            <a:custGeom>
              <a:avLst/>
              <a:gdLst/>
              <a:ahLst/>
              <a:cxnLst/>
              <a:rect l="l" t="t" r="r" b="b"/>
              <a:pathLst>
                <a:path w="2153920" h="2825750">
                  <a:moveTo>
                    <a:pt x="0" y="2825496"/>
                  </a:moveTo>
                  <a:lnTo>
                    <a:pt x="2153412" y="2825496"/>
                  </a:lnTo>
                  <a:lnTo>
                    <a:pt x="2153412" y="0"/>
                  </a:lnTo>
                  <a:lnTo>
                    <a:pt x="0" y="0"/>
                  </a:lnTo>
                  <a:lnTo>
                    <a:pt x="0" y="2825496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3709542"/>
              <a:ext cx="102108" cy="10668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3892422"/>
              <a:ext cx="102108" cy="10668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4075302"/>
              <a:ext cx="102108" cy="10668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4258182"/>
              <a:ext cx="102108" cy="10668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4623942"/>
              <a:ext cx="102108" cy="10668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4806822"/>
              <a:ext cx="102108" cy="10668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4989702"/>
              <a:ext cx="102108" cy="10668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5172582"/>
              <a:ext cx="102108" cy="10668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5355462"/>
              <a:ext cx="102108" cy="10668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5538317"/>
              <a:ext cx="102108" cy="106680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4665345" y="3467480"/>
            <a:ext cx="1757680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Должности</a:t>
            </a:r>
            <a:endParaRPr sz="1200">
              <a:latin typeface="Calibri"/>
              <a:cs typeface="Calibri"/>
            </a:endParaRPr>
          </a:p>
          <a:p>
            <a:pPr marL="299085" marR="285115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В</a:t>
            </a:r>
            <a:r>
              <a:rPr sz="1200" dirty="0">
                <a:latin typeface="Calibri"/>
                <a:cs typeface="Calibri"/>
              </a:rPr>
              <a:t>рач-</a:t>
            </a:r>
            <a:r>
              <a:rPr sz="1200" spc="-5" dirty="0">
                <a:latin typeface="Calibri"/>
                <a:cs typeface="Calibri"/>
              </a:rPr>
              <a:t>б</a:t>
            </a:r>
            <a:r>
              <a:rPr sz="1200" dirty="0">
                <a:latin typeface="Calibri"/>
                <a:cs typeface="Calibri"/>
              </a:rPr>
              <a:t>ак</a:t>
            </a:r>
            <a:r>
              <a:rPr sz="1200" spc="-15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л</a:t>
            </a:r>
            <a:r>
              <a:rPr sz="1200" dirty="0">
                <a:latin typeface="Calibri"/>
                <a:cs typeface="Calibri"/>
              </a:rPr>
              <a:t>ог  </a:t>
            </a:r>
            <a:r>
              <a:rPr sz="1200" spc="-5" dirty="0">
                <a:latin typeface="Calibri"/>
                <a:cs typeface="Calibri"/>
              </a:rPr>
              <a:t>Врач-вирусолог 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Врач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КДЛ</a:t>
            </a:r>
            <a:endParaRPr sz="12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Врач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лабораторный</a:t>
            </a:r>
            <a:endParaRPr sz="12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генетик</a:t>
            </a:r>
            <a:endParaRPr sz="1200">
              <a:latin typeface="Calibri"/>
              <a:cs typeface="Calibri"/>
            </a:endParaRPr>
          </a:p>
          <a:p>
            <a:pPr marL="299085" marR="27305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Врач-статистик 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Врач</a:t>
            </a:r>
            <a:r>
              <a:rPr sz="1200" spc="-45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–кибернетик </a:t>
            </a:r>
            <a:r>
              <a:rPr sz="1200" spc="-254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Врач-радиолог 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Врач-рентгенолог </a:t>
            </a:r>
            <a:r>
              <a:rPr sz="1200" spc="-26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Врач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УЗИ</a:t>
            </a:r>
            <a:endParaRPr sz="1200">
              <a:latin typeface="Calibri"/>
              <a:cs typeface="Calibri"/>
            </a:endParaRPr>
          </a:p>
          <a:p>
            <a:pPr marL="299085" marR="508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В</a:t>
            </a:r>
            <a:r>
              <a:rPr sz="1200" dirty="0">
                <a:latin typeface="Calibri"/>
                <a:cs typeface="Calibri"/>
              </a:rPr>
              <a:t>рач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ф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-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цио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аль</a:t>
            </a:r>
            <a:r>
              <a:rPr sz="1200" spc="-5" dirty="0">
                <a:latin typeface="Calibri"/>
                <a:cs typeface="Calibri"/>
              </a:rPr>
              <a:t>ной  диагностики</a:t>
            </a:r>
            <a:endParaRPr sz="12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Эмбриолог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4579365" y="2854198"/>
            <a:ext cx="2166620" cy="3156585"/>
            <a:chOff x="4579365" y="2854198"/>
            <a:chExt cx="2166620" cy="3156585"/>
          </a:xfrm>
        </p:grpSpPr>
        <p:pic>
          <p:nvPicPr>
            <p:cNvPr id="37" name="object 3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7536" y="5904077"/>
              <a:ext cx="102108" cy="106680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4585715" y="2860548"/>
              <a:ext cx="2153920" cy="495300"/>
            </a:xfrm>
            <a:custGeom>
              <a:avLst/>
              <a:gdLst/>
              <a:ahLst/>
              <a:cxnLst/>
              <a:rect l="l" t="t" r="r" b="b"/>
              <a:pathLst>
                <a:path w="2153920" h="495300">
                  <a:moveTo>
                    <a:pt x="2153412" y="0"/>
                  </a:moveTo>
                  <a:lnTo>
                    <a:pt x="0" y="0"/>
                  </a:lnTo>
                  <a:lnTo>
                    <a:pt x="0" y="495300"/>
                  </a:lnTo>
                  <a:lnTo>
                    <a:pt x="2153412" y="495300"/>
                  </a:lnTo>
                  <a:lnTo>
                    <a:pt x="2153412" y="0"/>
                  </a:lnTo>
                  <a:close/>
                </a:path>
              </a:pathLst>
            </a:custGeom>
            <a:solidFill>
              <a:srgbClr val="A0C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585715" y="2860548"/>
              <a:ext cx="2153920" cy="495300"/>
            </a:xfrm>
            <a:custGeom>
              <a:avLst/>
              <a:gdLst/>
              <a:ahLst/>
              <a:cxnLst/>
              <a:rect l="l" t="t" r="r" b="b"/>
              <a:pathLst>
                <a:path w="2153920" h="495300">
                  <a:moveTo>
                    <a:pt x="0" y="495300"/>
                  </a:moveTo>
                  <a:lnTo>
                    <a:pt x="2153412" y="495300"/>
                  </a:lnTo>
                  <a:lnTo>
                    <a:pt x="2153412" y="0"/>
                  </a:lnTo>
                  <a:lnTo>
                    <a:pt x="0" y="0"/>
                  </a:lnTo>
                  <a:lnTo>
                    <a:pt x="0" y="49530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4665345" y="2903982"/>
            <a:ext cx="183133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Специальность: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М</a:t>
            </a:r>
            <a:r>
              <a:rPr sz="1200" b="1" spc="-20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дици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spc="-5" dirty="0">
                <a:latin typeface="Calibri"/>
                <a:cs typeface="Calibri"/>
              </a:rPr>
              <a:t>с</a:t>
            </a:r>
            <a:r>
              <a:rPr sz="1200" b="1" spc="-20" dirty="0">
                <a:latin typeface="Calibri"/>
                <a:cs typeface="Calibri"/>
              </a:rPr>
              <a:t>к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я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к</a:t>
            </a:r>
            <a:r>
              <a:rPr sz="1200" b="1" dirty="0">
                <a:latin typeface="Calibri"/>
                <a:cs typeface="Calibri"/>
              </a:rPr>
              <a:t>и</a:t>
            </a:r>
            <a:r>
              <a:rPr sz="1200" b="1" spc="-5" dirty="0">
                <a:latin typeface="Calibri"/>
                <a:cs typeface="Calibri"/>
              </a:rPr>
              <a:t>б</a:t>
            </a:r>
            <a:r>
              <a:rPr sz="1200" b="1" spc="-10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рн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ти</a:t>
            </a:r>
            <a:r>
              <a:rPr sz="1200" b="1" spc="-20" dirty="0">
                <a:latin typeface="Calibri"/>
                <a:cs typeface="Calibri"/>
              </a:rPr>
              <a:t>к</a:t>
            </a:r>
            <a:r>
              <a:rPr sz="1200" b="1" dirty="0">
                <a:latin typeface="Calibri"/>
                <a:cs typeface="Calibri"/>
              </a:rPr>
              <a:t>а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6816597" y="3437890"/>
            <a:ext cx="1821814" cy="2750185"/>
            <a:chOff x="6816597" y="3437890"/>
            <a:chExt cx="1821814" cy="2750185"/>
          </a:xfrm>
        </p:grpSpPr>
        <p:sp>
          <p:nvSpPr>
            <p:cNvPr id="42" name="object 42"/>
            <p:cNvSpPr/>
            <p:nvPr/>
          </p:nvSpPr>
          <p:spPr>
            <a:xfrm>
              <a:off x="6822947" y="3471672"/>
              <a:ext cx="1809114" cy="2710180"/>
            </a:xfrm>
            <a:custGeom>
              <a:avLst/>
              <a:gdLst/>
              <a:ahLst/>
              <a:cxnLst/>
              <a:rect l="l" t="t" r="r" b="b"/>
              <a:pathLst>
                <a:path w="1809115" h="2710179">
                  <a:moveTo>
                    <a:pt x="0" y="2709672"/>
                  </a:moveTo>
                  <a:lnTo>
                    <a:pt x="1808988" y="2709672"/>
                  </a:lnTo>
                  <a:lnTo>
                    <a:pt x="1808988" y="0"/>
                  </a:lnTo>
                  <a:lnTo>
                    <a:pt x="0" y="0"/>
                  </a:lnTo>
                  <a:lnTo>
                    <a:pt x="0" y="27096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822947" y="3444240"/>
              <a:ext cx="1809114" cy="2737485"/>
            </a:xfrm>
            <a:custGeom>
              <a:avLst/>
              <a:gdLst/>
              <a:ahLst/>
              <a:cxnLst/>
              <a:rect l="l" t="t" r="r" b="b"/>
              <a:pathLst>
                <a:path w="1809115" h="2737485">
                  <a:moveTo>
                    <a:pt x="0" y="2737104"/>
                  </a:moveTo>
                  <a:lnTo>
                    <a:pt x="1808988" y="2737104"/>
                  </a:lnTo>
                  <a:lnTo>
                    <a:pt x="1808988" y="0"/>
                  </a:lnTo>
                  <a:lnTo>
                    <a:pt x="0" y="0"/>
                  </a:lnTo>
                  <a:lnTo>
                    <a:pt x="0" y="2737104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6902322" y="3786632"/>
            <a:ext cx="1593215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6680" algn="just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libri"/>
                <a:cs typeface="Calibri"/>
              </a:rPr>
              <a:t>высшее образование </a:t>
            </a:r>
            <a:r>
              <a:rPr sz="1200" dirty="0">
                <a:latin typeface="Calibri"/>
                <a:cs typeface="Calibri"/>
              </a:rPr>
              <a:t>- </a:t>
            </a:r>
            <a:r>
              <a:rPr sz="1200" spc="-260" dirty="0">
                <a:latin typeface="Calibri"/>
                <a:cs typeface="Calibri"/>
              </a:rPr>
              <a:t> </a:t>
            </a:r>
            <a:r>
              <a:rPr sz="1200" u="sng" spc="-5" dirty="0">
                <a:solidFill>
                  <a:srgbClr val="C1493E"/>
                </a:solidFill>
                <a:uFill>
                  <a:solidFill>
                    <a:srgbClr val="C1493E"/>
                  </a:solidFill>
                </a:uFill>
                <a:latin typeface="Calibri"/>
                <a:cs typeface="Calibri"/>
              </a:rPr>
              <a:t>специалитет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по </a:t>
            </a:r>
            <a:r>
              <a:rPr sz="1200" spc="-15" dirty="0">
                <a:latin typeface="Calibri"/>
                <a:cs typeface="Calibri"/>
              </a:rPr>
              <a:t>одной </a:t>
            </a:r>
            <a:r>
              <a:rPr sz="1200" spc="-26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из </a:t>
            </a:r>
            <a:r>
              <a:rPr sz="1200" spc="-5" dirty="0">
                <a:latin typeface="Calibri"/>
                <a:cs typeface="Calibri"/>
              </a:rPr>
              <a:t>специальностей:</a:t>
            </a:r>
            <a:endParaRPr sz="1200">
              <a:latin typeface="Calibri"/>
              <a:cs typeface="Calibri"/>
            </a:endParaRPr>
          </a:p>
          <a:p>
            <a:pPr marL="12700" marR="427355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"Лечебное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дело", </a:t>
            </a:r>
            <a:r>
              <a:rPr sz="1200" spc="-25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"Педиатрия"</a:t>
            </a:r>
            <a:endParaRPr sz="1200">
              <a:latin typeface="Calibri"/>
              <a:cs typeface="Calibri"/>
            </a:endParaRPr>
          </a:p>
          <a:p>
            <a:pPr marL="12700" marR="82550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(полученное</a:t>
            </a:r>
            <a:r>
              <a:rPr sz="1200" dirty="0">
                <a:latin typeface="Calibri"/>
                <a:cs typeface="Calibri"/>
              </a:rPr>
              <a:t> после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1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сентября</a:t>
            </a:r>
            <a:r>
              <a:rPr sz="1200" dirty="0">
                <a:latin typeface="Calibri"/>
                <a:cs typeface="Calibri"/>
              </a:rPr>
              <a:t> 2023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30" dirty="0">
                <a:latin typeface="Calibri"/>
                <a:cs typeface="Calibri"/>
              </a:rPr>
              <a:t>г.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для 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замещения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должности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врач</a:t>
            </a:r>
            <a:r>
              <a:rPr sz="1200" spc="-30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выездной</a:t>
            </a:r>
            <a:r>
              <a:rPr sz="1200" spc="-15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бригады </a:t>
            </a:r>
            <a:r>
              <a:rPr sz="1200" spc="-254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скорой</a:t>
            </a: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C1493E"/>
                </a:solidFill>
                <a:latin typeface="Calibri"/>
                <a:cs typeface="Calibri"/>
              </a:rPr>
              <a:t>медицинской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помощи</a:t>
            </a:r>
            <a:r>
              <a:rPr sz="1200" dirty="0">
                <a:latin typeface="Calibri"/>
                <a:cs typeface="Calibri"/>
              </a:rPr>
              <a:t>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6816597" y="2881629"/>
            <a:ext cx="1821814" cy="596900"/>
            <a:chOff x="6816597" y="2881629"/>
            <a:chExt cx="1821814" cy="596900"/>
          </a:xfrm>
        </p:grpSpPr>
        <p:sp>
          <p:nvSpPr>
            <p:cNvPr id="46" name="object 46"/>
            <p:cNvSpPr/>
            <p:nvPr/>
          </p:nvSpPr>
          <p:spPr>
            <a:xfrm>
              <a:off x="6822947" y="2887979"/>
              <a:ext cx="1809114" cy="584200"/>
            </a:xfrm>
            <a:custGeom>
              <a:avLst/>
              <a:gdLst/>
              <a:ahLst/>
              <a:cxnLst/>
              <a:rect l="l" t="t" r="r" b="b"/>
              <a:pathLst>
                <a:path w="1809115" h="584200">
                  <a:moveTo>
                    <a:pt x="1808988" y="0"/>
                  </a:moveTo>
                  <a:lnTo>
                    <a:pt x="0" y="0"/>
                  </a:lnTo>
                  <a:lnTo>
                    <a:pt x="0" y="583691"/>
                  </a:lnTo>
                  <a:lnTo>
                    <a:pt x="1808988" y="583691"/>
                  </a:lnTo>
                  <a:lnTo>
                    <a:pt x="1808988" y="0"/>
                  </a:lnTo>
                  <a:close/>
                </a:path>
              </a:pathLst>
            </a:custGeom>
            <a:solidFill>
              <a:srgbClr val="A0C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822947" y="2887979"/>
              <a:ext cx="1809114" cy="584200"/>
            </a:xfrm>
            <a:custGeom>
              <a:avLst/>
              <a:gdLst/>
              <a:ahLst/>
              <a:cxnLst/>
              <a:rect l="l" t="t" r="r" b="b"/>
              <a:pathLst>
                <a:path w="1809115" h="584200">
                  <a:moveTo>
                    <a:pt x="0" y="583691"/>
                  </a:moveTo>
                  <a:lnTo>
                    <a:pt x="1808988" y="583691"/>
                  </a:lnTo>
                  <a:lnTo>
                    <a:pt x="1808988" y="0"/>
                  </a:lnTo>
                  <a:lnTo>
                    <a:pt x="0" y="0"/>
                  </a:lnTo>
                  <a:lnTo>
                    <a:pt x="0" y="583691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6902322" y="2884170"/>
            <a:ext cx="16478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Врач</a:t>
            </a:r>
            <a:r>
              <a:rPr sz="1200" b="1" spc="-3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выездной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бригады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скорой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медицинской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latin typeface="Calibri"/>
                <a:cs typeface="Calibri"/>
              </a:rPr>
              <a:t>помощи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8709406" y="3399790"/>
            <a:ext cx="2001520" cy="2788285"/>
            <a:chOff x="8709406" y="3399790"/>
            <a:chExt cx="2001520" cy="2788285"/>
          </a:xfrm>
        </p:grpSpPr>
        <p:sp>
          <p:nvSpPr>
            <p:cNvPr id="50" name="object 50"/>
            <p:cNvSpPr/>
            <p:nvPr/>
          </p:nvSpPr>
          <p:spPr>
            <a:xfrm>
              <a:off x="8715756" y="3430524"/>
              <a:ext cx="1988820" cy="2750820"/>
            </a:xfrm>
            <a:custGeom>
              <a:avLst/>
              <a:gdLst/>
              <a:ahLst/>
              <a:cxnLst/>
              <a:rect l="l" t="t" r="r" b="b"/>
              <a:pathLst>
                <a:path w="1988820" h="2750820">
                  <a:moveTo>
                    <a:pt x="0" y="2750820"/>
                  </a:moveTo>
                  <a:lnTo>
                    <a:pt x="1988820" y="2750820"/>
                  </a:lnTo>
                  <a:lnTo>
                    <a:pt x="1988820" y="0"/>
                  </a:lnTo>
                  <a:lnTo>
                    <a:pt x="0" y="0"/>
                  </a:lnTo>
                  <a:lnTo>
                    <a:pt x="0" y="27508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715756" y="3406140"/>
              <a:ext cx="1988820" cy="2775585"/>
            </a:xfrm>
            <a:custGeom>
              <a:avLst/>
              <a:gdLst/>
              <a:ahLst/>
              <a:cxnLst/>
              <a:rect l="l" t="t" r="r" b="b"/>
              <a:pathLst>
                <a:path w="1988820" h="2775585">
                  <a:moveTo>
                    <a:pt x="0" y="2775204"/>
                  </a:moveTo>
                  <a:lnTo>
                    <a:pt x="1988820" y="2775204"/>
                  </a:lnTo>
                  <a:lnTo>
                    <a:pt x="1988820" y="0"/>
                  </a:lnTo>
                  <a:lnTo>
                    <a:pt x="0" y="0"/>
                  </a:lnTo>
                  <a:lnTo>
                    <a:pt x="0" y="2775204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07323" y="3460623"/>
              <a:ext cx="102107" cy="10667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07323" y="5289423"/>
              <a:ext cx="102107" cy="106680"/>
            </a:xfrm>
            <a:prstGeom prst="rect">
              <a:avLst/>
            </a:prstGeom>
          </p:spPr>
        </p:pic>
      </p:grpSp>
      <p:sp>
        <p:nvSpPr>
          <p:cNvPr id="54" name="object 54"/>
          <p:cNvSpPr txBox="1"/>
          <p:nvPr/>
        </p:nvSpPr>
        <p:spPr>
          <a:xfrm>
            <a:off x="9082278" y="3401314"/>
            <a:ext cx="1490980" cy="2769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9375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libri"/>
                <a:cs typeface="Calibri"/>
              </a:rPr>
              <a:t>Высшее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образование </a:t>
            </a:r>
            <a:r>
              <a:rPr sz="1200" spc="-254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по</a:t>
            </a:r>
            <a:r>
              <a:rPr sz="1200" spc="-5" dirty="0">
                <a:latin typeface="Calibri"/>
                <a:cs typeface="Calibri"/>
              </a:rPr>
              <a:t> направлению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подготовки</a:t>
            </a:r>
            <a:endParaRPr sz="1200">
              <a:latin typeface="Calibri"/>
              <a:cs typeface="Calibri"/>
            </a:endParaRPr>
          </a:p>
          <a:p>
            <a:pPr marL="12700" marR="18288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"Сестринское</a:t>
            </a:r>
            <a:r>
              <a:rPr sz="1200" spc="-5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дело" </a:t>
            </a:r>
            <a:r>
              <a:rPr sz="1200" spc="-25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(уровень 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бакалавриата)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или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высшее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образование </a:t>
            </a:r>
            <a:r>
              <a:rPr sz="1200" dirty="0">
                <a:latin typeface="Calibri"/>
                <a:cs typeface="Calibri"/>
              </a:rPr>
              <a:t>-</a:t>
            </a:r>
            <a:endParaRPr sz="1200">
              <a:latin typeface="Calibri"/>
              <a:cs typeface="Calibri"/>
            </a:endParaRPr>
          </a:p>
          <a:p>
            <a:pPr marL="12700" marR="464184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специалитет</a:t>
            </a:r>
            <a:r>
              <a:rPr sz="1200" spc="-5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по </a:t>
            </a:r>
            <a:r>
              <a:rPr sz="1200" spc="-25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специальности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"Сестринское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дело« 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медицинская </a:t>
            </a: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сестра - </a:t>
            </a:r>
            <a:r>
              <a:rPr sz="1200" spc="5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специалист</a:t>
            </a:r>
            <a:r>
              <a:rPr sz="1200" spc="10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по </a:t>
            </a:r>
            <a:r>
              <a:rPr sz="1200" spc="5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оказанию </a:t>
            </a: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C1493E"/>
                </a:solidFill>
                <a:latin typeface="Calibri"/>
                <a:cs typeface="Calibri"/>
              </a:rPr>
              <a:t>медицинской </a:t>
            </a:r>
            <a:r>
              <a:rPr sz="1200" dirty="0">
                <a:solidFill>
                  <a:srgbClr val="C1493E"/>
                </a:solidFill>
                <a:latin typeface="Calibri"/>
                <a:cs typeface="Calibri"/>
              </a:rPr>
              <a:t>помощи </a:t>
            </a:r>
            <a:r>
              <a:rPr sz="1200" spc="-260" dirty="0">
                <a:solidFill>
                  <a:srgbClr val="C1493E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C1493E"/>
                </a:solidFill>
                <a:latin typeface="Calibri"/>
                <a:cs typeface="Calibri"/>
              </a:rPr>
              <a:t>обучающимся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8709406" y="2881629"/>
            <a:ext cx="2003425" cy="555625"/>
            <a:chOff x="8709406" y="2881629"/>
            <a:chExt cx="2003425" cy="555625"/>
          </a:xfrm>
        </p:grpSpPr>
        <p:sp>
          <p:nvSpPr>
            <p:cNvPr id="56" name="object 56"/>
            <p:cNvSpPr/>
            <p:nvPr/>
          </p:nvSpPr>
          <p:spPr>
            <a:xfrm>
              <a:off x="8715756" y="2887979"/>
              <a:ext cx="1990725" cy="542925"/>
            </a:xfrm>
            <a:custGeom>
              <a:avLst/>
              <a:gdLst/>
              <a:ahLst/>
              <a:cxnLst/>
              <a:rect l="l" t="t" r="r" b="b"/>
              <a:pathLst>
                <a:path w="1990725" h="542925">
                  <a:moveTo>
                    <a:pt x="1990344" y="0"/>
                  </a:moveTo>
                  <a:lnTo>
                    <a:pt x="0" y="0"/>
                  </a:lnTo>
                  <a:lnTo>
                    <a:pt x="0" y="542544"/>
                  </a:lnTo>
                  <a:lnTo>
                    <a:pt x="1990344" y="542544"/>
                  </a:lnTo>
                  <a:lnTo>
                    <a:pt x="1990344" y="0"/>
                  </a:lnTo>
                  <a:close/>
                </a:path>
              </a:pathLst>
            </a:custGeom>
            <a:solidFill>
              <a:srgbClr val="A0C2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8715756" y="2887979"/>
              <a:ext cx="1990725" cy="542925"/>
            </a:xfrm>
            <a:custGeom>
              <a:avLst/>
              <a:gdLst/>
              <a:ahLst/>
              <a:cxnLst/>
              <a:rect l="l" t="t" r="r" b="b"/>
              <a:pathLst>
                <a:path w="1990725" h="542925">
                  <a:moveTo>
                    <a:pt x="0" y="542544"/>
                  </a:moveTo>
                  <a:lnTo>
                    <a:pt x="1990344" y="542544"/>
                  </a:lnTo>
                  <a:lnTo>
                    <a:pt x="1990344" y="0"/>
                  </a:lnTo>
                  <a:lnTo>
                    <a:pt x="0" y="0"/>
                  </a:lnTo>
                  <a:lnTo>
                    <a:pt x="0" y="542544"/>
                  </a:lnTo>
                  <a:close/>
                </a:path>
              </a:pathLst>
            </a:custGeom>
            <a:ln w="121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8795766" y="2955416"/>
            <a:ext cx="1205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Специальность: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Сестр</a:t>
            </a:r>
            <a:r>
              <a:rPr sz="1200" b="1" spc="5" dirty="0">
                <a:latin typeface="Calibri"/>
                <a:cs typeface="Calibri"/>
              </a:rPr>
              <a:t>и</a:t>
            </a:r>
            <a:r>
              <a:rPr sz="1200" b="1" dirty="0">
                <a:latin typeface="Calibri"/>
                <a:cs typeface="Calibri"/>
              </a:rPr>
              <a:t>н</a:t>
            </a:r>
            <a:r>
              <a:rPr sz="1200" b="1" spc="-5" dirty="0">
                <a:latin typeface="Calibri"/>
                <a:cs typeface="Calibri"/>
              </a:rPr>
              <a:t>с</a:t>
            </a:r>
            <a:r>
              <a:rPr sz="1200" b="1" spc="-30" dirty="0">
                <a:latin typeface="Calibri"/>
                <a:cs typeface="Calibri"/>
              </a:rPr>
              <a:t>к</a:t>
            </a:r>
            <a:r>
              <a:rPr sz="1200" b="1" dirty="0">
                <a:latin typeface="Calibri"/>
                <a:cs typeface="Calibri"/>
              </a:rPr>
              <a:t>ое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15" dirty="0">
                <a:latin typeface="Calibri"/>
                <a:cs typeface="Calibri"/>
              </a:rPr>
              <a:t>д</a:t>
            </a:r>
            <a:r>
              <a:rPr sz="1200" b="1" spc="-30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ло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8855964" y="5980176"/>
            <a:ext cx="2735580" cy="649605"/>
            <a:chOff x="8855964" y="5980176"/>
            <a:chExt cx="2735580" cy="649605"/>
          </a:xfrm>
        </p:grpSpPr>
        <p:sp>
          <p:nvSpPr>
            <p:cNvPr id="60" name="object 60"/>
            <p:cNvSpPr/>
            <p:nvPr/>
          </p:nvSpPr>
          <p:spPr>
            <a:xfrm>
              <a:off x="8862060" y="5986272"/>
              <a:ext cx="2723515" cy="637540"/>
            </a:xfrm>
            <a:custGeom>
              <a:avLst/>
              <a:gdLst/>
              <a:ahLst/>
              <a:cxnLst/>
              <a:rect l="l" t="t" r="r" b="b"/>
              <a:pathLst>
                <a:path w="2723515" h="637540">
                  <a:moveTo>
                    <a:pt x="1361694" y="0"/>
                  </a:moveTo>
                  <a:lnTo>
                    <a:pt x="1202436" y="159257"/>
                  </a:lnTo>
                  <a:lnTo>
                    <a:pt x="1282065" y="159257"/>
                  </a:lnTo>
                  <a:lnTo>
                    <a:pt x="1282065" y="223113"/>
                  </a:lnTo>
                  <a:lnTo>
                    <a:pt x="0" y="223113"/>
                  </a:lnTo>
                  <a:lnTo>
                    <a:pt x="0" y="637031"/>
                  </a:lnTo>
                  <a:lnTo>
                    <a:pt x="2723388" y="637031"/>
                  </a:lnTo>
                  <a:lnTo>
                    <a:pt x="2723388" y="223113"/>
                  </a:lnTo>
                  <a:lnTo>
                    <a:pt x="1441323" y="223113"/>
                  </a:lnTo>
                  <a:lnTo>
                    <a:pt x="1441323" y="159257"/>
                  </a:lnTo>
                  <a:lnTo>
                    <a:pt x="1520952" y="159257"/>
                  </a:lnTo>
                  <a:lnTo>
                    <a:pt x="1361694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8862060" y="5986272"/>
              <a:ext cx="2723515" cy="637540"/>
            </a:xfrm>
            <a:custGeom>
              <a:avLst/>
              <a:gdLst/>
              <a:ahLst/>
              <a:cxnLst/>
              <a:rect l="l" t="t" r="r" b="b"/>
              <a:pathLst>
                <a:path w="2723515" h="637540">
                  <a:moveTo>
                    <a:pt x="0" y="223113"/>
                  </a:moveTo>
                  <a:lnTo>
                    <a:pt x="1282065" y="223113"/>
                  </a:lnTo>
                  <a:lnTo>
                    <a:pt x="1282065" y="159257"/>
                  </a:lnTo>
                  <a:lnTo>
                    <a:pt x="1202436" y="159257"/>
                  </a:lnTo>
                  <a:lnTo>
                    <a:pt x="1361694" y="0"/>
                  </a:lnTo>
                  <a:lnTo>
                    <a:pt x="1520952" y="159257"/>
                  </a:lnTo>
                  <a:lnTo>
                    <a:pt x="1441323" y="159257"/>
                  </a:lnTo>
                  <a:lnTo>
                    <a:pt x="1441323" y="223113"/>
                  </a:lnTo>
                  <a:lnTo>
                    <a:pt x="2723388" y="223113"/>
                  </a:lnTo>
                  <a:lnTo>
                    <a:pt x="2723388" y="637031"/>
                  </a:lnTo>
                  <a:lnTo>
                    <a:pt x="0" y="637031"/>
                  </a:lnTo>
                  <a:lnTo>
                    <a:pt x="0" y="223113"/>
                  </a:lnTo>
                  <a:close/>
                </a:path>
              </a:pathLst>
            </a:custGeom>
            <a:ln w="12192">
              <a:solidFill>
                <a:srgbClr val="58363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9289160" y="6182359"/>
            <a:ext cx="187007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spc="85" dirty="0">
                <a:latin typeface="Verdana"/>
                <a:cs typeface="Verdana"/>
              </a:rPr>
              <a:t>В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о</a:t>
            </a:r>
            <a:r>
              <a:rPr sz="1400" spc="50" dirty="0">
                <a:latin typeface="Verdana"/>
                <a:cs typeface="Verdana"/>
              </a:rPr>
              <a:t>б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5" dirty="0">
                <a:latin typeface="Verdana"/>
                <a:cs typeface="Verdana"/>
              </a:rPr>
              <a:t>аз</a:t>
            </a:r>
            <a:r>
              <a:rPr sz="1400" spc="15" dirty="0">
                <a:latin typeface="Verdana"/>
                <a:cs typeface="Verdana"/>
              </a:rPr>
              <a:t>оват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25" dirty="0">
                <a:latin typeface="Verdana"/>
                <a:cs typeface="Verdana"/>
              </a:rPr>
              <a:t>льн</a:t>
            </a:r>
            <a:r>
              <a:rPr sz="1400" spc="30" dirty="0">
                <a:latin typeface="Verdana"/>
                <a:cs typeface="Verdana"/>
              </a:rPr>
              <a:t>ы</a:t>
            </a:r>
            <a:r>
              <a:rPr sz="1400" spc="-70" dirty="0">
                <a:latin typeface="Verdana"/>
                <a:cs typeface="Verdana"/>
              </a:rPr>
              <a:t>х</a:t>
            </a:r>
            <a:endParaRPr sz="1400" dirty="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400" spc="30" dirty="0">
                <a:latin typeface="Verdana"/>
                <a:cs typeface="Verdana"/>
              </a:rPr>
              <a:t>организациях</a:t>
            </a:r>
            <a:endParaRPr sz="14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914400"/>
            <a:ext cx="9753600" cy="17526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Спасибо</a:t>
            </a:r>
            <a:r>
              <a:rPr lang="ru-RU" sz="3600" b="1" spc="-40" dirty="0"/>
              <a:t> </a:t>
            </a:r>
            <a:r>
              <a:rPr lang="ru-RU" sz="3600" b="1" dirty="0"/>
              <a:t>за </a:t>
            </a:r>
            <a:r>
              <a:rPr lang="ru-RU" sz="3600" b="1" spc="-10" dirty="0"/>
              <a:t>внимание!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65418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04800"/>
            <a:ext cx="10972800" cy="6771084"/>
          </a:xfrm>
        </p:spPr>
        <p:txBody>
          <a:bodyPr/>
          <a:lstStyle/>
          <a:p>
            <a:r>
              <a:rPr lang="ru-RU" sz="2000" dirty="0" smtClean="0"/>
              <a:t>	Сведения о должностях в медицинских организациях показываются как целыми числами, так и дробными числами </a:t>
            </a:r>
            <a:r>
              <a:rPr lang="ru-RU" sz="2000" b="1" u="sng" dirty="0" smtClean="0"/>
              <a:t>(0,75, 0,5,  0,25 должности).</a:t>
            </a:r>
          </a:p>
          <a:p>
            <a:r>
              <a:rPr lang="ru-RU" sz="2000" dirty="0" smtClean="0"/>
              <a:t>	Совместители в графу физические лица </a:t>
            </a:r>
            <a:r>
              <a:rPr lang="ru-RU" sz="2000" b="1" u="sng" dirty="0" smtClean="0"/>
              <a:t>не включаются</a:t>
            </a:r>
            <a:r>
              <a:rPr lang="ru-RU" sz="2000" dirty="0" smtClean="0"/>
              <a:t>, как физическое лицо работник показывается один раз по основной должности, независимо от количества занимаемых им должностей по совместительству.   </a:t>
            </a:r>
            <a:endParaRPr lang="ru-RU" sz="2000" b="1" u="sng" dirty="0"/>
          </a:p>
          <a:p>
            <a:r>
              <a:rPr lang="ru-RU" sz="2000" b="1" dirty="0"/>
              <a:t>	</a:t>
            </a:r>
            <a:r>
              <a:rPr lang="ru-RU" sz="2000" b="1" u="sng" dirty="0" smtClean="0"/>
              <a:t>В </a:t>
            </a:r>
            <a:r>
              <a:rPr lang="ru-RU" sz="2000" b="1" u="sng" dirty="0"/>
              <a:t>таблицу включаются</a:t>
            </a:r>
            <a:r>
              <a:rPr lang="ru-RU" sz="2000" dirty="0"/>
              <a:t>, в том числе, и сведения о должностях и физических лицах отделений (кабинетов) платных услуг.</a:t>
            </a:r>
          </a:p>
          <a:p>
            <a:r>
              <a:rPr lang="ru-RU" sz="2000" b="1" u="sng" dirty="0"/>
              <a:t>Таблицу 1100 заполняют </a:t>
            </a:r>
            <a:r>
              <a:rPr lang="ru-RU" sz="2000" dirty="0"/>
              <a:t>все медицинские организации в соответствии со штатным расписанием, утвержденным руководителем медицинской организации в установленном порядке.</a:t>
            </a:r>
          </a:p>
          <a:p>
            <a:r>
              <a:rPr lang="ru-RU" sz="2000" dirty="0"/>
              <a:t>В таблицу включаются сведения о штатах станций и отделений скорой медицинской помощи и отделений переливания крови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В медицинских организациях, имеющих в своем составе различные подразделения (например, подразделения для оказания медицинской помощи в амбулаторных, стационарных условиях, вспомогательные подразделения), </a:t>
            </a:r>
            <a:r>
              <a:rPr lang="ru-RU" sz="2000" b="1" u="sng" dirty="0"/>
              <a:t>в графах 3 и 4 показывают </a:t>
            </a:r>
            <a:r>
              <a:rPr lang="ru-RU" sz="2000" dirty="0"/>
              <a:t>общую штатную численность персонала всех подразделений в целом по организации) в соответствии со штатным расписанием. </a:t>
            </a:r>
            <a:endParaRPr lang="ru-RU" sz="2000" dirty="0" smtClean="0"/>
          </a:p>
          <a:p>
            <a:r>
              <a:rPr lang="ru-RU" sz="2000" b="1" u="sng" dirty="0" smtClean="0"/>
              <a:t>В графах 5 и 6 – штатную численность </a:t>
            </a:r>
            <a:r>
              <a:rPr lang="ru-RU" sz="2000" dirty="0" smtClean="0"/>
              <a:t>только подразделений, оказывающих медицинскую помощь в амбулаторных условиях (к ним также относятся различные вспомогательные подразделения, например, лаборатории, обслуживающие подразделения, оказывающие медицинскую помощь в амбулаторных условиях), и в графах 7 и 8 – штатную численность подразделений, оказывающих медицинскую помощь в стационарных условиях, включая вспомогательные отделения и кабинеты.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442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04800"/>
            <a:ext cx="10972800" cy="5539978"/>
          </a:xfrm>
        </p:spPr>
        <p:txBody>
          <a:bodyPr/>
          <a:lstStyle/>
          <a:p>
            <a:endParaRPr lang="ru-RU" b="1" u="sng" dirty="0" smtClean="0"/>
          </a:p>
          <a:p>
            <a:r>
              <a:rPr lang="ru-RU" b="1" u="sng" dirty="0"/>
              <a:t>	</a:t>
            </a:r>
            <a:r>
              <a:rPr lang="ru-RU" b="1" u="sng" dirty="0" smtClean="0"/>
              <a:t>Разницу </a:t>
            </a:r>
            <a:r>
              <a:rPr lang="ru-RU" b="1" u="sng" dirty="0"/>
              <a:t>между графами 3, 5, 7 и графами 4, 6, 8, а также графами 9, 10, </a:t>
            </a:r>
            <a:r>
              <a:rPr lang="ru-RU" b="1" u="sng" dirty="0" smtClean="0"/>
              <a:t>11составляют</a:t>
            </a:r>
            <a:r>
              <a:rPr lang="ru-RU" b="1" u="sng" dirty="0"/>
              <a:t>: </a:t>
            </a:r>
            <a:endParaRPr lang="ru-RU" b="1" u="sng" dirty="0" smtClean="0"/>
          </a:p>
          <a:p>
            <a:r>
              <a:rPr lang="ru-RU" dirty="0" smtClean="0"/>
              <a:t>должности </a:t>
            </a:r>
            <a:r>
              <a:rPr lang="ru-RU" dirty="0"/>
              <a:t>организаций (подразделений) особого типа: станции (отделения) скорой медицинской помощи, отделения переливания крови, отделение санитарной авиации, дома ребенка, медицинские информационно- аналитические центры, центры общественного здоровья и медицинской профилактики, </a:t>
            </a:r>
            <a:r>
              <a:rPr lang="ru-RU" dirty="0" err="1"/>
              <a:t>паталогоанатомические</a:t>
            </a:r>
            <a:r>
              <a:rPr lang="ru-RU" dirty="0"/>
              <a:t> бюро, санаторно-курортные организации, молочные кухни и т.д. При этом если организация (подразделение) особого типа имеет поликлинику (стационар), то штатные должности поликлиники (стационара) выделяются и показываются по соответствующим графам.</a:t>
            </a:r>
          </a:p>
          <a:p>
            <a:r>
              <a:rPr lang="ru-RU" dirty="0" smtClean="0"/>
              <a:t>	</a:t>
            </a:r>
            <a:r>
              <a:rPr lang="ru-RU" b="1" u="sng" dirty="0" smtClean="0"/>
              <a:t>Все </a:t>
            </a:r>
            <a:r>
              <a:rPr lang="ru-RU" b="1" u="sng" dirty="0"/>
              <a:t>должности врачей в онкологических диспансерах и онкологических больницах </a:t>
            </a:r>
            <a:r>
              <a:rPr lang="ru-RU" dirty="0"/>
              <a:t>(кроме должностей врачей радиологов и должностей консультантов- специалистов, а также врачей вспомогательных подразделений - рентгеновского, физиотерапевтического, лабораторий и др.), онкологических отделениях и кабинетах других больниц и поликлиник </a:t>
            </a:r>
            <a:r>
              <a:rPr lang="ru-RU" b="1" u="sng" dirty="0"/>
              <a:t>относятся к должностям врачей- онкологов</a:t>
            </a:r>
            <a:r>
              <a:rPr lang="ru-RU" dirty="0"/>
              <a:t>.</a:t>
            </a:r>
          </a:p>
          <a:p>
            <a:r>
              <a:rPr lang="ru-RU" dirty="0" smtClean="0"/>
              <a:t>	</a:t>
            </a:r>
            <a:r>
              <a:rPr lang="ru-RU" b="1" u="sng" dirty="0" smtClean="0"/>
              <a:t>Все </a:t>
            </a:r>
            <a:r>
              <a:rPr lang="ru-RU" b="1" u="sng" dirty="0"/>
              <a:t>должности врачей в туберкулезных больницах и противотуберкулезных диспансерах, </a:t>
            </a:r>
            <a:r>
              <a:rPr lang="ru-RU" b="1" u="sng" dirty="0" err="1"/>
              <a:t>фтизиопульмонологических</a:t>
            </a:r>
            <a:r>
              <a:rPr lang="ru-RU" b="1" u="sng" dirty="0"/>
              <a:t> центрах </a:t>
            </a:r>
            <a:r>
              <a:rPr lang="ru-RU" dirty="0"/>
              <a:t>(кроме должностей врачей вспомогательных подразделений и специалистов- консультантов), </a:t>
            </a:r>
            <a:r>
              <a:rPr lang="ru-RU" b="1" u="sng" dirty="0"/>
              <a:t>туберкулезных отделениях </a:t>
            </a:r>
            <a:r>
              <a:rPr lang="ru-RU" dirty="0"/>
              <a:t>(кабинетах) больниц и поликлиник </a:t>
            </a:r>
            <a:r>
              <a:rPr lang="ru-RU" b="1" u="sng" dirty="0"/>
              <a:t>относятся к должностям врачей фтизиатров.</a:t>
            </a:r>
          </a:p>
          <a:p>
            <a:r>
              <a:rPr lang="ru-RU" dirty="0" smtClean="0"/>
              <a:t>	</a:t>
            </a:r>
            <a:r>
              <a:rPr lang="ru-RU" b="1" u="sng" dirty="0" smtClean="0"/>
              <a:t>Должности </a:t>
            </a:r>
            <a:r>
              <a:rPr lang="ru-RU" b="1" u="sng" dirty="0"/>
              <a:t>заведующих отделениями относятся</a:t>
            </a:r>
            <a:r>
              <a:rPr lang="ru-RU" dirty="0"/>
              <a:t> к соответствующим врачебным должностям (должность заведующего хирургическим отделением – к хирургам, рентгеновского отделения – к рентгенологам, инфекционного отделения (кабинета) – к инфекционистам 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69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061460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b="1" u="sng" dirty="0" smtClean="0"/>
              <a:t>Вакантные </a:t>
            </a:r>
            <a:r>
              <a:rPr lang="ru-RU" b="1" u="sng" dirty="0"/>
              <a:t>должности в поликлинике и стационаре </a:t>
            </a:r>
            <a:r>
              <a:rPr lang="ru-RU" dirty="0"/>
              <a:t>(разность между штатными и занятыми должностями) не может быть больше, чем в целом по организации.</a:t>
            </a:r>
          </a:p>
          <a:p>
            <a:r>
              <a:rPr lang="ru-RU" dirty="0" smtClean="0"/>
              <a:t>	</a:t>
            </a:r>
            <a:r>
              <a:rPr lang="ru-RU" b="1" u="sng" dirty="0" smtClean="0"/>
              <a:t>Должности </a:t>
            </a:r>
            <a:r>
              <a:rPr lang="ru-RU" b="1" u="sng" dirty="0"/>
              <a:t>временно отсутствующих на конец года </a:t>
            </a:r>
            <a:r>
              <a:rPr lang="ru-RU" dirty="0"/>
              <a:t>по причине отпуска, командировки или болезни показываются как занятые. Если эти должности временно замещены другими лицами, они вторично, как занятые не показываются.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5800" y="5257800"/>
            <a:ext cx="1043940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Сверить данные о штатов в медицинских организациях сданными за 2022г., </a:t>
            </a:r>
            <a:r>
              <a:rPr lang="ru-RU" b="1" u="sng" dirty="0" smtClean="0"/>
              <a:t>расхождения пояснить 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70425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280542"/>
            <a:ext cx="70688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95" dirty="0">
                <a:solidFill>
                  <a:srgbClr val="C1493E"/>
                </a:solidFill>
              </a:rPr>
              <a:t>Руководители</a:t>
            </a:r>
            <a:r>
              <a:rPr sz="2400" spc="-40" dirty="0">
                <a:solidFill>
                  <a:srgbClr val="C1493E"/>
                </a:solidFill>
              </a:rPr>
              <a:t> </a:t>
            </a:r>
            <a:r>
              <a:rPr sz="2400" spc="110" dirty="0">
                <a:solidFill>
                  <a:srgbClr val="C1493E"/>
                </a:solidFill>
              </a:rPr>
              <a:t>медицинских</a:t>
            </a:r>
            <a:r>
              <a:rPr sz="2400" spc="-40" dirty="0">
                <a:solidFill>
                  <a:srgbClr val="C1493E"/>
                </a:solidFill>
              </a:rPr>
              <a:t> </a:t>
            </a:r>
            <a:r>
              <a:rPr sz="2400" spc="90" dirty="0">
                <a:solidFill>
                  <a:srgbClr val="C1493E"/>
                </a:solidFill>
              </a:rPr>
              <a:t>организаций</a:t>
            </a:r>
            <a:endParaRPr sz="2400"/>
          </a:p>
        </p:txBody>
      </p:sp>
      <p:sp>
        <p:nvSpPr>
          <p:cNvPr id="6" name="object 6"/>
          <p:cNvSpPr/>
          <p:nvPr/>
        </p:nvSpPr>
        <p:spPr>
          <a:xfrm>
            <a:off x="3467100" y="1252727"/>
            <a:ext cx="1268095" cy="840105"/>
          </a:xfrm>
          <a:custGeom>
            <a:avLst/>
            <a:gdLst/>
            <a:ahLst/>
            <a:cxnLst/>
            <a:rect l="l" t="t" r="r" b="b"/>
            <a:pathLst>
              <a:path w="1268095" h="840105">
                <a:moveTo>
                  <a:pt x="0" y="420624"/>
                </a:moveTo>
                <a:lnTo>
                  <a:pt x="1268095" y="420624"/>
                </a:lnTo>
              </a:path>
              <a:path w="1268095" h="840105">
                <a:moveTo>
                  <a:pt x="1260348" y="839977"/>
                </a:moveTo>
                <a:lnTo>
                  <a:pt x="126034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97933" y="1422654"/>
            <a:ext cx="5672455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65" dirty="0">
                <a:solidFill>
                  <a:srgbClr val="44758E"/>
                </a:solidFill>
                <a:latin typeface="Tahoma"/>
                <a:cs typeface="Tahoma"/>
              </a:rPr>
              <a:t>Сведения</a:t>
            </a:r>
            <a:r>
              <a:rPr sz="16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55" dirty="0">
                <a:solidFill>
                  <a:srgbClr val="44758E"/>
                </a:solidFill>
                <a:latin typeface="Tahoma"/>
                <a:cs typeface="Tahoma"/>
              </a:rPr>
              <a:t>будут</a:t>
            </a:r>
            <a:r>
              <a:rPr sz="16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35" dirty="0">
                <a:solidFill>
                  <a:srgbClr val="44758E"/>
                </a:solidFill>
                <a:latin typeface="Tahoma"/>
                <a:cs typeface="Tahoma"/>
              </a:rPr>
              <a:t>отражаться</a:t>
            </a:r>
            <a:r>
              <a:rPr sz="1600" b="1" spc="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40" dirty="0">
                <a:solidFill>
                  <a:srgbClr val="44758E"/>
                </a:solidFill>
                <a:latin typeface="Tahoma"/>
                <a:cs typeface="Tahoma"/>
              </a:rPr>
              <a:t>только</a:t>
            </a:r>
            <a:r>
              <a:rPr sz="16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20" dirty="0">
                <a:solidFill>
                  <a:srgbClr val="44758E"/>
                </a:solidFill>
                <a:latin typeface="Tahoma"/>
                <a:cs typeface="Tahoma"/>
              </a:rPr>
              <a:t>в</a:t>
            </a:r>
            <a:r>
              <a:rPr sz="16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50" dirty="0">
                <a:solidFill>
                  <a:srgbClr val="44758E"/>
                </a:solidFill>
                <a:latin typeface="Tahoma"/>
                <a:cs typeface="Tahoma"/>
              </a:rPr>
              <a:t>таблице</a:t>
            </a:r>
            <a:r>
              <a:rPr sz="1600" b="1" spc="-2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-165" dirty="0">
                <a:solidFill>
                  <a:srgbClr val="44758E"/>
                </a:solidFill>
                <a:latin typeface="Tahoma"/>
                <a:cs typeface="Tahoma"/>
              </a:rPr>
              <a:t>1109.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ts val="1825"/>
              </a:lnSpc>
            </a:pPr>
            <a:r>
              <a:rPr sz="1600" b="1" spc="45" dirty="0">
                <a:solidFill>
                  <a:srgbClr val="44758E"/>
                </a:solidFill>
                <a:latin typeface="Tahoma"/>
                <a:cs typeface="Tahoma"/>
              </a:rPr>
              <a:t>Исключен</a:t>
            </a:r>
            <a:r>
              <a:rPr sz="1600" b="1" spc="-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65" dirty="0">
                <a:solidFill>
                  <a:srgbClr val="44758E"/>
                </a:solidFill>
                <a:latin typeface="Tahoma"/>
                <a:cs typeface="Tahoma"/>
              </a:rPr>
              <a:t>перекрестный</a:t>
            </a:r>
            <a:r>
              <a:rPr sz="1600" b="1" spc="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600" b="1" spc="50" dirty="0">
                <a:solidFill>
                  <a:srgbClr val="44758E"/>
                </a:solidFill>
                <a:latin typeface="Tahoma"/>
                <a:cs typeface="Tahoma"/>
              </a:rPr>
              <a:t>контроль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1614" y="987044"/>
            <a:ext cx="21831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55" dirty="0">
                <a:latin typeface="Verdana"/>
                <a:cs typeface="Verdana"/>
              </a:rPr>
              <a:t>Ф</a:t>
            </a:r>
            <a:r>
              <a:rPr sz="1400" spc="60" dirty="0">
                <a:latin typeface="Verdana"/>
                <a:cs typeface="Verdana"/>
              </a:rPr>
              <a:t>о</a:t>
            </a:r>
            <a:r>
              <a:rPr sz="1400" spc="90" dirty="0">
                <a:latin typeface="Verdana"/>
                <a:cs typeface="Verdana"/>
              </a:rPr>
              <a:t>р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80" dirty="0">
                <a:latin typeface="Verdana"/>
                <a:cs typeface="Verdana"/>
              </a:rPr>
              <a:t>3</a:t>
            </a:r>
            <a:r>
              <a:rPr sz="1400" spc="45" dirty="0">
                <a:latin typeface="Verdana"/>
                <a:cs typeface="Verdana"/>
              </a:rPr>
              <a:t>0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spc="55" dirty="0">
                <a:latin typeface="Verdana"/>
                <a:cs typeface="Verdana"/>
              </a:rPr>
              <a:t>б</a:t>
            </a:r>
            <a:r>
              <a:rPr sz="1400" spc="40" dirty="0">
                <a:latin typeface="Verdana"/>
                <a:cs typeface="Verdana"/>
              </a:rPr>
              <a:t>лица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370" dirty="0">
                <a:latin typeface="Verdana"/>
                <a:cs typeface="Verdana"/>
              </a:rPr>
              <a:t>11</a:t>
            </a:r>
            <a:r>
              <a:rPr sz="1400" spc="50" dirty="0">
                <a:latin typeface="Verdana"/>
                <a:cs typeface="Verdana"/>
              </a:rPr>
              <a:t>0</a:t>
            </a:r>
            <a:r>
              <a:rPr sz="1400" spc="45" dirty="0">
                <a:latin typeface="Verdana"/>
                <a:cs typeface="Verdana"/>
              </a:rPr>
              <a:t>0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1614" y="1543557"/>
            <a:ext cx="28987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85" dirty="0">
                <a:latin typeface="Verdana"/>
                <a:cs typeface="Verdana"/>
              </a:rPr>
              <a:t>Уд</a:t>
            </a:r>
            <a:r>
              <a:rPr sz="1400" spc="20" dirty="0">
                <a:latin typeface="Verdana"/>
                <a:cs typeface="Verdana"/>
              </a:rPr>
              <a:t>ал</a:t>
            </a:r>
            <a:r>
              <a:rPr sz="1400" spc="15" dirty="0">
                <a:latin typeface="Verdana"/>
                <a:cs typeface="Verdana"/>
              </a:rPr>
              <a:t>е</a:t>
            </a:r>
            <a:r>
              <a:rPr sz="1400" spc="25" dirty="0">
                <a:latin typeface="Verdana"/>
                <a:cs typeface="Verdana"/>
              </a:rPr>
              <a:t>на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ст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-195" dirty="0">
                <a:latin typeface="Verdana"/>
                <a:cs typeface="Verdana"/>
              </a:rPr>
              <a:t>.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«из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них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ж</a:t>
            </a:r>
            <a:r>
              <a:rPr sz="1400" spc="40" dirty="0">
                <a:latin typeface="Verdana"/>
                <a:cs typeface="Verdana"/>
              </a:rPr>
              <a:t>е</a:t>
            </a:r>
            <a:r>
              <a:rPr sz="1400" spc="70" dirty="0">
                <a:latin typeface="Verdana"/>
                <a:cs typeface="Verdana"/>
              </a:rPr>
              <a:t>нщин</a:t>
            </a:r>
            <a:r>
              <a:rPr sz="1400" spc="-195" dirty="0">
                <a:latin typeface="Verdana"/>
                <a:cs typeface="Verdana"/>
              </a:rPr>
              <a:t>»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1614" y="3218433"/>
            <a:ext cx="410527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114" dirty="0">
                <a:latin typeface="Verdana"/>
                <a:cs typeface="Verdana"/>
              </a:rPr>
              <a:t>У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40" dirty="0">
                <a:latin typeface="Verdana"/>
                <a:cs typeface="Verdana"/>
              </a:rPr>
              <a:t>очн</a:t>
            </a:r>
            <a:r>
              <a:rPr sz="1400" spc="20" dirty="0">
                <a:latin typeface="Verdana"/>
                <a:cs typeface="Verdana"/>
              </a:rPr>
              <a:t>е</a:t>
            </a:r>
            <a:r>
              <a:rPr sz="1400" spc="60" dirty="0">
                <a:latin typeface="Verdana"/>
                <a:cs typeface="Verdana"/>
              </a:rPr>
              <a:t>ние</a:t>
            </a:r>
            <a:r>
              <a:rPr sz="1400" spc="-16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п</a:t>
            </a:r>
            <a:r>
              <a:rPr sz="1400" spc="50" dirty="0">
                <a:latin typeface="Verdana"/>
                <a:cs typeface="Verdana"/>
              </a:rPr>
              <a:t>о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в</a:t>
            </a:r>
            <a:r>
              <a:rPr sz="1400" spc="60" dirty="0">
                <a:latin typeface="Verdana"/>
                <a:cs typeface="Verdana"/>
              </a:rPr>
              <a:t>с</a:t>
            </a:r>
            <a:r>
              <a:rPr sz="1400" spc="45" dirty="0">
                <a:latin typeface="Verdana"/>
                <a:cs typeface="Verdana"/>
              </a:rPr>
              <a:t>е</a:t>
            </a:r>
            <a:r>
              <a:rPr sz="1400" spc="145" dirty="0">
                <a:latin typeface="Verdana"/>
                <a:cs typeface="Verdana"/>
              </a:rPr>
              <a:t>м</a:t>
            </a:r>
            <a:r>
              <a:rPr sz="1400" spc="-16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80" dirty="0">
                <a:latin typeface="Verdana"/>
                <a:cs typeface="Verdana"/>
              </a:rPr>
              <a:t>р</a:t>
            </a:r>
            <a:r>
              <a:rPr sz="1400" spc="45" dirty="0">
                <a:latin typeface="Verdana"/>
                <a:cs typeface="Verdana"/>
              </a:rPr>
              <a:t>окам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325" dirty="0">
                <a:solidFill>
                  <a:srgbClr val="C1493E"/>
                </a:solidFill>
                <a:latin typeface="Verdana"/>
                <a:cs typeface="Verdana"/>
              </a:rPr>
              <a:t>+</a:t>
            </a: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ст</a:t>
            </a:r>
            <a:r>
              <a:rPr sz="1400" spc="35" dirty="0">
                <a:solidFill>
                  <a:srgbClr val="C1493E"/>
                </a:solidFill>
                <a:latin typeface="Verdana"/>
                <a:cs typeface="Verdana"/>
              </a:rPr>
              <a:t>ар</a:t>
            </a:r>
            <a:r>
              <a:rPr sz="1400" spc="95" dirty="0">
                <a:solidFill>
                  <a:srgbClr val="C1493E"/>
                </a:solidFill>
                <a:latin typeface="Verdana"/>
                <a:cs typeface="Verdana"/>
              </a:rPr>
              <a:t>ш</a:t>
            </a:r>
            <a:r>
              <a:rPr sz="1400" spc="45" dirty="0">
                <a:solidFill>
                  <a:srgbClr val="C1493E"/>
                </a:solidFill>
                <a:latin typeface="Verdana"/>
                <a:cs typeface="Verdana"/>
              </a:rPr>
              <a:t>ие  </a:t>
            </a:r>
            <a:r>
              <a:rPr sz="1400" spc="-30" dirty="0">
                <a:solidFill>
                  <a:srgbClr val="C1493E"/>
                </a:solidFill>
                <a:latin typeface="Verdana"/>
                <a:cs typeface="Verdana"/>
              </a:rPr>
              <a:t>Стр.65</a:t>
            </a:r>
            <a:r>
              <a:rPr sz="14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«по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спортивной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медицине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C1493E"/>
                </a:solidFill>
                <a:latin typeface="Verdana"/>
                <a:cs typeface="Verdana"/>
              </a:rPr>
              <a:t>(включая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1614" y="3645153"/>
            <a:ext cx="42513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08225" algn="l"/>
                <a:tab pos="4237990" algn="l"/>
              </a:tabLst>
            </a:pP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ст</a:t>
            </a:r>
            <a:r>
              <a:rPr sz="1400" spc="35" dirty="0">
                <a:solidFill>
                  <a:srgbClr val="C1493E"/>
                </a:solidFill>
                <a:latin typeface="Verdana"/>
                <a:cs typeface="Verdana"/>
              </a:rPr>
              <a:t>ар</a:t>
            </a:r>
            <a:r>
              <a:rPr sz="1400" spc="30" dirty="0">
                <a:solidFill>
                  <a:srgbClr val="C1493E"/>
                </a:solidFill>
                <a:latin typeface="Verdana"/>
                <a:cs typeface="Verdana"/>
              </a:rPr>
              <a:t>ших</a:t>
            </a:r>
            <a:r>
              <a:rPr sz="1400" spc="-14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вра</a:t>
            </a:r>
            <a:r>
              <a:rPr sz="1400" spc="1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400" spc="3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400" spc="-95" dirty="0">
                <a:solidFill>
                  <a:srgbClr val="C1493E"/>
                </a:solidFill>
                <a:latin typeface="Verdana"/>
                <a:cs typeface="Verdana"/>
              </a:rPr>
              <a:t>й)»</a:t>
            </a:r>
            <a:r>
              <a:rPr sz="1400" dirty="0">
                <a:solidFill>
                  <a:srgbClr val="C1493E"/>
                </a:solidFill>
                <a:latin typeface="Verdana"/>
                <a:cs typeface="Verdana"/>
              </a:rPr>
              <a:t>	</a:t>
            </a:r>
            <a:r>
              <a:rPr sz="1400" u="sng" dirty="0">
                <a:solidFill>
                  <a:srgbClr val="C1493E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1614" y="3858514"/>
            <a:ext cx="3686810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C1493E"/>
                </a:solidFill>
                <a:latin typeface="Verdana"/>
                <a:cs typeface="Verdana"/>
              </a:rPr>
              <a:t>Стр.</a:t>
            </a:r>
            <a:r>
              <a:rPr sz="1400" spc="-14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30" dirty="0">
                <a:solidFill>
                  <a:srgbClr val="C1493E"/>
                </a:solidFill>
                <a:latin typeface="Verdana"/>
                <a:cs typeface="Verdana"/>
              </a:rPr>
              <a:t>84</a:t>
            </a:r>
            <a:r>
              <a:rPr sz="1400" spc="-13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-195" dirty="0">
                <a:solidFill>
                  <a:srgbClr val="C1493E"/>
                </a:solidFill>
                <a:latin typeface="Verdana"/>
                <a:cs typeface="Verdana"/>
              </a:rPr>
              <a:t>«</a:t>
            </a:r>
            <a:r>
              <a:rPr sz="1400" spc="55" dirty="0">
                <a:latin typeface="Verdana"/>
                <a:cs typeface="Verdana"/>
              </a:rPr>
              <a:t>скорой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пом</a:t>
            </a:r>
            <a:r>
              <a:rPr sz="1400" spc="55" dirty="0">
                <a:latin typeface="Verdana"/>
                <a:cs typeface="Verdana"/>
              </a:rPr>
              <a:t>ощи  </a:t>
            </a:r>
            <a:r>
              <a:rPr sz="1400" spc="-175" dirty="0">
                <a:solidFill>
                  <a:srgbClr val="C1493E"/>
                </a:solidFill>
                <a:latin typeface="Verdana"/>
                <a:cs typeface="Verdana"/>
              </a:rPr>
              <a:t>(</a:t>
            </a: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вклю</a:t>
            </a:r>
            <a:r>
              <a:rPr sz="1400" spc="1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400" dirty="0">
                <a:solidFill>
                  <a:srgbClr val="C1493E"/>
                </a:solidFill>
                <a:latin typeface="Verdana"/>
                <a:cs typeface="Verdana"/>
              </a:rPr>
              <a:t>ая</a:t>
            </a:r>
            <a:r>
              <a:rPr sz="1400" spc="-12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ст</a:t>
            </a:r>
            <a:r>
              <a:rPr sz="1400" spc="35" dirty="0">
                <a:solidFill>
                  <a:srgbClr val="C1493E"/>
                </a:solidFill>
                <a:latin typeface="Verdana"/>
                <a:cs typeface="Verdana"/>
              </a:rPr>
              <a:t>ар</a:t>
            </a:r>
            <a:r>
              <a:rPr sz="1400" spc="30" dirty="0">
                <a:solidFill>
                  <a:srgbClr val="C1493E"/>
                </a:solidFill>
                <a:latin typeface="Verdana"/>
                <a:cs typeface="Verdana"/>
              </a:rPr>
              <a:t>ших</a:t>
            </a:r>
            <a:r>
              <a:rPr sz="1400" spc="-14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400" spc="25" dirty="0">
                <a:solidFill>
                  <a:srgbClr val="C1493E"/>
                </a:solidFill>
                <a:latin typeface="Verdana"/>
                <a:cs typeface="Verdana"/>
              </a:rPr>
              <a:t>вра</a:t>
            </a:r>
            <a:r>
              <a:rPr sz="1400" spc="15" dirty="0">
                <a:solidFill>
                  <a:srgbClr val="C1493E"/>
                </a:solidFill>
                <a:latin typeface="Verdana"/>
                <a:cs typeface="Verdana"/>
              </a:rPr>
              <a:t>ч</a:t>
            </a:r>
            <a:r>
              <a:rPr sz="1400" spc="35" dirty="0">
                <a:solidFill>
                  <a:srgbClr val="C1493E"/>
                </a:solidFill>
                <a:latin typeface="Verdana"/>
                <a:cs typeface="Verdana"/>
              </a:rPr>
              <a:t>е</a:t>
            </a:r>
            <a:r>
              <a:rPr sz="1400" spc="-50" dirty="0">
                <a:solidFill>
                  <a:srgbClr val="C1493E"/>
                </a:solidFill>
                <a:latin typeface="Verdana"/>
                <a:cs typeface="Verdana"/>
              </a:rPr>
              <a:t>й</a:t>
            </a:r>
            <a:r>
              <a:rPr sz="1400" spc="-30" dirty="0">
                <a:solidFill>
                  <a:srgbClr val="C1493E"/>
                </a:solidFill>
                <a:latin typeface="Verdana"/>
                <a:cs typeface="Verdana"/>
              </a:rPr>
              <a:t>)</a:t>
            </a:r>
            <a:r>
              <a:rPr sz="1400" spc="-195" dirty="0">
                <a:solidFill>
                  <a:srgbClr val="C1493E"/>
                </a:solidFill>
                <a:latin typeface="Verdana"/>
                <a:cs typeface="Verdana"/>
              </a:rPr>
              <a:t>»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185" dirty="0">
                <a:solidFill>
                  <a:srgbClr val="C1493E"/>
                </a:solidFill>
                <a:latin typeface="Verdana"/>
                <a:cs typeface="Verdana"/>
              </a:rPr>
              <a:t>….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736591" y="2589276"/>
            <a:ext cx="8890" cy="2785745"/>
          </a:xfrm>
          <a:custGeom>
            <a:avLst/>
            <a:gdLst/>
            <a:ahLst/>
            <a:cxnLst/>
            <a:rect l="l" t="t" r="r" b="b"/>
            <a:pathLst>
              <a:path w="8889" h="2785745">
                <a:moveTo>
                  <a:pt x="0" y="2785237"/>
                </a:moveTo>
                <a:lnTo>
                  <a:pt x="86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956175" y="2347976"/>
            <a:ext cx="3875404" cy="575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15"/>
              </a:lnSpc>
              <a:spcBef>
                <a:spcPts val="100"/>
              </a:spcBef>
            </a:pP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Группа</a:t>
            </a:r>
            <a:r>
              <a:rPr sz="1200" b="1" spc="-3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старших</a:t>
            </a:r>
            <a:r>
              <a:rPr sz="1200" b="1" spc="-3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-10" dirty="0">
                <a:solidFill>
                  <a:srgbClr val="44758E"/>
                </a:solidFill>
                <a:latin typeface="Tahoma"/>
                <a:cs typeface="Tahoma"/>
              </a:rPr>
              <a:t>(врачи)</a:t>
            </a:r>
            <a:endParaRPr sz="1200">
              <a:latin typeface="Tahoma"/>
              <a:cs typeface="Tahoma"/>
            </a:endParaRPr>
          </a:p>
          <a:p>
            <a:pPr marL="355600" indent="-342900">
              <a:lnSpc>
                <a:spcPts val="1445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40" dirty="0">
                <a:latin typeface="Verdana"/>
                <a:cs typeface="Verdana"/>
              </a:rPr>
              <a:t>Старший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врач</a:t>
            </a:r>
            <a:r>
              <a:rPr sz="1200" spc="-105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по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40" dirty="0">
                <a:latin typeface="Verdana"/>
                <a:cs typeface="Verdana"/>
              </a:rPr>
              <a:t>спортивной</a:t>
            </a:r>
            <a:r>
              <a:rPr sz="1200" spc="-75" dirty="0">
                <a:latin typeface="Verdana"/>
                <a:cs typeface="Verdana"/>
              </a:rPr>
              <a:t> </a:t>
            </a:r>
            <a:r>
              <a:rPr sz="1200" spc="55" dirty="0">
                <a:latin typeface="Verdana"/>
                <a:cs typeface="Verdana"/>
              </a:rPr>
              <a:t>медицине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7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в</a:t>
            </a:r>
            <a:r>
              <a:rPr sz="1200" spc="30" dirty="0">
                <a:latin typeface="Verdana"/>
                <a:cs typeface="Verdana"/>
              </a:rPr>
              <a:t>ра</a:t>
            </a:r>
            <a:r>
              <a:rPr sz="1200" dirty="0">
                <a:latin typeface="Verdana"/>
                <a:cs typeface="Verdana"/>
              </a:rPr>
              <a:t>ч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станц</a:t>
            </a:r>
            <a:r>
              <a:rPr sz="1200" spc="25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и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(от</a:t>
            </a:r>
            <a:r>
              <a:rPr sz="1200" spc="-25" dirty="0">
                <a:latin typeface="Verdana"/>
                <a:cs typeface="Verdana"/>
              </a:rPr>
              <a:t>д</a:t>
            </a:r>
            <a:r>
              <a:rPr sz="1200" spc="35" dirty="0">
                <a:latin typeface="Verdana"/>
                <a:cs typeface="Verdana"/>
              </a:rPr>
              <a:t>елени</a:t>
            </a:r>
            <a:r>
              <a:rPr sz="1200" spc="30" dirty="0">
                <a:latin typeface="Verdana"/>
                <a:cs typeface="Verdana"/>
              </a:rPr>
              <a:t>я</a:t>
            </a:r>
            <a:r>
              <a:rPr sz="1200" spc="-140" dirty="0">
                <a:latin typeface="Verdana"/>
                <a:cs typeface="Verdana"/>
              </a:rPr>
              <a:t>)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скорой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56175" y="3079750"/>
            <a:ext cx="2237105" cy="20827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354965" algn="l"/>
              </a:tabLst>
            </a:pPr>
            <a:r>
              <a:rPr sz="1250" spc="-160" dirty="0">
                <a:solidFill>
                  <a:srgbClr val="44758E"/>
                </a:solidFill>
                <a:latin typeface="Verdana"/>
                <a:cs typeface="Verdana"/>
              </a:rPr>
              <a:t>3</a:t>
            </a:r>
            <a:r>
              <a:rPr sz="1250" spc="-90" dirty="0">
                <a:solidFill>
                  <a:srgbClr val="44758E"/>
                </a:solidFill>
                <a:latin typeface="Verdana"/>
                <a:cs typeface="Verdana"/>
              </a:rPr>
              <a:t>.</a:t>
            </a:r>
            <a:r>
              <a:rPr sz="1250" dirty="0">
                <a:solidFill>
                  <a:srgbClr val="44758E"/>
                </a:solidFill>
                <a:latin typeface="Verdana"/>
                <a:cs typeface="Verdana"/>
              </a:rPr>
              <a:t>	</a:t>
            </a: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в</a:t>
            </a:r>
            <a:r>
              <a:rPr sz="1200" spc="30" dirty="0">
                <a:latin typeface="Verdana"/>
                <a:cs typeface="Verdana"/>
              </a:rPr>
              <a:t>ра</a:t>
            </a:r>
            <a:r>
              <a:rPr sz="1200" dirty="0">
                <a:latin typeface="Verdana"/>
                <a:cs typeface="Verdana"/>
              </a:rPr>
              <a:t>ч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станц</a:t>
            </a:r>
            <a:r>
              <a:rPr sz="1200" spc="25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и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99075" y="2896870"/>
            <a:ext cx="35325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0" dirty="0">
                <a:latin typeface="Verdana"/>
                <a:cs typeface="Verdana"/>
              </a:rPr>
              <a:t>медицинской</a:t>
            </a:r>
            <a:r>
              <a:rPr sz="1200" spc="-90" dirty="0">
                <a:latin typeface="Verdana"/>
                <a:cs typeface="Verdana"/>
              </a:rPr>
              <a:t> </a:t>
            </a:r>
            <a:r>
              <a:rPr sz="1200" spc="60" dirty="0">
                <a:latin typeface="Verdana"/>
                <a:cs typeface="Verdana"/>
              </a:rPr>
              <a:t>помощи</a:t>
            </a:r>
            <a:endParaRPr sz="1200">
              <a:latin typeface="Verdana"/>
              <a:cs typeface="Verdana"/>
            </a:endParaRPr>
          </a:p>
          <a:p>
            <a:pPr marL="1924685">
              <a:lnSpc>
                <a:spcPct val="100000"/>
              </a:lnSpc>
            </a:pPr>
            <a:r>
              <a:rPr sz="1200" spc="-15" dirty="0">
                <a:latin typeface="Verdana"/>
                <a:cs typeface="Verdana"/>
              </a:rPr>
              <a:t>(от</a:t>
            </a:r>
            <a:r>
              <a:rPr sz="1200" spc="-25" dirty="0">
                <a:latin typeface="Verdana"/>
                <a:cs typeface="Verdana"/>
              </a:rPr>
              <a:t>д</a:t>
            </a:r>
            <a:r>
              <a:rPr sz="1200" spc="35" dirty="0">
                <a:latin typeface="Verdana"/>
                <a:cs typeface="Verdana"/>
              </a:rPr>
              <a:t>елени</a:t>
            </a:r>
            <a:r>
              <a:rPr sz="1200" spc="30" dirty="0">
                <a:latin typeface="Verdana"/>
                <a:cs typeface="Verdana"/>
              </a:rPr>
              <a:t>я</a:t>
            </a:r>
            <a:r>
              <a:rPr sz="1200" spc="-140" dirty="0">
                <a:latin typeface="Verdana"/>
                <a:cs typeface="Verdana"/>
              </a:rPr>
              <a:t>)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скорой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99075" y="3262629"/>
            <a:ext cx="40900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0" dirty="0">
                <a:latin typeface="Verdana"/>
                <a:cs typeface="Verdana"/>
              </a:rPr>
              <a:t>медицинской</a:t>
            </a:r>
            <a:r>
              <a:rPr sz="1200" spc="-60" dirty="0">
                <a:latin typeface="Verdana"/>
                <a:cs typeface="Verdana"/>
              </a:rPr>
              <a:t> </a:t>
            </a:r>
            <a:r>
              <a:rPr sz="1200" spc="60" dirty="0">
                <a:latin typeface="Verdana"/>
                <a:cs typeface="Verdana"/>
              </a:rPr>
              <a:t>помощи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горноспасательных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частей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13705" y="3626053"/>
            <a:ext cx="429641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Группа</a:t>
            </a:r>
            <a:r>
              <a:rPr sz="1200" b="1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35" dirty="0">
                <a:solidFill>
                  <a:srgbClr val="44758E"/>
                </a:solidFill>
                <a:latin typeface="Tahoma"/>
                <a:cs typeface="Tahoma"/>
              </a:rPr>
              <a:t>старших</a:t>
            </a:r>
            <a:r>
              <a:rPr sz="12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(средний</a:t>
            </a:r>
            <a:r>
              <a:rPr sz="1200" b="1" spc="-1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60" dirty="0">
                <a:solidFill>
                  <a:srgbClr val="44758E"/>
                </a:solidFill>
                <a:latin typeface="Tahoma"/>
                <a:cs typeface="Tahoma"/>
              </a:rPr>
              <a:t>медицинский</a:t>
            </a:r>
            <a:r>
              <a:rPr sz="1200" b="1" spc="-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25" dirty="0">
                <a:solidFill>
                  <a:srgbClr val="44758E"/>
                </a:solidFill>
                <a:latin typeface="Tahoma"/>
                <a:cs typeface="Tahoma"/>
              </a:rPr>
              <a:t>персонал)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13705" y="3809492"/>
            <a:ext cx="4483735" cy="185610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55600" indent="-342900">
              <a:lnSpc>
                <a:spcPts val="1470"/>
              </a:lnSpc>
              <a:spcBef>
                <a:spcPts val="50"/>
              </a:spcBef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20" dirty="0">
                <a:latin typeface="Verdana"/>
                <a:cs typeface="Verdana"/>
              </a:rPr>
              <a:t>Старшая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40" dirty="0">
                <a:latin typeface="Verdana"/>
                <a:cs typeface="Verdana"/>
              </a:rPr>
              <a:t>медицинская</a:t>
            </a:r>
            <a:r>
              <a:rPr sz="1200" spc="-75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сестра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(медицинский</a:t>
            </a:r>
            <a:r>
              <a:rPr sz="1200" spc="-7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брат)</a:t>
            </a:r>
            <a:endParaRPr sz="1200">
              <a:latin typeface="Verdana"/>
              <a:cs typeface="Verdana"/>
            </a:endParaRPr>
          </a:p>
          <a:p>
            <a:pPr marL="355600" marR="457834" indent="-342900">
              <a:lnSpc>
                <a:spcPts val="1440"/>
              </a:lnSpc>
              <a:spcBef>
                <a:spcPts val="65"/>
              </a:spcBef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20" dirty="0">
                <a:latin typeface="Verdana"/>
                <a:cs typeface="Verdana"/>
              </a:rPr>
              <a:t>Старшая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операционная</a:t>
            </a:r>
            <a:r>
              <a:rPr sz="1200" spc="-90" dirty="0">
                <a:latin typeface="Verdana"/>
                <a:cs typeface="Verdana"/>
              </a:rPr>
              <a:t> </a:t>
            </a:r>
            <a:r>
              <a:rPr sz="1200" spc="40" dirty="0">
                <a:latin typeface="Verdana"/>
                <a:cs typeface="Verdana"/>
              </a:rPr>
              <a:t>медицинская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сестра </a:t>
            </a:r>
            <a:r>
              <a:rPr sz="1200" spc="-405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(медицинский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брат)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37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ак</a:t>
            </a:r>
            <a:r>
              <a:rPr sz="1200" spc="40" dirty="0">
                <a:latin typeface="Verdana"/>
                <a:cs typeface="Verdana"/>
              </a:rPr>
              <a:t>ушер</a:t>
            </a:r>
            <a:r>
              <a:rPr sz="1200" spc="-110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(старшая</a:t>
            </a:r>
            <a:r>
              <a:rPr sz="1200" spc="-9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ак</a:t>
            </a:r>
            <a:r>
              <a:rPr sz="1200" spc="35" dirty="0">
                <a:latin typeface="Verdana"/>
                <a:cs typeface="Verdana"/>
              </a:rPr>
              <a:t>ушерк</a:t>
            </a:r>
            <a:r>
              <a:rPr sz="1200" spc="-80" dirty="0">
                <a:latin typeface="Verdana"/>
                <a:cs typeface="Verdana"/>
              </a:rPr>
              <a:t>а)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4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-45" dirty="0">
                <a:latin typeface="Verdana"/>
                <a:cs typeface="Verdana"/>
              </a:rPr>
              <a:t>ф</a:t>
            </a:r>
            <a:r>
              <a:rPr sz="1200" spc="20" dirty="0">
                <a:latin typeface="Verdana"/>
                <a:cs typeface="Verdana"/>
              </a:rPr>
              <a:t>ел</a:t>
            </a:r>
            <a:r>
              <a:rPr sz="1200" spc="25" dirty="0">
                <a:latin typeface="Verdana"/>
                <a:cs typeface="Verdana"/>
              </a:rPr>
              <a:t>ь</a:t>
            </a:r>
            <a:r>
              <a:rPr sz="1200" spc="45" dirty="0">
                <a:latin typeface="Verdana"/>
                <a:cs typeface="Verdana"/>
              </a:rPr>
              <a:t>д</a:t>
            </a:r>
            <a:r>
              <a:rPr sz="1200" spc="60" dirty="0">
                <a:latin typeface="Verdana"/>
                <a:cs typeface="Verdana"/>
              </a:rPr>
              <a:t>шер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4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зу</a:t>
            </a:r>
            <a:r>
              <a:rPr sz="1200" spc="10" dirty="0">
                <a:latin typeface="Verdana"/>
                <a:cs typeface="Verdana"/>
              </a:rPr>
              <a:t>б</a:t>
            </a:r>
            <a:r>
              <a:rPr sz="1200" spc="50" dirty="0">
                <a:latin typeface="Verdana"/>
                <a:cs typeface="Verdana"/>
              </a:rPr>
              <a:t>ной</a:t>
            </a:r>
            <a:r>
              <a:rPr sz="1200" spc="-7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т</a:t>
            </a:r>
            <a:r>
              <a:rPr sz="1200" spc="20" dirty="0">
                <a:latin typeface="Verdana"/>
                <a:cs typeface="Verdana"/>
              </a:rPr>
              <a:t>ехн</a:t>
            </a:r>
            <a:r>
              <a:rPr sz="1200" spc="15" dirty="0">
                <a:latin typeface="Verdana"/>
                <a:cs typeface="Verdana"/>
              </a:rPr>
              <a:t>и</a:t>
            </a:r>
            <a:r>
              <a:rPr sz="1200" spc="5" dirty="0">
                <a:latin typeface="Verdana"/>
                <a:cs typeface="Verdana"/>
              </a:rPr>
              <a:t>к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4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25" dirty="0">
                <a:latin typeface="Verdana"/>
                <a:cs typeface="Verdana"/>
              </a:rPr>
              <a:t>лаборант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4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40" dirty="0">
                <a:latin typeface="Verdana"/>
                <a:cs typeface="Verdana"/>
              </a:rPr>
              <a:t>Старший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55" dirty="0">
                <a:latin typeface="Verdana"/>
                <a:cs typeface="Verdana"/>
              </a:rPr>
              <a:t>медицинский</a:t>
            </a:r>
            <a:r>
              <a:rPr sz="1200" spc="-7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лабораторный</a:t>
            </a:r>
            <a:r>
              <a:rPr sz="1200" spc="-75" dirty="0">
                <a:latin typeface="Verdana"/>
                <a:cs typeface="Verdana"/>
              </a:rPr>
              <a:t> </a:t>
            </a:r>
            <a:r>
              <a:rPr sz="1200" spc="10" dirty="0">
                <a:latin typeface="Verdana"/>
                <a:cs typeface="Verdana"/>
              </a:rPr>
              <a:t>техник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4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40" dirty="0">
                <a:latin typeface="Verdana"/>
                <a:cs typeface="Verdana"/>
              </a:rPr>
              <a:t>Старший</a:t>
            </a:r>
            <a:r>
              <a:rPr sz="1200" spc="-105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фельдшер-лаборант</a:t>
            </a:r>
            <a:endParaRPr sz="1200">
              <a:latin typeface="Verdana"/>
              <a:cs typeface="Verdana"/>
            </a:endParaRPr>
          </a:p>
          <a:p>
            <a:pPr marL="355600" indent="-342900">
              <a:lnSpc>
                <a:spcPts val="1470"/>
              </a:lnSpc>
              <a:buClr>
                <a:srgbClr val="44758E"/>
              </a:buClr>
              <a:buSzPct val="104166"/>
              <a:buAutoNum type="arabicPeriod"/>
              <a:tabLst>
                <a:tab pos="354965" algn="l"/>
                <a:tab pos="355600" algn="l"/>
              </a:tabLst>
            </a:pPr>
            <a:r>
              <a:rPr sz="1200" spc="35" dirty="0">
                <a:latin typeface="Verdana"/>
                <a:cs typeface="Verdana"/>
              </a:rPr>
              <a:t>Старш</a:t>
            </a:r>
            <a:r>
              <a:rPr sz="1200" spc="30" dirty="0">
                <a:latin typeface="Verdana"/>
                <a:cs typeface="Verdana"/>
              </a:rPr>
              <a:t>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80" dirty="0">
                <a:latin typeface="Verdana"/>
                <a:cs typeface="Verdana"/>
              </a:rPr>
              <a:t>ме</a:t>
            </a:r>
            <a:r>
              <a:rPr sz="1200" spc="45" dirty="0">
                <a:latin typeface="Verdana"/>
                <a:cs typeface="Verdana"/>
              </a:rPr>
              <a:t>д</a:t>
            </a:r>
            <a:r>
              <a:rPr sz="1200" spc="55" dirty="0">
                <a:latin typeface="Verdana"/>
                <a:cs typeface="Verdana"/>
              </a:rPr>
              <a:t>иц</a:t>
            </a:r>
            <a:r>
              <a:rPr sz="1200" spc="50" dirty="0">
                <a:latin typeface="Verdana"/>
                <a:cs typeface="Verdana"/>
              </a:rPr>
              <a:t>и</a:t>
            </a:r>
            <a:r>
              <a:rPr sz="1200" spc="40" dirty="0">
                <a:latin typeface="Verdana"/>
                <a:cs typeface="Verdana"/>
              </a:rPr>
              <a:t>нски</a:t>
            </a:r>
            <a:r>
              <a:rPr sz="1200" spc="60" dirty="0">
                <a:latin typeface="Verdana"/>
                <a:cs typeface="Verdana"/>
              </a:rPr>
              <a:t>й</a:t>
            </a:r>
            <a:r>
              <a:rPr sz="1200" spc="-7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т</a:t>
            </a:r>
            <a:r>
              <a:rPr sz="1200" spc="20" dirty="0">
                <a:latin typeface="Verdana"/>
                <a:cs typeface="Verdana"/>
              </a:rPr>
              <a:t>ехнолог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040368" y="2322576"/>
            <a:ext cx="690880" cy="3401695"/>
          </a:xfrm>
          <a:custGeom>
            <a:avLst/>
            <a:gdLst/>
            <a:ahLst/>
            <a:cxnLst/>
            <a:rect l="l" t="t" r="r" b="b"/>
            <a:pathLst>
              <a:path w="690879" h="3401695">
                <a:moveTo>
                  <a:pt x="0" y="0"/>
                </a:moveTo>
                <a:lnTo>
                  <a:pt x="80506" y="387"/>
                </a:lnTo>
                <a:lnTo>
                  <a:pt x="158287" y="1520"/>
                </a:lnTo>
                <a:lnTo>
                  <a:pt x="232822" y="3356"/>
                </a:lnTo>
                <a:lnTo>
                  <a:pt x="303595" y="5851"/>
                </a:lnTo>
                <a:lnTo>
                  <a:pt x="370087" y="8962"/>
                </a:lnTo>
                <a:lnTo>
                  <a:pt x="431780" y="12646"/>
                </a:lnTo>
                <a:lnTo>
                  <a:pt x="488156" y="16859"/>
                </a:lnTo>
                <a:lnTo>
                  <a:pt x="538696" y="21558"/>
                </a:lnTo>
                <a:lnTo>
                  <a:pt x="582882" y="26699"/>
                </a:lnTo>
                <a:lnTo>
                  <a:pt x="650121" y="38137"/>
                </a:lnTo>
                <a:lnTo>
                  <a:pt x="690372" y="57531"/>
                </a:lnTo>
                <a:lnTo>
                  <a:pt x="690372" y="3344037"/>
                </a:lnTo>
                <a:lnTo>
                  <a:pt x="650121" y="3363440"/>
                </a:lnTo>
                <a:lnTo>
                  <a:pt x="582882" y="3374879"/>
                </a:lnTo>
                <a:lnTo>
                  <a:pt x="538696" y="3380020"/>
                </a:lnTo>
                <a:lnTo>
                  <a:pt x="488156" y="3384718"/>
                </a:lnTo>
                <a:lnTo>
                  <a:pt x="431780" y="3388929"/>
                </a:lnTo>
                <a:lnTo>
                  <a:pt x="370087" y="3392611"/>
                </a:lnTo>
                <a:lnTo>
                  <a:pt x="303595" y="3395720"/>
                </a:lnTo>
                <a:lnTo>
                  <a:pt x="232822" y="3398214"/>
                </a:lnTo>
                <a:lnTo>
                  <a:pt x="158287" y="3400048"/>
                </a:lnTo>
                <a:lnTo>
                  <a:pt x="80506" y="3401180"/>
                </a:lnTo>
                <a:lnTo>
                  <a:pt x="0" y="3401568"/>
                </a:lnTo>
              </a:path>
            </a:pathLst>
          </a:custGeom>
          <a:ln w="6096">
            <a:solidFill>
              <a:srgbClr val="D586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0097769" y="2939923"/>
            <a:ext cx="1294130" cy="927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90" dirty="0">
                <a:solidFill>
                  <a:srgbClr val="C1493E"/>
                </a:solidFill>
                <a:latin typeface="Tahoma"/>
                <a:cs typeface="Tahoma"/>
              </a:rPr>
              <a:t>В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ts val="1730"/>
              </a:lnSpc>
              <a:spcBef>
                <a:spcPts val="120"/>
              </a:spcBef>
            </a:pPr>
            <a:r>
              <a:rPr sz="1600" b="1" spc="40" dirty="0">
                <a:solidFill>
                  <a:srgbClr val="C1493E"/>
                </a:solidFill>
                <a:latin typeface="Tahoma"/>
                <a:cs typeface="Tahoma"/>
              </a:rPr>
              <a:t>соответст- </a:t>
            </a:r>
            <a:r>
              <a:rPr sz="1600" b="1" spc="4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600" b="1" spc="40" dirty="0">
                <a:solidFill>
                  <a:srgbClr val="C1493E"/>
                </a:solidFill>
                <a:latin typeface="Tahoma"/>
                <a:cs typeface="Tahoma"/>
              </a:rPr>
              <a:t>вующие </a:t>
            </a:r>
            <a:r>
              <a:rPr sz="1600" b="1" spc="4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600" b="1" spc="65" dirty="0">
                <a:solidFill>
                  <a:srgbClr val="C1493E"/>
                </a:solidFill>
                <a:latin typeface="Tahoma"/>
                <a:cs typeface="Tahoma"/>
              </a:rPr>
              <a:t>строки</a:t>
            </a:r>
            <a:r>
              <a:rPr sz="1600" b="1" spc="-5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600" b="1" spc="-170" dirty="0">
                <a:solidFill>
                  <a:srgbClr val="C1493E"/>
                </a:solidFill>
                <a:latin typeface="Tahoma"/>
                <a:cs typeface="Tahoma"/>
              </a:rPr>
              <a:t>1100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147954"/>
            <a:ext cx="8071484" cy="6623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sz="2200" spc="85" dirty="0">
                <a:solidFill>
                  <a:srgbClr val="C1493E"/>
                </a:solidFill>
              </a:rPr>
              <a:t>Врачи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105" dirty="0">
                <a:solidFill>
                  <a:srgbClr val="C1493E"/>
                </a:solidFill>
              </a:rPr>
              <a:t>скорой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110" dirty="0">
                <a:solidFill>
                  <a:srgbClr val="C1493E"/>
                </a:solidFill>
              </a:rPr>
              <a:t>медицинской</a:t>
            </a:r>
            <a:r>
              <a:rPr sz="2200" dirty="0">
                <a:solidFill>
                  <a:srgbClr val="C1493E"/>
                </a:solidFill>
              </a:rPr>
              <a:t> </a:t>
            </a:r>
            <a:r>
              <a:rPr sz="2200" spc="90" dirty="0">
                <a:solidFill>
                  <a:srgbClr val="C1493E"/>
                </a:solidFill>
              </a:rPr>
              <a:t>помощи</a:t>
            </a:r>
            <a:r>
              <a:rPr sz="2200" spc="-15" dirty="0">
                <a:solidFill>
                  <a:srgbClr val="C1493E"/>
                </a:solidFill>
              </a:rPr>
              <a:t> </a:t>
            </a:r>
            <a:r>
              <a:rPr sz="2200" spc="125" dirty="0">
                <a:solidFill>
                  <a:srgbClr val="C1493E"/>
                </a:solidFill>
              </a:rPr>
              <a:t>и</a:t>
            </a:r>
            <a:r>
              <a:rPr sz="2200" spc="-30" dirty="0">
                <a:solidFill>
                  <a:srgbClr val="C1493E"/>
                </a:solidFill>
              </a:rPr>
              <a:t> </a:t>
            </a:r>
            <a:r>
              <a:rPr sz="2200" spc="90" dirty="0">
                <a:solidFill>
                  <a:srgbClr val="C1493E"/>
                </a:solidFill>
              </a:rPr>
              <a:t>клинической </a:t>
            </a:r>
            <a:r>
              <a:rPr sz="2200" spc="-630" dirty="0">
                <a:solidFill>
                  <a:srgbClr val="C1493E"/>
                </a:solidFill>
              </a:rPr>
              <a:t> </a:t>
            </a:r>
            <a:r>
              <a:rPr sz="2200" spc="75" dirty="0">
                <a:solidFill>
                  <a:srgbClr val="C1493E"/>
                </a:solidFill>
              </a:rPr>
              <a:t>лабораторной</a:t>
            </a:r>
            <a:r>
              <a:rPr sz="2200" spc="-50" dirty="0">
                <a:solidFill>
                  <a:srgbClr val="C1493E"/>
                </a:solidFill>
              </a:rPr>
              <a:t> </a:t>
            </a:r>
            <a:r>
              <a:rPr sz="2200" spc="85" dirty="0">
                <a:solidFill>
                  <a:srgbClr val="C1493E"/>
                </a:solidFill>
              </a:rPr>
              <a:t>диагностики</a:t>
            </a:r>
            <a:endParaRPr sz="2200"/>
          </a:p>
        </p:txBody>
      </p:sp>
      <p:grpSp>
        <p:nvGrpSpPr>
          <p:cNvPr id="4" name="object 4"/>
          <p:cNvGrpSpPr/>
          <p:nvPr/>
        </p:nvGrpSpPr>
        <p:grpSpPr>
          <a:xfrm>
            <a:off x="6078220" y="1206373"/>
            <a:ext cx="140208" cy="1478786"/>
            <a:chOff x="6078220" y="1206373"/>
            <a:chExt cx="140208" cy="1478786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78220" y="1206373"/>
              <a:ext cx="140208" cy="12801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78220" y="2557144"/>
              <a:ext cx="140208" cy="12801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78220" y="1731136"/>
              <a:ext cx="140208" cy="12801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066282" y="1171194"/>
            <a:ext cx="4542155" cy="2291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00"/>
              </a:spcBef>
            </a:pPr>
            <a:r>
              <a:rPr sz="1200" spc="50" dirty="0">
                <a:latin typeface="Verdana"/>
                <a:cs typeface="Verdana"/>
              </a:rPr>
              <a:t>Обос</a:t>
            </a:r>
            <a:r>
              <a:rPr sz="1200" spc="40" dirty="0">
                <a:latin typeface="Verdana"/>
                <a:cs typeface="Verdana"/>
              </a:rPr>
              <a:t>о</a:t>
            </a:r>
            <a:r>
              <a:rPr sz="1200" spc="35" dirty="0">
                <a:latin typeface="Verdana"/>
                <a:cs typeface="Verdana"/>
              </a:rPr>
              <a:t>бленные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с</a:t>
            </a:r>
            <a:r>
              <a:rPr sz="1200" spc="10" dirty="0">
                <a:latin typeface="Verdana"/>
                <a:cs typeface="Verdana"/>
              </a:rPr>
              <a:t>т</a:t>
            </a:r>
            <a:r>
              <a:rPr sz="1200" spc="40" dirty="0">
                <a:latin typeface="Verdana"/>
                <a:cs typeface="Verdana"/>
              </a:rPr>
              <a:t>рок</a:t>
            </a:r>
            <a:r>
              <a:rPr sz="1200" spc="60" dirty="0">
                <a:latin typeface="Verdana"/>
                <a:cs typeface="Verdana"/>
              </a:rPr>
              <a:t>и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400">
              <a:latin typeface="Verdana"/>
              <a:cs typeface="Verdana"/>
            </a:endParaRPr>
          </a:p>
          <a:p>
            <a:pPr marL="355600" marR="5080">
              <a:lnSpc>
                <a:spcPct val="100000"/>
              </a:lnSpc>
              <a:spcBef>
                <a:spcPts val="990"/>
              </a:spcBef>
            </a:pPr>
            <a:r>
              <a:rPr sz="1200" spc="-20" dirty="0">
                <a:latin typeface="Verdana"/>
                <a:cs typeface="Verdana"/>
              </a:rPr>
              <a:t>Стр. </a:t>
            </a:r>
            <a:r>
              <a:rPr sz="1200" spc="20" dirty="0">
                <a:latin typeface="Verdana"/>
                <a:cs typeface="Verdana"/>
              </a:rPr>
              <a:t>84 </a:t>
            </a:r>
            <a:r>
              <a:rPr sz="1200" spc="40" dirty="0">
                <a:latin typeface="Verdana"/>
                <a:cs typeface="Verdana"/>
              </a:rPr>
              <a:t>Ничего </a:t>
            </a:r>
            <a:r>
              <a:rPr sz="1200" spc="45" dirty="0">
                <a:latin typeface="Verdana"/>
                <a:cs typeface="Verdana"/>
              </a:rPr>
              <a:t>не </a:t>
            </a:r>
            <a:r>
              <a:rPr sz="1200" spc="20" dirty="0">
                <a:latin typeface="Verdana"/>
                <a:cs typeface="Verdana"/>
              </a:rPr>
              <a:t>поменялось. Руководствоваться </a:t>
            </a:r>
            <a:r>
              <a:rPr sz="1200" spc="-409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квалификационными</a:t>
            </a:r>
            <a:r>
              <a:rPr sz="1200" spc="-70" dirty="0">
                <a:latin typeface="Verdana"/>
                <a:cs typeface="Verdana"/>
              </a:rPr>
              <a:t> </a:t>
            </a:r>
            <a:r>
              <a:rPr sz="1200" spc="40" dirty="0">
                <a:latin typeface="Verdana"/>
                <a:cs typeface="Verdana"/>
              </a:rPr>
              <a:t>требованиями</a:t>
            </a:r>
            <a:r>
              <a:rPr sz="1200" spc="-50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к</a:t>
            </a:r>
            <a:r>
              <a:rPr sz="1200" spc="-100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занимаемой </a:t>
            </a:r>
            <a:r>
              <a:rPr sz="1200" spc="-405" dirty="0">
                <a:latin typeface="Verdana"/>
                <a:cs typeface="Verdana"/>
              </a:rPr>
              <a:t> </a:t>
            </a:r>
            <a:r>
              <a:rPr sz="1200" spc="40" dirty="0">
                <a:latin typeface="Verdana"/>
                <a:cs typeface="Verdana"/>
              </a:rPr>
              <a:t>должности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50">
              <a:latin typeface="Verdana"/>
              <a:cs typeface="Verdana"/>
            </a:endParaRPr>
          </a:p>
          <a:p>
            <a:pPr marL="355600">
              <a:lnSpc>
                <a:spcPct val="100000"/>
              </a:lnSpc>
            </a:pPr>
            <a:r>
              <a:rPr sz="1200" spc="-20" dirty="0">
                <a:latin typeface="Verdana"/>
                <a:cs typeface="Verdana"/>
              </a:rPr>
              <a:t>Стр.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-85" dirty="0">
                <a:latin typeface="Verdana"/>
                <a:cs typeface="Verdana"/>
              </a:rPr>
              <a:t>85,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25" dirty="0">
                <a:latin typeface="Verdana"/>
                <a:cs typeface="Verdana"/>
              </a:rPr>
              <a:t>вводится</a:t>
            </a:r>
            <a:r>
              <a:rPr sz="1200" spc="-55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в</a:t>
            </a:r>
            <a:r>
              <a:rPr sz="1200" spc="-90" dirty="0">
                <a:latin typeface="Verdana"/>
                <a:cs typeface="Verdana"/>
              </a:rPr>
              <a:t> </a:t>
            </a:r>
            <a:r>
              <a:rPr sz="1200" spc="50" dirty="0">
                <a:latin typeface="Verdana"/>
                <a:cs typeface="Verdana"/>
              </a:rPr>
              <a:t>медицинской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организации</a:t>
            </a:r>
            <a:r>
              <a:rPr sz="1200" spc="-65" dirty="0">
                <a:latin typeface="Verdana"/>
                <a:cs typeface="Verdana"/>
              </a:rPr>
              <a:t> </a:t>
            </a:r>
            <a:r>
              <a:rPr sz="1200" spc="25" dirty="0">
                <a:latin typeface="Verdana"/>
                <a:cs typeface="Verdana"/>
              </a:rPr>
              <a:t>для</a:t>
            </a:r>
            <a:endParaRPr sz="1200">
              <a:latin typeface="Verdana"/>
              <a:cs typeface="Verdana"/>
            </a:endParaRPr>
          </a:p>
          <a:p>
            <a:pPr marL="12700" marR="104775" indent="342900">
              <a:lnSpc>
                <a:spcPct val="100000"/>
              </a:lnSpc>
              <a:spcBef>
                <a:spcPts val="5"/>
              </a:spcBef>
            </a:pPr>
            <a:r>
              <a:rPr sz="1200" spc="15" dirty="0">
                <a:latin typeface="Verdana"/>
                <a:cs typeface="Verdana"/>
              </a:rPr>
              <a:t>специалистов, </a:t>
            </a:r>
            <a:r>
              <a:rPr sz="1200" spc="25" dirty="0">
                <a:latin typeface="Verdana"/>
                <a:cs typeface="Verdana"/>
              </a:rPr>
              <a:t>окончивших </a:t>
            </a:r>
            <a:r>
              <a:rPr sz="1200" spc="30" dirty="0">
                <a:latin typeface="Verdana"/>
                <a:cs typeface="Verdana"/>
              </a:rPr>
              <a:t>СПЕЦИАЛИТЕТ. </a:t>
            </a:r>
            <a:r>
              <a:rPr sz="1200" spc="35" dirty="0"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C1493E"/>
                </a:solidFill>
                <a:latin typeface="Verdana"/>
                <a:cs typeface="Verdana"/>
              </a:rPr>
              <a:t>Внимание</a:t>
            </a:r>
            <a:r>
              <a:rPr sz="1200" spc="30" dirty="0">
                <a:latin typeface="Verdana"/>
                <a:cs typeface="Verdana"/>
              </a:rPr>
              <a:t>! </a:t>
            </a:r>
            <a:r>
              <a:rPr sz="1200" spc="35" dirty="0">
                <a:latin typeface="Verdana"/>
                <a:cs typeface="Verdana"/>
              </a:rPr>
              <a:t>Заполнение </a:t>
            </a:r>
            <a:r>
              <a:rPr sz="1200" spc="10" dirty="0">
                <a:latin typeface="Verdana"/>
                <a:cs typeface="Verdana"/>
              </a:rPr>
              <a:t>граф </a:t>
            </a:r>
            <a:r>
              <a:rPr sz="1200" spc="40" dirty="0">
                <a:latin typeface="Verdana"/>
                <a:cs typeface="Verdana"/>
              </a:rPr>
              <a:t>по </a:t>
            </a:r>
            <a:r>
              <a:rPr sz="1200" spc="30" dirty="0">
                <a:latin typeface="Verdana"/>
                <a:cs typeface="Verdana"/>
              </a:rPr>
              <a:t>квалификационным </a:t>
            </a:r>
            <a:r>
              <a:rPr sz="1200" spc="35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категориям,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наличие</a:t>
            </a:r>
            <a:r>
              <a:rPr sz="1200" spc="-80" dirty="0">
                <a:latin typeface="Verdana"/>
                <a:cs typeface="Verdana"/>
              </a:rPr>
              <a:t> </a:t>
            </a:r>
            <a:r>
              <a:rPr sz="1200" spc="15" dirty="0">
                <a:latin typeface="Verdana"/>
                <a:cs typeface="Verdana"/>
              </a:rPr>
              <a:t>сертификата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60" dirty="0">
                <a:latin typeface="Verdana"/>
                <a:cs typeface="Verdana"/>
              </a:rPr>
              <a:t>и</a:t>
            </a:r>
            <a:r>
              <a:rPr sz="1200" spc="-85" dirty="0">
                <a:latin typeface="Verdana"/>
                <a:cs typeface="Verdana"/>
              </a:rPr>
              <a:t> </a:t>
            </a:r>
            <a:r>
              <a:rPr sz="1200" spc="20" dirty="0">
                <a:latin typeface="Verdana"/>
                <a:cs typeface="Verdana"/>
              </a:rPr>
              <a:t>свидетельства</a:t>
            </a:r>
            <a:r>
              <a:rPr sz="1200" spc="-70" dirty="0">
                <a:latin typeface="Verdana"/>
                <a:cs typeface="Verdana"/>
              </a:rPr>
              <a:t> </a:t>
            </a:r>
            <a:r>
              <a:rPr sz="1200" spc="45" dirty="0">
                <a:latin typeface="Verdana"/>
                <a:cs typeface="Verdana"/>
              </a:rPr>
              <a:t>об </a:t>
            </a:r>
            <a:r>
              <a:rPr sz="1200" spc="-405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аккредитации</a:t>
            </a:r>
            <a:endParaRPr sz="1200">
              <a:latin typeface="Verdana"/>
              <a:cs typeface="Verdan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026152" y="1143000"/>
            <a:ext cx="1140460" cy="5157470"/>
            <a:chOff x="5026152" y="1143000"/>
            <a:chExt cx="1140460" cy="5157470"/>
          </a:xfrm>
        </p:grpSpPr>
        <p:sp>
          <p:nvSpPr>
            <p:cNvPr id="11" name="object 11"/>
            <p:cNvSpPr/>
            <p:nvPr/>
          </p:nvSpPr>
          <p:spPr>
            <a:xfrm>
              <a:off x="5029200" y="1146047"/>
              <a:ext cx="775970" cy="2512060"/>
            </a:xfrm>
            <a:custGeom>
              <a:avLst/>
              <a:gdLst/>
              <a:ahLst/>
              <a:cxnLst/>
              <a:rect l="l" t="t" r="r" b="b"/>
              <a:pathLst>
                <a:path w="775970" h="2512060">
                  <a:moveTo>
                    <a:pt x="775715" y="2511552"/>
                  </a:moveTo>
                  <a:lnTo>
                    <a:pt x="697537" y="2510238"/>
                  </a:lnTo>
                  <a:lnTo>
                    <a:pt x="624726" y="2506470"/>
                  </a:lnTo>
                  <a:lnTo>
                    <a:pt x="558842" y="2500508"/>
                  </a:lnTo>
                  <a:lnTo>
                    <a:pt x="501443" y="2492613"/>
                  </a:lnTo>
                  <a:lnTo>
                    <a:pt x="454087" y="2483045"/>
                  </a:lnTo>
                  <a:lnTo>
                    <a:pt x="395736" y="2459932"/>
                  </a:lnTo>
                  <a:lnTo>
                    <a:pt x="387858" y="2446909"/>
                  </a:lnTo>
                  <a:lnTo>
                    <a:pt x="387858" y="1303147"/>
                  </a:lnTo>
                  <a:lnTo>
                    <a:pt x="379979" y="1290123"/>
                  </a:lnTo>
                  <a:lnTo>
                    <a:pt x="321628" y="1267010"/>
                  </a:lnTo>
                  <a:lnTo>
                    <a:pt x="274272" y="1257442"/>
                  </a:lnTo>
                  <a:lnTo>
                    <a:pt x="216873" y="1249547"/>
                  </a:lnTo>
                  <a:lnTo>
                    <a:pt x="150989" y="1243585"/>
                  </a:lnTo>
                  <a:lnTo>
                    <a:pt x="78178" y="1239817"/>
                  </a:lnTo>
                  <a:lnTo>
                    <a:pt x="0" y="1238503"/>
                  </a:lnTo>
                  <a:lnTo>
                    <a:pt x="78178" y="1237190"/>
                  </a:lnTo>
                  <a:lnTo>
                    <a:pt x="150989" y="1233422"/>
                  </a:lnTo>
                  <a:lnTo>
                    <a:pt x="216873" y="1227460"/>
                  </a:lnTo>
                  <a:lnTo>
                    <a:pt x="274272" y="1219565"/>
                  </a:lnTo>
                  <a:lnTo>
                    <a:pt x="321628" y="1209997"/>
                  </a:lnTo>
                  <a:lnTo>
                    <a:pt x="379979" y="1186884"/>
                  </a:lnTo>
                  <a:lnTo>
                    <a:pt x="387858" y="1173861"/>
                  </a:lnTo>
                  <a:lnTo>
                    <a:pt x="387858" y="64642"/>
                  </a:lnTo>
                  <a:lnTo>
                    <a:pt x="395736" y="51619"/>
                  </a:lnTo>
                  <a:lnTo>
                    <a:pt x="454087" y="28506"/>
                  </a:lnTo>
                  <a:lnTo>
                    <a:pt x="501443" y="18938"/>
                  </a:lnTo>
                  <a:lnTo>
                    <a:pt x="558842" y="11043"/>
                  </a:lnTo>
                  <a:lnTo>
                    <a:pt x="624726" y="5081"/>
                  </a:lnTo>
                  <a:lnTo>
                    <a:pt x="697537" y="1313"/>
                  </a:lnTo>
                  <a:lnTo>
                    <a:pt x="775715" y="0"/>
                  </a:lnTo>
                </a:path>
              </a:pathLst>
            </a:custGeom>
            <a:ln w="6096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26404" y="3967226"/>
              <a:ext cx="140208" cy="12801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029200" y="3991355"/>
              <a:ext cx="775970" cy="2306320"/>
            </a:xfrm>
            <a:custGeom>
              <a:avLst/>
              <a:gdLst/>
              <a:ahLst/>
              <a:cxnLst/>
              <a:rect l="l" t="t" r="r" b="b"/>
              <a:pathLst>
                <a:path w="775970" h="2306320">
                  <a:moveTo>
                    <a:pt x="775715" y="1400556"/>
                  </a:moveTo>
                  <a:lnTo>
                    <a:pt x="697537" y="1399242"/>
                  </a:lnTo>
                  <a:lnTo>
                    <a:pt x="624726" y="1395474"/>
                  </a:lnTo>
                  <a:lnTo>
                    <a:pt x="558842" y="1389512"/>
                  </a:lnTo>
                  <a:lnTo>
                    <a:pt x="501443" y="1381617"/>
                  </a:lnTo>
                  <a:lnTo>
                    <a:pt x="454087" y="1372049"/>
                  </a:lnTo>
                  <a:lnTo>
                    <a:pt x="395736" y="1348936"/>
                  </a:lnTo>
                  <a:lnTo>
                    <a:pt x="387858" y="1335913"/>
                  </a:lnTo>
                  <a:lnTo>
                    <a:pt x="387858" y="755269"/>
                  </a:lnTo>
                  <a:lnTo>
                    <a:pt x="379979" y="742245"/>
                  </a:lnTo>
                  <a:lnTo>
                    <a:pt x="321628" y="719132"/>
                  </a:lnTo>
                  <a:lnTo>
                    <a:pt x="274272" y="709564"/>
                  </a:lnTo>
                  <a:lnTo>
                    <a:pt x="216873" y="701669"/>
                  </a:lnTo>
                  <a:lnTo>
                    <a:pt x="150989" y="695707"/>
                  </a:lnTo>
                  <a:lnTo>
                    <a:pt x="78178" y="691939"/>
                  </a:lnTo>
                  <a:lnTo>
                    <a:pt x="0" y="690626"/>
                  </a:lnTo>
                  <a:lnTo>
                    <a:pt x="78178" y="689312"/>
                  </a:lnTo>
                  <a:lnTo>
                    <a:pt x="150989" y="685544"/>
                  </a:lnTo>
                  <a:lnTo>
                    <a:pt x="216873" y="679582"/>
                  </a:lnTo>
                  <a:lnTo>
                    <a:pt x="274272" y="671687"/>
                  </a:lnTo>
                  <a:lnTo>
                    <a:pt x="321628" y="662119"/>
                  </a:lnTo>
                  <a:lnTo>
                    <a:pt x="379979" y="639006"/>
                  </a:lnTo>
                  <a:lnTo>
                    <a:pt x="387858" y="625983"/>
                  </a:lnTo>
                  <a:lnTo>
                    <a:pt x="387858" y="64643"/>
                  </a:lnTo>
                  <a:lnTo>
                    <a:pt x="395736" y="51619"/>
                  </a:lnTo>
                  <a:lnTo>
                    <a:pt x="454087" y="28506"/>
                  </a:lnTo>
                  <a:lnTo>
                    <a:pt x="501443" y="18938"/>
                  </a:lnTo>
                  <a:lnTo>
                    <a:pt x="558842" y="11043"/>
                  </a:lnTo>
                  <a:lnTo>
                    <a:pt x="624726" y="5081"/>
                  </a:lnTo>
                  <a:lnTo>
                    <a:pt x="697537" y="1313"/>
                  </a:lnTo>
                  <a:lnTo>
                    <a:pt x="775715" y="0"/>
                  </a:lnTo>
                </a:path>
                <a:path w="775970" h="2306320">
                  <a:moveTo>
                    <a:pt x="775715" y="2305812"/>
                  </a:moveTo>
                  <a:lnTo>
                    <a:pt x="697537" y="2304650"/>
                  </a:lnTo>
                  <a:lnTo>
                    <a:pt x="624726" y="2301320"/>
                  </a:lnTo>
                  <a:lnTo>
                    <a:pt x="558842" y="2296050"/>
                  </a:lnTo>
                  <a:lnTo>
                    <a:pt x="501443" y="2289071"/>
                  </a:lnTo>
                  <a:lnTo>
                    <a:pt x="454087" y="2280613"/>
                  </a:lnTo>
                  <a:lnTo>
                    <a:pt x="395736" y="2260178"/>
                  </a:lnTo>
                  <a:lnTo>
                    <a:pt x="387858" y="2248662"/>
                  </a:lnTo>
                  <a:lnTo>
                    <a:pt x="387858" y="2015350"/>
                  </a:lnTo>
                  <a:lnTo>
                    <a:pt x="379979" y="2003833"/>
                  </a:lnTo>
                  <a:lnTo>
                    <a:pt x="321628" y="1983398"/>
                  </a:lnTo>
                  <a:lnTo>
                    <a:pt x="274272" y="1974940"/>
                  </a:lnTo>
                  <a:lnTo>
                    <a:pt x="216873" y="1967961"/>
                  </a:lnTo>
                  <a:lnTo>
                    <a:pt x="150989" y="1962691"/>
                  </a:lnTo>
                  <a:lnTo>
                    <a:pt x="78178" y="1959361"/>
                  </a:lnTo>
                  <a:lnTo>
                    <a:pt x="0" y="1958200"/>
                  </a:lnTo>
                  <a:lnTo>
                    <a:pt x="78178" y="1957039"/>
                  </a:lnTo>
                  <a:lnTo>
                    <a:pt x="150989" y="1953708"/>
                  </a:lnTo>
                  <a:lnTo>
                    <a:pt x="216873" y="1948439"/>
                  </a:lnTo>
                  <a:lnTo>
                    <a:pt x="274272" y="1941460"/>
                  </a:lnTo>
                  <a:lnTo>
                    <a:pt x="321628" y="1933001"/>
                  </a:lnTo>
                  <a:lnTo>
                    <a:pt x="379979" y="1912566"/>
                  </a:lnTo>
                  <a:lnTo>
                    <a:pt x="387858" y="1901050"/>
                  </a:lnTo>
                  <a:lnTo>
                    <a:pt x="387858" y="1677162"/>
                  </a:lnTo>
                  <a:lnTo>
                    <a:pt x="395736" y="1665645"/>
                  </a:lnTo>
                  <a:lnTo>
                    <a:pt x="454087" y="1645210"/>
                  </a:lnTo>
                  <a:lnTo>
                    <a:pt x="501443" y="1636752"/>
                  </a:lnTo>
                  <a:lnTo>
                    <a:pt x="558842" y="1629773"/>
                  </a:lnTo>
                  <a:lnTo>
                    <a:pt x="624726" y="1624503"/>
                  </a:lnTo>
                  <a:lnTo>
                    <a:pt x="697537" y="1621173"/>
                  </a:lnTo>
                  <a:lnTo>
                    <a:pt x="775715" y="1620012"/>
                  </a:lnTo>
                </a:path>
              </a:pathLst>
            </a:custGeom>
            <a:ln w="6096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28573" y="1694433"/>
            <a:ext cx="4065904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Стр.84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Вр</a:t>
            </a:r>
            <a:r>
              <a:rPr sz="1400" spc="-5" dirty="0">
                <a:latin typeface="Verdana"/>
                <a:cs typeface="Verdana"/>
              </a:rPr>
              <a:t>ач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скорой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140" dirty="0">
                <a:latin typeface="Verdana"/>
                <a:cs typeface="Verdana"/>
              </a:rPr>
              <a:t>м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65" dirty="0">
                <a:latin typeface="Verdana"/>
                <a:cs typeface="Verdana"/>
              </a:rPr>
              <a:t>диц</a:t>
            </a:r>
            <a:r>
              <a:rPr sz="1400" spc="50" dirty="0">
                <a:latin typeface="Verdana"/>
                <a:cs typeface="Verdana"/>
              </a:rPr>
              <a:t>инск</a:t>
            </a:r>
            <a:r>
              <a:rPr sz="1400" spc="60" dirty="0">
                <a:latin typeface="Verdana"/>
                <a:cs typeface="Verdana"/>
              </a:rPr>
              <a:t>ой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пом</a:t>
            </a:r>
            <a:r>
              <a:rPr sz="1400" spc="55" dirty="0">
                <a:latin typeface="Verdana"/>
                <a:cs typeface="Verdana"/>
              </a:rPr>
              <a:t>ощи  </a:t>
            </a:r>
            <a:r>
              <a:rPr sz="1400" spc="-175" dirty="0">
                <a:latin typeface="Verdana"/>
                <a:cs typeface="Verdana"/>
              </a:rPr>
              <a:t>(</a:t>
            </a:r>
            <a:r>
              <a:rPr sz="1400" spc="25" dirty="0">
                <a:latin typeface="Verdana"/>
                <a:cs typeface="Verdana"/>
              </a:rPr>
              <a:t>вклю</a:t>
            </a:r>
            <a:r>
              <a:rPr sz="1400" spc="15" dirty="0">
                <a:latin typeface="Verdana"/>
                <a:cs typeface="Verdana"/>
              </a:rPr>
              <a:t>ч</a:t>
            </a:r>
            <a:r>
              <a:rPr sz="1400" dirty="0">
                <a:latin typeface="Verdana"/>
                <a:cs typeface="Verdana"/>
              </a:rPr>
              <a:t>ая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ст</a:t>
            </a:r>
            <a:r>
              <a:rPr sz="1400" spc="35" dirty="0">
                <a:latin typeface="Verdana"/>
                <a:cs typeface="Verdana"/>
              </a:rPr>
              <a:t>ар</a:t>
            </a:r>
            <a:r>
              <a:rPr sz="1400" spc="30" dirty="0">
                <a:latin typeface="Verdana"/>
                <a:cs typeface="Verdana"/>
              </a:rPr>
              <a:t>ших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вра</a:t>
            </a:r>
            <a:r>
              <a:rPr sz="1400" spc="15" dirty="0">
                <a:latin typeface="Verdana"/>
                <a:cs typeface="Verdana"/>
              </a:rPr>
              <a:t>ч</a:t>
            </a:r>
            <a:r>
              <a:rPr sz="1400" spc="35" dirty="0">
                <a:latin typeface="Verdana"/>
                <a:cs typeface="Verdana"/>
              </a:rPr>
              <a:t>е</a:t>
            </a:r>
            <a:r>
              <a:rPr sz="1400" spc="-45" dirty="0">
                <a:latin typeface="Verdana"/>
                <a:cs typeface="Verdana"/>
              </a:rPr>
              <a:t>й)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8573" y="2742692"/>
            <a:ext cx="371284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25" dirty="0">
                <a:solidFill>
                  <a:srgbClr val="FF0000"/>
                </a:solidFill>
                <a:latin typeface="Verdana"/>
                <a:cs typeface="Verdana"/>
              </a:rPr>
              <a:t>Стр.85</a:t>
            </a:r>
            <a:r>
              <a:rPr sz="1400" spc="-15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400" spc="80" dirty="0">
                <a:solidFill>
                  <a:srgbClr val="FF0000"/>
                </a:solidFill>
                <a:latin typeface="Verdana"/>
                <a:cs typeface="Verdana"/>
              </a:rPr>
              <a:t>Вр</a:t>
            </a:r>
            <a:r>
              <a:rPr sz="1400" spc="-5" dirty="0">
                <a:solidFill>
                  <a:srgbClr val="FF0000"/>
                </a:solidFill>
                <a:latin typeface="Verdana"/>
                <a:cs typeface="Verdana"/>
              </a:rPr>
              <a:t>ач</a:t>
            </a:r>
            <a:r>
              <a:rPr sz="1400" spc="-12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400" spc="30" dirty="0">
                <a:solidFill>
                  <a:srgbClr val="FF0000"/>
                </a:solidFill>
                <a:latin typeface="Verdana"/>
                <a:cs typeface="Verdana"/>
              </a:rPr>
              <a:t>вы</a:t>
            </a:r>
            <a:r>
              <a:rPr sz="1400" spc="15" dirty="0">
                <a:solidFill>
                  <a:srgbClr val="FF0000"/>
                </a:solidFill>
                <a:latin typeface="Verdana"/>
                <a:cs typeface="Verdana"/>
              </a:rPr>
              <a:t>е</a:t>
            </a:r>
            <a:r>
              <a:rPr sz="1400" spc="25" dirty="0">
                <a:solidFill>
                  <a:srgbClr val="FF0000"/>
                </a:solidFill>
                <a:latin typeface="Verdana"/>
                <a:cs typeface="Verdana"/>
              </a:rPr>
              <a:t>з</a:t>
            </a:r>
            <a:r>
              <a:rPr sz="1400" spc="60" dirty="0">
                <a:solidFill>
                  <a:srgbClr val="FF0000"/>
                </a:solidFill>
                <a:latin typeface="Verdana"/>
                <a:cs typeface="Verdana"/>
              </a:rPr>
              <a:t>д</a:t>
            </a:r>
            <a:r>
              <a:rPr sz="1400" spc="65" dirty="0">
                <a:solidFill>
                  <a:srgbClr val="FF0000"/>
                </a:solidFill>
                <a:latin typeface="Verdana"/>
                <a:cs typeface="Verdana"/>
              </a:rPr>
              <a:t>н</a:t>
            </a:r>
            <a:r>
              <a:rPr sz="1400" spc="60" dirty="0">
                <a:solidFill>
                  <a:srgbClr val="FF0000"/>
                </a:solidFill>
                <a:latin typeface="Verdana"/>
                <a:cs typeface="Verdana"/>
              </a:rPr>
              <a:t>ой</a:t>
            </a:r>
            <a:r>
              <a:rPr sz="1400" spc="-15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400" spc="55" dirty="0">
                <a:solidFill>
                  <a:srgbClr val="FF0000"/>
                </a:solidFill>
                <a:latin typeface="Verdana"/>
                <a:cs typeface="Verdana"/>
              </a:rPr>
              <a:t>б</a:t>
            </a:r>
            <a:r>
              <a:rPr sz="1400" spc="80" dirty="0">
                <a:solidFill>
                  <a:srgbClr val="FF0000"/>
                </a:solidFill>
                <a:latin typeface="Verdana"/>
                <a:cs typeface="Verdana"/>
              </a:rPr>
              <a:t>р</a:t>
            </a:r>
            <a:r>
              <a:rPr sz="1400" spc="30" dirty="0">
                <a:solidFill>
                  <a:srgbClr val="FF0000"/>
                </a:solidFill>
                <a:latin typeface="Verdana"/>
                <a:cs typeface="Verdana"/>
              </a:rPr>
              <a:t>игады</a:t>
            </a:r>
            <a:r>
              <a:rPr sz="1400" spc="-12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400" spc="50" dirty="0">
                <a:solidFill>
                  <a:srgbClr val="FF0000"/>
                </a:solidFill>
                <a:latin typeface="Verdana"/>
                <a:cs typeface="Verdana"/>
              </a:rPr>
              <a:t>скорой  </a:t>
            </a:r>
            <a:r>
              <a:rPr sz="1400" spc="140" dirty="0">
                <a:solidFill>
                  <a:srgbClr val="FF0000"/>
                </a:solidFill>
                <a:latin typeface="Verdana"/>
                <a:cs typeface="Verdana"/>
              </a:rPr>
              <a:t>м</a:t>
            </a:r>
            <a:r>
              <a:rPr sz="1400" spc="35" dirty="0">
                <a:solidFill>
                  <a:srgbClr val="FF0000"/>
                </a:solidFill>
                <a:latin typeface="Verdana"/>
                <a:cs typeface="Verdana"/>
              </a:rPr>
              <a:t>е</a:t>
            </a:r>
            <a:r>
              <a:rPr sz="1400" spc="65" dirty="0">
                <a:solidFill>
                  <a:srgbClr val="FF0000"/>
                </a:solidFill>
                <a:latin typeface="Verdana"/>
                <a:cs typeface="Verdana"/>
              </a:rPr>
              <a:t>диц</a:t>
            </a:r>
            <a:r>
              <a:rPr sz="1400" spc="50" dirty="0">
                <a:solidFill>
                  <a:srgbClr val="FF0000"/>
                </a:solidFill>
                <a:latin typeface="Verdana"/>
                <a:cs typeface="Verdana"/>
              </a:rPr>
              <a:t>инск</a:t>
            </a:r>
            <a:r>
              <a:rPr sz="1400" spc="60" dirty="0">
                <a:solidFill>
                  <a:srgbClr val="FF0000"/>
                </a:solidFill>
                <a:latin typeface="Verdana"/>
                <a:cs typeface="Verdana"/>
              </a:rPr>
              <a:t>ой</a:t>
            </a:r>
            <a:r>
              <a:rPr sz="1400" spc="-15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400" spc="80" dirty="0">
                <a:solidFill>
                  <a:srgbClr val="FF0000"/>
                </a:solidFill>
                <a:latin typeface="Verdana"/>
                <a:cs typeface="Verdana"/>
              </a:rPr>
              <a:t>пом</a:t>
            </a:r>
            <a:r>
              <a:rPr sz="1400" spc="65" dirty="0">
                <a:solidFill>
                  <a:srgbClr val="FF0000"/>
                </a:solidFill>
                <a:latin typeface="Verdana"/>
                <a:cs typeface="Verdana"/>
              </a:rPr>
              <a:t>ощи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28573" y="4206697"/>
            <a:ext cx="383286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40" dirty="0">
                <a:latin typeface="Verdana"/>
                <a:cs typeface="Verdana"/>
              </a:rPr>
              <a:t>Ст</a:t>
            </a:r>
            <a:r>
              <a:rPr sz="1400" spc="30" dirty="0">
                <a:latin typeface="Verdana"/>
                <a:cs typeface="Verdana"/>
              </a:rPr>
              <a:t>р</a:t>
            </a:r>
            <a:r>
              <a:rPr sz="1400" spc="-190" dirty="0">
                <a:latin typeface="Verdana"/>
                <a:cs typeface="Verdana"/>
              </a:rPr>
              <a:t>.</a:t>
            </a:r>
            <a:r>
              <a:rPr sz="1400" spc="-85" dirty="0">
                <a:latin typeface="Verdana"/>
                <a:cs typeface="Verdana"/>
              </a:rPr>
              <a:t>22</a:t>
            </a:r>
            <a:r>
              <a:rPr sz="1400" spc="-165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В</a:t>
            </a:r>
            <a:r>
              <a:rPr sz="1400" spc="85" dirty="0">
                <a:latin typeface="Verdana"/>
                <a:cs typeface="Verdana"/>
              </a:rPr>
              <a:t>р</a:t>
            </a:r>
            <a:r>
              <a:rPr sz="1400" spc="-5" dirty="0">
                <a:latin typeface="Verdana"/>
                <a:cs typeface="Verdana"/>
              </a:rPr>
              <a:t>ач</a:t>
            </a:r>
            <a:r>
              <a:rPr sz="1400" spc="-114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кл</a:t>
            </a:r>
            <a:r>
              <a:rPr sz="1400" spc="30" dirty="0">
                <a:latin typeface="Verdana"/>
                <a:cs typeface="Verdana"/>
              </a:rPr>
              <a:t>и</a:t>
            </a:r>
            <a:r>
              <a:rPr sz="1400" spc="50" dirty="0">
                <a:latin typeface="Verdana"/>
                <a:cs typeface="Verdana"/>
              </a:rPr>
              <a:t>ни</a:t>
            </a:r>
            <a:r>
              <a:rPr sz="1400" spc="35" dirty="0">
                <a:latin typeface="Verdana"/>
                <a:cs typeface="Verdana"/>
              </a:rPr>
              <a:t>че</a:t>
            </a:r>
            <a:r>
              <a:rPr sz="1400" spc="45" dirty="0">
                <a:latin typeface="Verdana"/>
                <a:cs typeface="Verdana"/>
              </a:rPr>
              <a:t>ской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ла</a:t>
            </a:r>
            <a:r>
              <a:rPr sz="1400" spc="20" dirty="0">
                <a:latin typeface="Verdana"/>
                <a:cs typeface="Verdana"/>
              </a:rPr>
              <a:t>б</a:t>
            </a:r>
            <a:r>
              <a:rPr sz="1400" spc="70" dirty="0">
                <a:latin typeface="Verdana"/>
                <a:cs typeface="Verdana"/>
              </a:rPr>
              <a:t>о</a:t>
            </a:r>
            <a:r>
              <a:rPr sz="1400" spc="60" dirty="0">
                <a:latin typeface="Verdana"/>
                <a:cs typeface="Verdana"/>
              </a:rPr>
              <a:t>р</a:t>
            </a:r>
            <a:r>
              <a:rPr sz="1400" spc="30" dirty="0">
                <a:latin typeface="Verdana"/>
                <a:cs typeface="Verdana"/>
              </a:rPr>
              <a:t>ато</a:t>
            </a:r>
            <a:r>
              <a:rPr sz="1400" spc="25" dirty="0">
                <a:latin typeface="Verdana"/>
                <a:cs typeface="Verdana"/>
              </a:rPr>
              <a:t>р</a:t>
            </a:r>
            <a:r>
              <a:rPr sz="1400" spc="65" dirty="0">
                <a:latin typeface="Verdana"/>
                <a:cs typeface="Verdana"/>
              </a:rPr>
              <a:t>ной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400" spc="40" dirty="0">
                <a:latin typeface="Verdana"/>
                <a:cs typeface="Verdana"/>
              </a:rPr>
              <a:t>диагностики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8573" y="5787339"/>
            <a:ext cx="42043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90" dirty="0">
                <a:latin typeface="Verdana"/>
                <a:cs typeface="Verdana"/>
              </a:rPr>
              <a:t>Стр.125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Врачи</a:t>
            </a:r>
            <a:r>
              <a:rPr sz="1400" spc="-11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клинических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специальностей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14465" y="3932682"/>
            <a:ext cx="5020945" cy="2095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40055" indent="362585">
              <a:lnSpc>
                <a:spcPct val="100000"/>
              </a:lnSpc>
              <a:spcBef>
                <a:spcPts val="100"/>
              </a:spcBef>
            </a:pPr>
            <a:r>
              <a:rPr sz="1200" spc="45" dirty="0">
                <a:latin typeface="Verdana"/>
                <a:cs typeface="Verdana"/>
              </a:rPr>
              <a:t>Высшее </a:t>
            </a:r>
            <a:r>
              <a:rPr sz="1200" spc="30" dirty="0">
                <a:latin typeface="Verdana"/>
                <a:cs typeface="Verdana"/>
              </a:rPr>
              <a:t>образование </a:t>
            </a:r>
            <a:r>
              <a:rPr sz="1200" spc="-90" dirty="0">
                <a:latin typeface="Verdana"/>
                <a:cs typeface="Verdana"/>
              </a:rPr>
              <a:t>- </a:t>
            </a:r>
            <a:r>
              <a:rPr sz="1200" spc="30" dirty="0">
                <a:latin typeface="Verdana"/>
                <a:cs typeface="Verdana"/>
              </a:rPr>
              <a:t>специалитет </a:t>
            </a:r>
            <a:r>
              <a:rPr sz="1200" spc="40" dirty="0">
                <a:latin typeface="Verdana"/>
                <a:cs typeface="Verdana"/>
              </a:rPr>
              <a:t>по </a:t>
            </a:r>
            <a:r>
              <a:rPr sz="1200" spc="45" dirty="0">
                <a:latin typeface="Verdana"/>
                <a:cs typeface="Verdana"/>
              </a:rPr>
              <a:t>одной </a:t>
            </a:r>
            <a:r>
              <a:rPr sz="1200" spc="40" dirty="0">
                <a:latin typeface="Verdana"/>
                <a:cs typeface="Verdana"/>
              </a:rPr>
              <a:t>из </a:t>
            </a:r>
            <a:r>
              <a:rPr sz="1200" spc="45" dirty="0">
                <a:latin typeface="Verdana"/>
                <a:cs typeface="Verdana"/>
              </a:rPr>
              <a:t> </a:t>
            </a:r>
            <a:r>
              <a:rPr sz="1200" spc="10" dirty="0">
                <a:latin typeface="Verdana"/>
                <a:cs typeface="Verdana"/>
              </a:rPr>
              <a:t>специальностей: </a:t>
            </a:r>
            <a:r>
              <a:rPr sz="1200" spc="25" dirty="0">
                <a:latin typeface="Verdana"/>
                <a:cs typeface="Verdana"/>
              </a:rPr>
              <a:t>"Лечебное </a:t>
            </a:r>
            <a:r>
              <a:rPr sz="1200" spc="-20" dirty="0">
                <a:latin typeface="Verdana"/>
                <a:cs typeface="Verdana"/>
              </a:rPr>
              <a:t>дело", </a:t>
            </a:r>
            <a:r>
              <a:rPr sz="1200" spc="20" dirty="0">
                <a:latin typeface="Verdana"/>
                <a:cs typeface="Verdana"/>
              </a:rPr>
              <a:t>"Медико- </a:t>
            </a:r>
            <a:r>
              <a:rPr sz="1200" spc="25" dirty="0">
                <a:latin typeface="Verdana"/>
                <a:cs typeface="Verdana"/>
              </a:rPr>
              <a:t> профилактическое </a:t>
            </a:r>
            <a:r>
              <a:rPr sz="1200" spc="-20" dirty="0">
                <a:latin typeface="Verdana"/>
                <a:cs typeface="Verdana"/>
              </a:rPr>
              <a:t>дело", </a:t>
            </a:r>
            <a:r>
              <a:rPr sz="1200" spc="35" dirty="0">
                <a:latin typeface="Verdana"/>
                <a:cs typeface="Verdana"/>
              </a:rPr>
              <a:t>"Медицинская </a:t>
            </a:r>
            <a:r>
              <a:rPr sz="1200" spc="-5" dirty="0">
                <a:latin typeface="Verdana"/>
                <a:cs typeface="Verdana"/>
              </a:rPr>
              <a:t>биофизика", 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"Медицинская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биохимия",</a:t>
            </a:r>
            <a:r>
              <a:rPr sz="1200" spc="-6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"Медицинская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10" dirty="0">
                <a:latin typeface="Verdana"/>
                <a:cs typeface="Verdana"/>
              </a:rPr>
              <a:t>кибернетика", </a:t>
            </a:r>
            <a:r>
              <a:rPr sz="1200" spc="-405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"Педиатрия",</a:t>
            </a:r>
            <a:r>
              <a:rPr sz="1200" spc="-55" dirty="0">
                <a:latin typeface="Verdana"/>
                <a:cs typeface="Verdana"/>
              </a:rPr>
              <a:t> </a:t>
            </a:r>
            <a:r>
              <a:rPr sz="1200" spc="10" dirty="0">
                <a:latin typeface="Verdana"/>
                <a:cs typeface="Verdana"/>
              </a:rPr>
              <a:t>"Стоматология"</a:t>
            </a:r>
            <a:endParaRPr sz="1200">
              <a:latin typeface="Verdana"/>
              <a:cs typeface="Verdana"/>
            </a:endParaRPr>
          </a:p>
          <a:p>
            <a:pPr marL="12700" marR="5080" indent="362585" algn="just">
              <a:lnSpc>
                <a:spcPct val="100000"/>
              </a:lnSpc>
            </a:pPr>
            <a:r>
              <a:rPr sz="1200" spc="50" dirty="0">
                <a:solidFill>
                  <a:srgbClr val="FF0000"/>
                </a:solidFill>
                <a:latin typeface="Verdana"/>
                <a:cs typeface="Verdana"/>
              </a:rPr>
              <a:t>или</a:t>
            </a:r>
            <a:r>
              <a:rPr sz="1200" spc="5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FF0000"/>
                </a:solidFill>
                <a:latin typeface="Verdana"/>
                <a:cs typeface="Verdana"/>
              </a:rPr>
              <a:t>высшее</a:t>
            </a:r>
            <a:r>
              <a:rPr sz="1200" spc="4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FF0000"/>
                </a:solidFill>
                <a:latin typeface="Verdana"/>
                <a:cs typeface="Verdana"/>
              </a:rPr>
              <a:t>образование</a:t>
            </a:r>
            <a:r>
              <a:rPr sz="1200" spc="4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-90" dirty="0">
                <a:solidFill>
                  <a:srgbClr val="FF0000"/>
                </a:solidFill>
                <a:latin typeface="Verdana"/>
                <a:cs typeface="Verdana"/>
              </a:rPr>
              <a:t>-</a:t>
            </a:r>
            <a:r>
              <a:rPr sz="1200" spc="-8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FF0000"/>
                </a:solidFill>
                <a:latin typeface="Verdana"/>
                <a:cs typeface="Verdana"/>
              </a:rPr>
              <a:t>специалитет</a:t>
            </a:r>
            <a:r>
              <a:rPr sz="1200" spc="3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40" dirty="0">
                <a:solidFill>
                  <a:srgbClr val="FF0000"/>
                </a:solidFill>
                <a:latin typeface="Verdana"/>
                <a:cs typeface="Verdana"/>
              </a:rPr>
              <a:t>по </a:t>
            </a:r>
            <a:r>
              <a:rPr sz="1200" spc="4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FF0000"/>
                </a:solidFill>
                <a:latin typeface="Verdana"/>
                <a:cs typeface="Verdana"/>
              </a:rPr>
              <a:t>специальности </a:t>
            </a:r>
            <a:r>
              <a:rPr sz="1200" spc="25" dirty="0">
                <a:solidFill>
                  <a:srgbClr val="FF0000"/>
                </a:solidFill>
                <a:latin typeface="Verdana"/>
                <a:cs typeface="Verdana"/>
              </a:rPr>
              <a:t>"Фармация" </a:t>
            </a:r>
            <a:r>
              <a:rPr sz="1200" spc="15" dirty="0">
                <a:solidFill>
                  <a:srgbClr val="FF0000"/>
                </a:solidFill>
                <a:latin typeface="Verdana"/>
                <a:cs typeface="Verdana"/>
              </a:rPr>
              <a:t>(полученное </a:t>
            </a:r>
            <a:r>
              <a:rPr sz="1200" spc="40" dirty="0">
                <a:solidFill>
                  <a:srgbClr val="FF0000"/>
                </a:solidFill>
                <a:latin typeface="Verdana"/>
                <a:cs typeface="Verdana"/>
              </a:rPr>
              <a:t>до </a:t>
            </a:r>
            <a:r>
              <a:rPr sz="1200" spc="-204" dirty="0">
                <a:solidFill>
                  <a:srgbClr val="FF0000"/>
                </a:solidFill>
                <a:latin typeface="Verdana"/>
                <a:cs typeface="Verdana"/>
              </a:rPr>
              <a:t>31</a:t>
            </a:r>
            <a:r>
              <a:rPr sz="1200" spc="-2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30" dirty="0">
                <a:solidFill>
                  <a:srgbClr val="FF0000"/>
                </a:solidFill>
                <a:latin typeface="Verdana"/>
                <a:cs typeface="Verdana"/>
              </a:rPr>
              <a:t>декабря </a:t>
            </a:r>
            <a:r>
              <a:rPr sz="1200" spc="-85" dirty="0">
                <a:solidFill>
                  <a:srgbClr val="FF0000"/>
                </a:solidFill>
                <a:latin typeface="Verdana"/>
                <a:cs typeface="Verdana"/>
              </a:rPr>
              <a:t>2010 </a:t>
            </a:r>
            <a:r>
              <a:rPr sz="1200" spc="-8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200" spc="-95" dirty="0">
                <a:solidFill>
                  <a:srgbClr val="FF0000"/>
                </a:solidFill>
                <a:latin typeface="Verdana"/>
                <a:cs typeface="Verdana"/>
              </a:rPr>
              <a:t>г.)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200" spc="-285" dirty="0">
                <a:solidFill>
                  <a:srgbClr val="C1493E"/>
                </a:solidFill>
                <a:latin typeface="Verdana"/>
                <a:cs typeface="Verdana"/>
              </a:rPr>
              <a:t>+</a:t>
            </a:r>
            <a:r>
              <a:rPr sz="1200" spc="-22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25" dirty="0">
                <a:solidFill>
                  <a:srgbClr val="C1493E"/>
                </a:solidFill>
                <a:latin typeface="Verdana"/>
                <a:cs typeface="Verdana"/>
              </a:rPr>
              <a:t>врачи</a:t>
            </a:r>
            <a:r>
              <a:rPr sz="1200" spc="-9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C1493E"/>
                </a:solidFill>
                <a:latin typeface="Verdana"/>
                <a:cs typeface="Verdana"/>
              </a:rPr>
              <a:t>выездной</a:t>
            </a:r>
            <a:r>
              <a:rPr sz="1200" spc="-9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35" dirty="0">
                <a:solidFill>
                  <a:srgbClr val="C1493E"/>
                </a:solidFill>
                <a:latin typeface="Verdana"/>
                <a:cs typeface="Verdana"/>
              </a:rPr>
              <a:t>бригады</a:t>
            </a:r>
            <a:r>
              <a:rPr sz="1200" spc="-75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45" dirty="0">
                <a:solidFill>
                  <a:srgbClr val="C1493E"/>
                </a:solidFill>
                <a:latin typeface="Verdana"/>
                <a:cs typeface="Verdana"/>
              </a:rPr>
              <a:t>скорой</a:t>
            </a:r>
            <a:r>
              <a:rPr sz="1200" spc="-9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50" dirty="0">
                <a:solidFill>
                  <a:srgbClr val="C1493E"/>
                </a:solidFill>
                <a:latin typeface="Verdana"/>
                <a:cs typeface="Verdana"/>
              </a:rPr>
              <a:t>медицинской</a:t>
            </a:r>
            <a:r>
              <a:rPr sz="1200" spc="-70" dirty="0">
                <a:solidFill>
                  <a:srgbClr val="C1493E"/>
                </a:solidFill>
                <a:latin typeface="Verdana"/>
                <a:cs typeface="Verdana"/>
              </a:rPr>
              <a:t> </a:t>
            </a:r>
            <a:r>
              <a:rPr sz="1200" spc="60" dirty="0">
                <a:solidFill>
                  <a:srgbClr val="C1493E"/>
                </a:solidFill>
                <a:latin typeface="Verdana"/>
                <a:cs typeface="Verdana"/>
              </a:rPr>
              <a:t>помощи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14286" y="5437632"/>
          <a:ext cx="5666104" cy="1032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1485"/>
                <a:gridCol w="1404619"/>
              </a:tblGrid>
              <a:tr h="1795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22504" y="204215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Специалисты</a:t>
                      </a:r>
                      <a:r>
                        <a:rPr sz="2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высшим</a:t>
                      </a:r>
                      <a:r>
                        <a:rPr sz="2400" b="1" spc="-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немедицинским</a:t>
                      </a:r>
                      <a:r>
                        <a:rPr sz="2400" b="1" spc="-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образованием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4355" marR="612711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533908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ысшим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нем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128 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образованием,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всего: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специалисты: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129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биологи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2620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инструкторы-методисты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130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642620">
                        <a:lnSpc>
                          <a:spcPts val="14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лечебной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физкультуре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ts val="1960"/>
                        </a:lnSpc>
                        <a:tabLst>
                          <a:tab pos="5339080" algn="l"/>
                          <a:tab pos="6505575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оп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ды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	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Л</a:t>
                      </a:r>
                      <a:r>
                        <a:rPr sz="2700" spc="7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ог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оп</a:t>
                      </a:r>
                      <a:r>
                        <a:rPr sz="2700" spc="15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ды</a:t>
                      </a:r>
                      <a:r>
                        <a:rPr sz="2700" spc="-262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2700" spc="-24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2700" spc="7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П</a:t>
                      </a:r>
                      <a:r>
                        <a:rPr sz="2700" spc="15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с</a:t>
                      </a:r>
                      <a:r>
                        <a:rPr sz="2700" spc="7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хол</a:t>
                      </a:r>
                      <a:r>
                        <a:rPr sz="2700" spc="-15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ги</a:t>
                      </a:r>
                      <a:r>
                        <a:rPr sz="2700" spc="-292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2700" spc="22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(</a:t>
                      </a:r>
                      <a:r>
                        <a:rPr sz="2700" spc="7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бе</a:t>
                      </a:r>
                      <a:r>
                        <a:rPr sz="2700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з</a:t>
                      </a:r>
                      <a:endParaRPr sz="2700" baseline="-23148">
                        <a:latin typeface="Verdana"/>
                        <a:cs typeface="Verdana"/>
                      </a:endParaRPr>
                    </a:p>
                    <a:p>
                      <a:pPr marL="554355">
                        <a:lnSpc>
                          <a:spcPts val="1500"/>
                        </a:lnSpc>
                        <a:spcBef>
                          <a:spcPts val="755"/>
                        </a:spcBef>
                        <a:tabLst>
                          <a:tab pos="5339080" algn="l"/>
                          <a:tab pos="6505575" algn="l"/>
                        </a:tabLst>
                      </a:pP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100" spc="-37" baseline="49603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2100" spc="7" baseline="49603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100" spc="-60" baseline="49603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sz="2100" spc="7" baseline="49603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зики	</a:t>
                      </a:r>
                      <a:r>
                        <a:rPr sz="2100" spc="7" baseline="49603" dirty="0">
                          <a:latin typeface="Times New Roman"/>
                          <a:cs typeface="Times New Roman"/>
                        </a:rPr>
                        <a:t>13</a:t>
                      </a:r>
                      <a:r>
                        <a:rPr sz="2100" baseline="49603" dirty="0">
                          <a:latin typeface="Times New Roman"/>
                          <a:cs typeface="Times New Roman"/>
                        </a:rPr>
                        <a:t>2	</a:t>
                      </a:r>
                      <a:r>
                        <a:rPr sz="1800" spc="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с</a:t>
                      </a:r>
                      <a:r>
                        <a:rPr sz="1800" spc="1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п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е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ц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и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а</a:t>
                      </a:r>
                      <a:r>
                        <a:rPr sz="1800" spc="-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л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ьн</a:t>
                      </a:r>
                      <a:r>
                        <a:rPr sz="1800" spc="-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й</a:t>
                      </a:r>
                      <a:r>
                        <a:rPr sz="1800" spc="-18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п</a:t>
                      </a:r>
                      <a:r>
                        <a:rPr sz="1800" spc="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</a:t>
                      </a:r>
                      <a:r>
                        <a:rPr sz="1800" spc="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д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гот</a:t>
                      </a:r>
                      <a:r>
                        <a:rPr sz="1800" spc="-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о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вки)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554355">
                        <a:lnSpc>
                          <a:spcPts val="1019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медицинские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психологи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ts val="148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нейропсихологи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ts val="1920"/>
                        </a:lnSpc>
                        <a:tabLst>
                          <a:tab pos="5339080" algn="l"/>
                          <a:tab pos="676783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зич</a:t>
                      </a:r>
                      <a:r>
                        <a:rPr sz="1400" spc="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4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ой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аби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ации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</a:t>
                      </a:r>
                      <a:r>
                        <a:rPr sz="2100" baseline="-33730" dirty="0">
                          <a:latin typeface="Times New Roman"/>
                          <a:cs typeface="Times New Roman"/>
                        </a:rPr>
                        <a:t>5	</a:t>
                      </a:r>
                      <a:r>
                        <a:rPr sz="2700" spc="7" baseline="-46296" dirty="0">
                          <a:latin typeface="Verdana"/>
                          <a:cs typeface="Verdana"/>
                        </a:rPr>
                        <a:t>Проч</a:t>
                      </a:r>
                      <a:r>
                        <a:rPr sz="2700" baseline="-46296" dirty="0">
                          <a:latin typeface="Verdana"/>
                          <a:cs typeface="Verdana"/>
                        </a:rPr>
                        <a:t>ий</a:t>
                      </a:r>
                      <a:r>
                        <a:rPr sz="2700" spc="-292" baseline="-46296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2700" spc="15" baseline="-46296" dirty="0">
                          <a:latin typeface="Verdana"/>
                          <a:cs typeface="Verdana"/>
                        </a:rPr>
                        <a:t>п</a:t>
                      </a:r>
                      <a:r>
                        <a:rPr sz="2700" spc="7" baseline="-46296" dirty="0">
                          <a:latin typeface="Verdana"/>
                          <a:cs typeface="Verdana"/>
                        </a:rPr>
                        <a:t>ер</a:t>
                      </a:r>
                      <a:r>
                        <a:rPr sz="2700" spc="15" baseline="-46296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2700" baseline="-46296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2700" spc="-15" baseline="-46296" dirty="0">
                          <a:latin typeface="Verdana"/>
                          <a:cs typeface="Verdana"/>
                        </a:rPr>
                        <a:t>на</a:t>
                      </a:r>
                      <a:r>
                        <a:rPr sz="2700" baseline="-46296" dirty="0">
                          <a:latin typeface="Verdana"/>
                          <a:cs typeface="Verdana"/>
                        </a:rPr>
                        <a:t>л</a:t>
                      </a:r>
                      <a:endParaRPr sz="2700" baseline="-46296">
                        <a:latin typeface="Verdana"/>
                        <a:cs typeface="Verdana"/>
                      </a:endParaRPr>
                    </a:p>
                    <a:p>
                      <a:pPr marL="554355">
                        <a:lnSpc>
                          <a:spcPts val="1639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(кинезиоспециалисты)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судебные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эксперты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(эксперты-биохимики,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эксперты-	</a:t>
                      </a:r>
                      <a:r>
                        <a:rPr sz="2100" baseline="-33730" dirty="0">
                          <a:latin typeface="Times New Roman"/>
                          <a:cs typeface="Times New Roman"/>
                        </a:rPr>
                        <a:t>136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генетики,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эксперты-химики)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химики-эксперты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медицинской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организации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зоологи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 marR="612711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спе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ты-ф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ки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ами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139 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ионизирующих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неоионизирующих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излучений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эмбриологи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140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энтомологи	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специалисты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эргореабилитации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(эргоспециалисты)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142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4355" marR="6151880">
                        <a:lnSpc>
                          <a:spcPct val="100000"/>
                        </a:lnSpc>
                        <a:tabLst>
                          <a:tab pos="5314315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ысшим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нем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232 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образованием,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занимающих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должности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врачей,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86435">
                        <a:lnSpc>
                          <a:spcPct val="100000"/>
                        </a:lnSpc>
                        <a:tabLst>
                          <a:tab pos="5314315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из них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врачей: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233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139827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лаборантов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707936" y="5617171"/>
            <a:ext cx="5678805" cy="866140"/>
          </a:xfrm>
          <a:custGeom>
            <a:avLst/>
            <a:gdLst/>
            <a:ahLst/>
            <a:cxnLst/>
            <a:rect l="l" t="t" r="r" b="b"/>
            <a:pathLst>
              <a:path w="5678805" h="866139">
                <a:moveTo>
                  <a:pt x="4267542" y="0"/>
                </a:moveTo>
                <a:lnTo>
                  <a:pt x="4267542" y="866139"/>
                </a:lnTo>
              </a:path>
              <a:path w="5678805" h="866139">
                <a:moveTo>
                  <a:pt x="0" y="433069"/>
                </a:moveTo>
                <a:lnTo>
                  <a:pt x="5678258" y="433069"/>
                </a:lnTo>
              </a:path>
              <a:path w="5678805" h="866139">
                <a:moveTo>
                  <a:pt x="6350" y="0"/>
                </a:moveTo>
                <a:lnTo>
                  <a:pt x="6350" y="866139"/>
                </a:lnTo>
              </a:path>
              <a:path w="5678805" h="866139">
                <a:moveTo>
                  <a:pt x="5671908" y="0"/>
                </a:moveTo>
                <a:lnTo>
                  <a:pt x="5671908" y="866139"/>
                </a:lnTo>
              </a:path>
              <a:path w="5678805" h="866139">
                <a:moveTo>
                  <a:pt x="0" y="6349"/>
                </a:moveTo>
                <a:lnTo>
                  <a:pt x="5678258" y="6349"/>
                </a:lnTo>
              </a:path>
              <a:path w="5678805" h="866139">
                <a:moveTo>
                  <a:pt x="0" y="859789"/>
                </a:moveTo>
                <a:lnTo>
                  <a:pt x="5678258" y="85978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701586" y="950722"/>
            <a:ext cx="5691505" cy="4505960"/>
            <a:chOff x="701586" y="950722"/>
            <a:chExt cx="5691505" cy="4505960"/>
          </a:xfrm>
        </p:grpSpPr>
        <p:sp>
          <p:nvSpPr>
            <p:cNvPr id="7" name="object 7"/>
            <p:cNvSpPr/>
            <p:nvPr/>
          </p:nvSpPr>
          <p:spPr>
            <a:xfrm>
              <a:off x="707936" y="957072"/>
              <a:ext cx="5678805" cy="4493260"/>
            </a:xfrm>
            <a:custGeom>
              <a:avLst/>
              <a:gdLst/>
              <a:ahLst/>
              <a:cxnLst/>
              <a:rect l="l" t="t" r="r" b="b"/>
              <a:pathLst>
                <a:path w="5678805" h="4493260">
                  <a:moveTo>
                    <a:pt x="4317580" y="0"/>
                  </a:moveTo>
                  <a:lnTo>
                    <a:pt x="4317580" y="4493259"/>
                  </a:lnTo>
                </a:path>
                <a:path w="5678805" h="4493260">
                  <a:moveTo>
                    <a:pt x="0" y="433069"/>
                  </a:moveTo>
                  <a:lnTo>
                    <a:pt x="5678258" y="433069"/>
                  </a:lnTo>
                </a:path>
                <a:path w="5678805" h="4493260">
                  <a:moveTo>
                    <a:pt x="0" y="859789"/>
                  </a:moveTo>
                  <a:lnTo>
                    <a:pt x="5678258" y="859789"/>
                  </a:lnTo>
                </a:path>
                <a:path w="5678805" h="4493260">
                  <a:moveTo>
                    <a:pt x="0" y="1286510"/>
                  </a:moveTo>
                  <a:lnTo>
                    <a:pt x="5678258" y="1286510"/>
                  </a:lnTo>
                </a:path>
                <a:path w="5678805" h="4493260">
                  <a:moveTo>
                    <a:pt x="0" y="1499869"/>
                  </a:moveTo>
                  <a:lnTo>
                    <a:pt x="5678258" y="1499869"/>
                  </a:lnTo>
                </a:path>
                <a:path w="5678805" h="4493260">
                  <a:moveTo>
                    <a:pt x="0" y="1713229"/>
                  </a:moveTo>
                  <a:lnTo>
                    <a:pt x="5678258" y="1713229"/>
                  </a:lnTo>
                </a:path>
                <a:path w="5678805" h="4493260">
                  <a:moveTo>
                    <a:pt x="0" y="1926589"/>
                  </a:moveTo>
                  <a:lnTo>
                    <a:pt x="5678258" y="1926589"/>
                  </a:lnTo>
                </a:path>
                <a:path w="5678805" h="4493260">
                  <a:moveTo>
                    <a:pt x="0" y="2139950"/>
                  </a:moveTo>
                  <a:lnTo>
                    <a:pt x="5678258" y="2139950"/>
                  </a:lnTo>
                </a:path>
                <a:path w="5678805" h="4493260">
                  <a:moveTo>
                    <a:pt x="0" y="2566669"/>
                  </a:moveTo>
                  <a:lnTo>
                    <a:pt x="5678258" y="2566669"/>
                  </a:lnTo>
                </a:path>
                <a:path w="5678805" h="4493260">
                  <a:moveTo>
                    <a:pt x="0" y="2993390"/>
                  </a:moveTo>
                  <a:lnTo>
                    <a:pt x="5678258" y="2993390"/>
                  </a:lnTo>
                </a:path>
                <a:path w="5678805" h="4493260">
                  <a:moveTo>
                    <a:pt x="0" y="3206750"/>
                  </a:moveTo>
                  <a:lnTo>
                    <a:pt x="5678258" y="3206750"/>
                  </a:lnTo>
                </a:path>
                <a:path w="5678805" h="4493260">
                  <a:moveTo>
                    <a:pt x="0" y="3420109"/>
                  </a:moveTo>
                  <a:lnTo>
                    <a:pt x="5678258" y="3420109"/>
                  </a:lnTo>
                </a:path>
                <a:path w="5678805" h="4493260">
                  <a:moveTo>
                    <a:pt x="0" y="3846829"/>
                  </a:moveTo>
                  <a:lnTo>
                    <a:pt x="5678258" y="3846829"/>
                  </a:lnTo>
                </a:path>
                <a:path w="5678805" h="4493260">
                  <a:moveTo>
                    <a:pt x="0" y="4060190"/>
                  </a:moveTo>
                  <a:lnTo>
                    <a:pt x="5678258" y="4060190"/>
                  </a:lnTo>
                </a:path>
                <a:path w="5678805" h="4493260">
                  <a:moveTo>
                    <a:pt x="0" y="4273550"/>
                  </a:moveTo>
                  <a:lnTo>
                    <a:pt x="5678258" y="4273550"/>
                  </a:lnTo>
                </a:path>
                <a:path w="5678805" h="4493260">
                  <a:moveTo>
                    <a:pt x="6350" y="0"/>
                  </a:moveTo>
                  <a:lnTo>
                    <a:pt x="6350" y="4493259"/>
                  </a:lnTo>
                </a:path>
                <a:path w="5678805" h="4493260">
                  <a:moveTo>
                    <a:pt x="5671908" y="0"/>
                  </a:moveTo>
                  <a:lnTo>
                    <a:pt x="5671908" y="4493259"/>
                  </a:lnTo>
                </a:path>
                <a:path w="5678805" h="4493260">
                  <a:moveTo>
                    <a:pt x="0" y="6350"/>
                  </a:moveTo>
                  <a:lnTo>
                    <a:pt x="5678258" y="6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339334" y="2241041"/>
              <a:ext cx="727075" cy="655320"/>
            </a:xfrm>
            <a:custGeom>
              <a:avLst/>
              <a:gdLst/>
              <a:ahLst/>
              <a:cxnLst/>
              <a:rect l="l" t="t" r="r" b="b"/>
              <a:pathLst>
                <a:path w="727075" h="655319">
                  <a:moveTo>
                    <a:pt x="22860" y="36322"/>
                  </a:moveTo>
                  <a:lnTo>
                    <a:pt x="25713" y="22181"/>
                  </a:lnTo>
                  <a:lnTo>
                    <a:pt x="33496" y="10636"/>
                  </a:lnTo>
                  <a:lnTo>
                    <a:pt x="45041" y="2853"/>
                  </a:lnTo>
                  <a:lnTo>
                    <a:pt x="59181" y="0"/>
                  </a:lnTo>
                  <a:lnTo>
                    <a:pt x="690626" y="0"/>
                  </a:lnTo>
                  <a:lnTo>
                    <a:pt x="704766" y="2853"/>
                  </a:lnTo>
                  <a:lnTo>
                    <a:pt x="716311" y="10636"/>
                  </a:lnTo>
                  <a:lnTo>
                    <a:pt x="724094" y="22181"/>
                  </a:lnTo>
                  <a:lnTo>
                    <a:pt x="726948" y="36322"/>
                  </a:lnTo>
                  <a:lnTo>
                    <a:pt x="726948" y="181610"/>
                  </a:lnTo>
                  <a:lnTo>
                    <a:pt x="724094" y="195750"/>
                  </a:lnTo>
                  <a:lnTo>
                    <a:pt x="716311" y="207295"/>
                  </a:lnTo>
                  <a:lnTo>
                    <a:pt x="704766" y="215078"/>
                  </a:lnTo>
                  <a:lnTo>
                    <a:pt x="690626" y="217932"/>
                  </a:lnTo>
                  <a:lnTo>
                    <a:pt x="59181" y="217932"/>
                  </a:lnTo>
                  <a:lnTo>
                    <a:pt x="45041" y="215078"/>
                  </a:lnTo>
                  <a:lnTo>
                    <a:pt x="33496" y="207295"/>
                  </a:lnTo>
                  <a:lnTo>
                    <a:pt x="25713" y="195750"/>
                  </a:lnTo>
                  <a:lnTo>
                    <a:pt x="22860" y="181610"/>
                  </a:lnTo>
                  <a:lnTo>
                    <a:pt x="22860" y="36322"/>
                  </a:lnTo>
                  <a:close/>
                </a:path>
                <a:path w="727075" h="655319">
                  <a:moveTo>
                    <a:pt x="0" y="472440"/>
                  </a:moveTo>
                  <a:lnTo>
                    <a:pt x="2875" y="458206"/>
                  </a:lnTo>
                  <a:lnTo>
                    <a:pt x="10715" y="446579"/>
                  </a:lnTo>
                  <a:lnTo>
                    <a:pt x="22342" y="438739"/>
                  </a:lnTo>
                  <a:lnTo>
                    <a:pt x="36575" y="435863"/>
                  </a:lnTo>
                  <a:lnTo>
                    <a:pt x="665988" y="435863"/>
                  </a:lnTo>
                  <a:lnTo>
                    <a:pt x="680221" y="438739"/>
                  </a:lnTo>
                  <a:lnTo>
                    <a:pt x="691848" y="446579"/>
                  </a:lnTo>
                  <a:lnTo>
                    <a:pt x="699688" y="458206"/>
                  </a:lnTo>
                  <a:lnTo>
                    <a:pt x="702563" y="472440"/>
                  </a:lnTo>
                  <a:lnTo>
                    <a:pt x="702563" y="618744"/>
                  </a:lnTo>
                  <a:lnTo>
                    <a:pt x="699688" y="632977"/>
                  </a:lnTo>
                  <a:lnTo>
                    <a:pt x="691848" y="644604"/>
                  </a:lnTo>
                  <a:lnTo>
                    <a:pt x="680221" y="652444"/>
                  </a:lnTo>
                  <a:lnTo>
                    <a:pt x="665988" y="655320"/>
                  </a:lnTo>
                  <a:lnTo>
                    <a:pt x="36575" y="655320"/>
                  </a:lnTo>
                  <a:lnTo>
                    <a:pt x="22342" y="652444"/>
                  </a:lnTo>
                  <a:lnTo>
                    <a:pt x="10715" y="644604"/>
                  </a:lnTo>
                  <a:lnTo>
                    <a:pt x="2875" y="632977"/>
                  </a:lnTo>
                  <a:lnTo>
                    <a:pt x="0" y="618744"/>
                  </a:lnTo>
                  <a:lnTo>
                    <a:pt x="0" y="472440"/>
                  </a:lnTo>
                  <a:close/>
                </a:path>
              </a:pathLst>
            </a:custGeom>
            <a:ln w="41148">
              <a:solidFill>
                <a:srgbClr val="C1493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6233033" y="2342387"/>
            <a:ext cx="409575" cy="447675"/>
          </a:xfrm>
          <a:custGeom>
            <a:avLst/>
            <a:gdLst/>
            <a:ahLst/>
            <a:cxnLst/>
            <a:rect l="l" t="t" r="r" b="b"/>
            <a:pathLst>
              <a:path w="409575" h="447675">
                <a:moveTo>
                  <a:pt x="408305" y="115570"/>
                </a:moveTo>
                <a:lnTo>
                  <a:pt x="396595" y="105156"/>
                </a:lnTo>
                <a:lnTo>
                  <a:pt x="344665" y="58928"/>
                </a:lnTo>
                <a:lnTo>
                  <a:pt x="336410" y="89649"/>
                </a:lnTo>
                <a:lnTo>
                  <a:pt x="3302" y="0"/>
                </a:lnTo>
                <a:lnTo>
                  <a:pt x="0" y="12192"/>
                </a:lnTo>
                <a:lnTo>
                  <a:pt x="333133" y="101854"/>
                </a:lnTo>
                <a:lnTo>
                  <a:pt x="324866" y="132588"/>
                </a:lnTo>
                <a:lnTo>
                  <a:pt x="408305" y="115570"/>
                </a:lnTo>
                <a:close/>
              </a:path>
              <a:path w="409575" h="447675">
                <a:moveTo>
                  <a:pt x="409321" y="228600"/>
                </a:moveTo>
                <a:lnTo>
                  <a:pt x="324612" y="237490"/>
                </a:lnTo>
                <a:lnTo>
                  <a:pt x="341706" y="264287"/>
                </a:lnTo>
                <a:lnTo>
                  <a:pt x="71374" y="437007"/>
                </a:lnTo>
                <a:lnTo>
                  <a:pt x="78232" y="447675"/>
                </a:lnTo>
                <a:lnTo>
                  <a:pt x="348488" y="274916"/>
                </a:lnTo>
                <a:lnTo>
                  <a:pt x="365633" y="301752"/>
                </a:lnTo>
                <a:lnTo>
                  <a:pt x="392099" y="257429"/>
                </a:lnTo>
                <a:lnTo>
                  <a:pt x="409321" y="228600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58328" y="2895600"/>
            <a:ext cx="76200" cy="309245"/>
          </a:xfrm>
          <a:custGeom>
            <a:avLst/>
            <a:gdLst/>
            <a:ahLst/>
            <a:cxnLst/>
            <a:rect l="l" t="t" r="r" b="b"/>
            <a:pathLst>
              <a:path w="76200" h="309244">
                <a:moveTo>
                  <a:pt x="31750" y="232663"/>
                </a:moveTo>
                <a:lnTo>
                  <a:pt x="0" y="232663"/>
                </a:lnTo>
                <a:lnTo>
                  <a:pt x="38100" y="308863"/>
                </a:lnTo>
                <a:lnTo>
                  <a:pt x="69850" y="245363"/>
                </a:lnTo>
                <a:lnTo>
                  <a:pt x="31750" y="245363"/>
                </a:lnTo>
                <a:lnTo>
                  <a:pt x="31750" y="232663"/>
                </a:lnTo>
                <a:close/>
              </a:path>
              <a:path w="76200" h="309244">
                <a:moveTo>
                  <a:pt x="44450" y="0"/>
                </a:moveTo>
                <a:lnTo>
                  <a:pt x="31750" y="0"/>
                </a:lnTo>
                <a:lnTo>
                  <a:pt x="31750" y="245363"/>
                </a:lnTo>
                <a:lnTo>
                  <a:pt x="44450" y="245363"/>
                </a:lnTo>
                <a:lnTo>
                  <a:pt x="44450" y="0"/>
                </a:lnTo>
                <a:close/>
              </a:path>
              <a:path w="76200" h="309244">
                <a:moveTo>
                  <a:pt x="76200" y="232663"/>
                </a:moveTo>
                <a:lnTo>
                  <a:pt x="44450" y="232663"/>
                </a:lnTo>
                <a:lnTo>
                  <a:pt x="44450" y="245363"/>
                </a:lnTo>
                <a:lnTo>
                  <a:pt x="69850" y="245363"/>
                </a:lnTo>
                <a:lnTo>
                  <a:pt x="76200" y="232663"/>
                </a:lnTo>
                <a:close/>
              </a:path>
            </a:pathLst>
          </a:custGeom>
          <a:solidFill>
            <a:srgbClr val="D5868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504" y="204215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Специалисты</a:t>
                      </a:r>
                      <a:r>
                        <a:rPr sz="2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высшим</a:t>
                      </a:r>
                      <a:r>
                        <a:rPr sz="2400" b="1" spc="-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немедицинским</a:t>
                      </a:r>
                      <a:r>
                        <a:rPr sz="2400" b="1" spc="-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образованием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4355" marR="612711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533908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ысшим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нем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128 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образованием,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всего: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специалисты: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129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биологи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2620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инструкторы-методисты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130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лечебной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физкультуре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медицинские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логопеды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ts val="148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медицинские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физики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ts val="1920"/>
                        </a:lnSpc>
                        <a:tabLst>
                          <a:tab pos="5339080" algn="l"/>
                          <a:tab pos="8766175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медицинские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психологи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133	</a:t>
                      </a:r>
                      <a:r>
                        <a:rPr sz="2700" spc="82" baseline="-23148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Аккредитация</a:t>
                      </a:r>
                      <a:endParaRPr sz="2700" baseline="-23148">
                        <a:latin typeface="Verdana"/>
                        <a:cs typeface="Verdana"/>
                      </a:endParaRPr>
                    </a:p>
                    <a:p>
                      <a:pPr marL="554355">
                        <a:lnSpc>
                          <a:spcPts val="1639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нейропсихологи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 marR="612711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зич</a:t>
                      </a:r>
                      <a:r>
                        <a:rPr sz="1400" spc="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4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ой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аби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ации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135 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(кинезиоспециалисты)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судебные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эксперты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(эксперты-биохимики,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эксперты-	</a:t>
                      </a:r>
                      <a:r>
                        <a:rPr sz="2100" baseline="-33730" dirty="0">
                          <a:latin typeface="Times New Roman"/>
                          <a:cs typeface="Times New Roman"/>
                        </a:rPr>
                        <a:t>136</a:t>
                      </a:r>
                      <a:endParaRPr sz="2100" baseline="-3373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генетики,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эксперты-химики)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химики-эксперты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медицинской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организации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зоологи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138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 marR="612711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спе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ты-ф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ки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ами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139 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ионизирующих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неоионизирующих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излучений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эмбриологи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140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309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энтомологи	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54355">
                        <a:lnSpc>
                          <a:spcPct val="100000"/>
                        </a:lnSpc>
                        <a:tabLst>
                          <a:tab pos="5339080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специалисты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эргореабилитации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(эргоспециалисты)	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142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4355" marR="615188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5314315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Специ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исты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ысшим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нем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дицинск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	</a:t>
                      </a:r>
                      <a:r>
                        <a:rPr sz="2100" spc="7" baseline="-33730" dirty="0">
                          <a:latin typeface="Times New Roman"/>
                          <a:cs typeface="Times New Roman"/>
                        </a:rPr>
                        <a:t>232 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образованием,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занимающих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должности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врачей,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86435">
                        <a:lnSpc>
                          <a:spcPts val="1610"/>
                        </a:lnSpc>
                        <a:spcBef>
                          <a:spcPts val="615"/>
                        </a:spcBef>
                        <a:tabLst>
                          <a:tab pos="5314315" algn="l"/>
                          <a:tab pos="6309995" algn="l"/>
                        </a:tabLst>
                      </a:pPr>
                      <a:r>
                        <a:rPr sz="2100" baseline="39682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2100" spc="-7" baseline="396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baseline="39682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2100" spc="-37" baseline="3968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spc="-7" baseline="39682" dirty="0">
                          <a:latin typeface="Times New Roman"/>
                          <a:cs typeface="Times New Roman"/>
                        </a:rPr>
                        <a:t>вр</a:t>
                      </a:r>
                      <a:r>
                        <a:rPr sz="2100" spc="-89" baseline="39682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100" baseline="39682" dirty="0">
                          <a:latin typeface="Times New Roman"/>
                          <a:cs typeface="Times New Roman"/>
                        </a:rPr>
                        <a:t>че</a:t>
                      </a:r>
                      <a:r>
                        <a:rPr sz="2100" spc="7" baseline="39682" dirty="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2100" baseline="39682" dirty="0">
                          <a:latin typeface="Times New Roman"/>
                          <a:cs typeface="Times New Roman"/>
                        </a:rPr>
                        <a:t>:	</a:t>
                      </a:r>
                      <a:r>
                        <a:rPr sz="2100" spc="7" baseline="7936" dirty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2100" baseline="7936" dirty="0">
                          <a:latin typeface="Times New Roman"/>
                          <a:cs typeface="Times New Roman"/>
                        </a:rPr>
                        <a:t>3	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Кресты</a:t>
                      </a:r>
                      <a:r>
                        <a:rPr sz="1800" spc="-16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по</a:t>
                      </a:r>
                      <a:r>
                        <a:rPr sz="1800" spc="-17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гр.</a:t>
                      </a:r>
                      <a:r>
                        <a:rPr sz="1800" spc="-14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1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6</a:t>
                      </a:r>
                      <a:r>
                        <a:rPr sz="1800" spc="-145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удале</a:t>
                      </a:r>
                      <a:r>
                        <a:rPr sz="1800" spc="-1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н</a:t>
                      </a:r>
                      <a:r>
                        <a:rPr sz="1800" dirty="0">
                          <a:solidFill>
                            <a:srgbClr val="44758E"/>
                          </a:solidFill>
                          <a:latin typeface="Verdana"/>
                          <a:cs typeface="Verdana"/>
                        </a:rPr>
                        <a:t>ы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1398270">
                        <a:lnSpc>
                          <a:spcPts val="113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лаборантов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707936" y="957072"/>
            <a:ext cx="8199120" cy="5526405"/>
            <a:chOff x="707936" y="957072"/>
            <a:chExt cx="8199120" cy="5526405"/>
          </a:xfrm>
        </p:grpSpPr>
        <p:sp>
          <p:nvSpPr>
            <p:cNvPr id="5" name="object 5"/>
            <p:cNvSpPr/>
            <p:nvPr/>
          </p:nvSpPr>
          <p:spPr>
            <a:xfrm>
              <a:off x="707936" y="957072"/>
              <a:ext cx="5678805" cy="4493260"/>
            </a:xfrm>
            <a:custGeom>
              <a:avLst/>
              <a:gdLst/>
              <a:ahLst/>
              <a:cxnLst/>
              <a:rect l="l" t="t" r="r" b="b"/>
              <a:pathLst>
                <a:path w="5678805" h="4493260">
                  <a:moveTo>
                    <a:pt x="4317580" y="0"/>
                  </a:moveTo>
                  <a:lnTo>
                    <a:pt x="4317580" y="4493259"/>
                  </a:lnTo>
                </a:path>
                <a:path w="5678805" h="4493260">
                  <a:moveTo>
                    <a:pt x="0" y="433069"/>
                  </a:moveTo>
                  <a:lnTo>
                    <a:pt x="5678258" y="433069"/>
                  </a:lnTo>
                </a:path>
                <a:path w="5678805" h="4493260">
                  <a:moveTo>
                    <a:pt x="0" y="859789"/>
                  </a:moveTo>
                  <a:lnTo>
                    <a:pt x="5678258" y="859789"/>
                  </a:lnTo>
                </a:path>
                <a:path w="5678805" h="4493260">
                  <a:moveTo>
                    <a:pt x="0" y="1286510"/>
                  </a:moveTo>
                  <a:lnTo>
                    <a:pt x="5678258" y="1286510"/>
                  </a:lnTo>
                </a:path>
                <a:path w="5678805" h="4493260">
                  <a:moveTo>
                    <a:pt x="0" y="1499869"/>
                  </a:moveTo>
                  <a:lnTo>
                    <a:pt x="5678258" y="1499869"/>
                  </a:lnTo>
                </a:path>
                <a:path w="5678805" h="4493260">
                  <a:moveTo>
                    <a:pt x="0" y="1713229"/>
                  </a:moveTo>
                  <a:lnTo>
                    <a:pt x="5678258" y="1713229"/>
                  </a:lnTo>
                </a:path>
                <a:path w="5678805" h="4493260">
                  <a:moveTo>
                    <a:pt x="0" y="1926589"/>
                  </a:moveTo>
                  <a:lnTo>
                    <a:pt x="5678258" y="1926589"/>
                  </a:lnTo>
                </a:path>
                <a:path w="5678805" h="4493260">
                  <a:moveTo>
                    <a:pt x="0" y="2139950"/>
                  </a:moveTo>
                  <a:lnTo>
                    <a:pt x="5678258" y="2139950"/>
                  </a:lnTo>
                </a:path>
                <a:path w="5678805" h="4493260">
                  <a:moveTo>
                    <a:pt x="0" y="2566669"/>
                  </a:moveTo>
                  <a:lnTo>
                    <a:pt x="5678258" y="2566669"/>
                  </a:lnTo>
                </a:path>
                <a:path w="5678805" h="4493260">
                  <a:moveTo>
                    <a:pt x="0" y="2993390"/>
                  </a:moveTo>
                  <a:lnTo>
                    <a:pt x="5678258" y="2993390"/>
                  </a:lnTo>
                </a:path>
                <a:path w="5678805" h="4493260">
                  <a:moveTo>
                    <a:pt x="0" y="3206750"/>
                  </a:moveTo>
                  <a:lnTo>
                    <a:pt x="5678258" y="3206750"/>
                  </a:lnTo>
                </a:path>
                <a:path w="5678805" h="4493260">
                  <a:moveTo>
                    <a:pt x="0" y="3420109"/>
                  </a:moveTo>
                  <a:lnTo>
                    <a:pt x="5678258" y="3420109"/>
                  </a:lnTo>
                </a:path>
                <a:path w="5678805" h="4493260">
                  <a:moveTo>
                    <a:pt x="0" y="3846829"/>
                  </a:moveTo>
                  <a:lnTo>
                    <a:pt x="5678258" y="3846829"/>
                  </a:lnTo>
                </a:path>
                <a:path w="5678805" h="4493260">
                  <a:moveTo>
                    <a:pt x="0" y="4060190"/>
                  </a:moveTo>
                  <a:lnTo>
                    <a:pt x="5678258" y="4060190"/>
                  </a:lnTo>
                </a:path>
                <a:path w="5678805" h="4493260">
                  <a:moveTo>
                    <a:pt x="0" y="4273550"/>
                  </a:moveTo>
                  <a:lnTo>
                    <a:pt x="5678258" y="4273550"/>
                  </a:lnTo>
                </a:path>
                <a:path w="5678805" h="4493260">
                  <a:moveTo>
                    <a:pt x="6350" y="0"/>
                  </a:moveTo>
                  <a:lnTo>
                    <a:pt x="6350" y="4493259"/>
                  </a:lnTo>
                </a:path>
                <a:path w="5678805" h="4493260">
                  <a:moveTo>
                    <a:pt x="5671908" y="0"/>
                  </a:moveTo>
                  <a:lnTo>
                    <a:pt x="5671908" y="4493259"/>
                  </a:lnTo>
                </a:path>
                <a:path w="5678805" h="4493260">
                  <a:moveTo>
                    <a:pt x="0" y="6350"/>
                  </a:moveTo>
                  <a:lnTo>
                    <a:pt x="5678258" y="6350"/>
                  </a:lnTo>
                </a:path>
                <a:path w="5678805" h="4493260">
                  <a:moveTo>
                    <a:pt x="0" y="4486909"/>
                  </a:moveTo>
                  <a:lnTo>
                    <a:pt x="5678258" y="448690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02451" y="1635252"/>
              <a:ext cx="3001010" cy="3505200"/>
            </a:xfrm>
            <a:custGeom>
              <a:avLst/>
              <a:gdLst/>
              <a:ahLst/>
              <a:cxnLst/>
              <a:rect l="l" t="t" r="r" b="b"/>
              <a:pathLst>
                <a:path w="3001009" h="3505200">
                  <a:moveTo>
                    <a:pt x="193548" y="0"/>
                  </a:moveTo>
                  <a:lnTo>
                    <a:pt x="3000248" y="1225169"/>
                  </a:lnTo>
                </a:path>
                <a:path w="3001009" h="3505200">
                  <a:moveTo>
                    <a:pt x="193548" y="2643124"/>
                  </a:moveTo>
                  <a:lnTo>
                    <a:pt x="3000248" y="1225296"/>
                  </a:lnTo>
                </a:path>
                <a:path w="3001009" h="3505200">
                  <a:moveTo>
                    <a:pt x="0" y="342900"/>
                  </a:moveTo>
                  <a:lnTo>
                    <a:pt x="3000882" y="1224914"/>
                  </a:lnTo>
                </a:path>
                <a:path w="3001009" h="3505200">
                  <a:moveTo>
                    <a:pt x="237744" y="1143000"/>
                  </a:moveTo>
                  <a:lnTo>
                    <a:pt x="2999613" y="1224914"/>
                  </a:lnTo>
                </a:path>
                <a:path w="3001009" h="3505200">
                  <a:moveTo>
                    <a:pt x="118872" y="2978023"/>
                  </a:moveTo>
                  <a:lnTo>
                    <a:pt x="3000248" y="1225296"/>
                  </a:lnTo>
                </a:path>
                <a:path w="3001009" h="3505200">
                  <a:moveTo>
                    <a:pt x="96012" y="2091182"/>
                  </a:moveTo>
                  <a:lnTo>
                    <a:pt x="2999867" y="1225296"/>
                  </a:lnTo>
                </a:path>
                <a:path w="3001009" h="3505200">
                  <a:moveTo>
                    <a:pt x="163068" y="2412365"/>
                  </a:moveTo>
                  <a:lnTo>
                    <a:pt x="3000502" y="1225296"/>
                  </a:lnTo>
                </a:path>
                <a:path w="3001009" h="3505200">
                  <a:moveTo>
                    <a:pt x="118872" y="911351"/>
                  </a:moveTo>
                  <a:lnTo>
                    <a:pt x="3000248" y="1225042"/>
                  </a:lnTo>
                </a:path>
                <a:path w="3001009" h="3505200">
                  <a:moveTo>
                    <a:pt x="237744" y="3252851"/>
                  </a:moveTo>
                  <a:lnTo>
                    <a:pt x="2999613" y="1225296"/>
                  </a:lnTo>
                </a:path>
                <a:path w="3001009" h="3505200">
                  <a:moveTo>
                    <a:pt x="237744" y="3505073"/>
                  </a:moveTo>
                  <a:lnTo>
                    <a:pt x="2999613" y="1225296"/>
                  </a:lnTo>
                </a:path>
              </a:pathLst>
            </a:custGeom>
            <a:ln w="6096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62193" y="2241041"/>
              <a:ext cx="742315" cy="3200400"/>
            </a:xfrm>
            <a:custGeom>
              <a:avLst/>
              <a:gdLst/>
              <a:ahLst/>
              <a:cxnLst/>
              <a:rect l="l" t="t" r="r" b="b"/>
              <a:pathLst>
                <a:path w="742314" h="3200400">
                  <a:moveTo>
                    <a:pt x="0" y="36322"/>
                  </a:moveTo>
                  <a:lnTo>
                    <a:pt x="2853" y="22181"/>
                  </a:lnTo>
                  <a:lnTo>
                    <a:pt x="10636" y="10636"/>
                  </a:lnTo>
                  <a:lnTo>
                    <a:pt x="22181" y="2853"/>
                  </a:lnTo>
                  <a:lnTo>
                    <a:pt x="36321" y="0"/>
                  </a:lnTo>
                  <a:lnTo>
                    <a:pt x="667765" y="0"/>
                  </a:lnTo>
                  <a:lnTo>
                    <a:pt x="681906" y="2853"/>
                  </a:lnTo>
                  <a:lnTo>
                    <a:pt x="693451" y="10636"/>
                  </a:lnTo>
                  <a:lnTo>
                    <a:pt x="701234" y="22181"/>
                  </a:lnTo>
                  <a:lnTo>
                    <a:pt x="704088" y="36322"/>
                  </a:lnTo>
                  <a:lnTo>
                    <a:pt x="704088" y="181610"/>
                  </a:lnTo>
                  <a:lnTo>
                    <a:pt x="701234" y="195750"/>
                  </a:lnTo>
                  <a:lnTo>
                    <a:pt x="693451" y="207295"/>
                  </a:lnTo>
                  <a:lnTo>
                    <a:pt x="681906" y="215078"/>
                  </a:lnTo>
                  <a:lnTo>
                    <a:pt x="667765" y="217932"/>
                  </a:lnTo>
                  <a:lnTo>
                    <a:pt x="36321" y="217932"/>
                  </a:lnTo>
                  <a:lnTo>
                    <a:pt x="22181" y="215078"/>
                  </a:lnTo>
                  <a:lnTo>
                    <a:pt x="10636" y="207295"/>
                  </a:lnTo>
                  <a:lnTo>
                    <a:pt x="2853" y="195750"/>
                  </a:lnTo>
                  <a:lnTo>
                    <a:pt x="0" y="181610"/>
                  </a:lnTo>
                  <a:lnTo>
                    <a:pt x="0" y="36322"/>
                  </a:lnTo>
                  <a:close/>
                </a:path>
                <a:path w="742314" h="3200400">
                  <a:moveTo>
                    <a:pt x="32003" y="682752"/>
                  </a:moveTo>
                  <a:lnTo>
                    <a:pt x="34879" y="668518"/>
                  </a:lnTo>
                  <a:lnTo>
                    <a:pt x="42719" y="656891"/>
                  </a:lnTo>
                  <a:lnTo>
                    <a:pt x="54346" y="649051"/>
                  </a:lnTo>
                  <a:lnTo>
                    <a:pt x="68579" y="646176"/>
                  </a:lnTo>
                  <a:lnTo>
                    <a:pt x="697991" y="646176"/>
                  </a:lnTo>
                  <a:lnTo>
                    <a:pt x="712225" y="649051"/>
                  </a:lnTo>
                  <a:lnTo>
                    <a:pt x="723852" y="656891"/>
                  </a:lnTo>
                  <a:lnTo>
                    <a:pt x="731692" y="668518"/>
                  </a:lnTo>
                  <a:lnTo>
                    <a:pt x="734567" y="682752"/>
                  </a:lnTo>
                  <a:lnTo>
                    <a:pt x="734567" y="829056"/>
                  </a:lnTo>
                  <a:lnTo>
                    <a:pt x="731692" y="843289"/>
                  </a:lnTo>
                  <a:lnTo>
                    <a:pt x="723852" y="854916"/>
                  </a:lnTo>
                  <a:lnTo>
                    <a:pt x="712225" y="862756"/>
                  </a:lnTo>
                  <a:lnTo>
                    <a:pt x="697991" y="865632"/>
                  </a:lnTo>
                  <a:lnTo>
                    <a:pt x="68579" y="865632"/>
                  </a:lnTo>
                  <a:lnTo>
                    <a:pt x="54346" y="862756"/>
                  </a:lnTo>
                  <a:lnTo>
                    <a:pt x="42719" y="854916"/>
                  </a:lnTo>
                  <a:lnTo>
                    <a:pt x="34879" y="843289"/>
                  </a:lnTo>
                  <a:lnTo>
                    <a:pt x="32003" y="829056"/>
                  </a:lnTo>
                  <a:lnTo>
                    <a:pt x="32003" y="682752"/>
                  </a:lnTo>
                  <a:close/>
                </a:path>
                <a:path w="742314" h="3200400">
                  <a:moveTo>
                    <a:pt x="39623" y="1016508"/>
                  </a:moveTo>
                  <a:lnTo>
                    <a:pt x="42499" y="1002274"/>
                  </a:lnTo>
                  <a:lnTo>
                    <a:pt x="50339" y="990647"/>
                  </a:lnTo>
                  <a:lnTo>
                    <a:pt x="61966" y="982807"/>
                  </a:lnTo>
                  <a:lnTo>
                    <a:pt x="76200" y="979932"/>
                  </a:lnTo>
                  <a:lnTo>
                    <a:pt x="705611" y="979932"/>
                  </a:lnTo>
                  <a:lnTo>
                    <a:pt x="719845" y="982807"/>
                  </a:lnTo>
                  <a:lnTo>
                    <a:pt x="731472" y="990647"/>
                  </a:lnTo>
                  <a:lnTo>
                    <a:pt x="739312" y="1002274"/>
                  </a:lnTo>
                  <a:lnTo>
                    <a:pt x="742188" y="1016508"/>
                  </a:lnTo>
                  <a:lnTo>
                    <a:pt x="742188" y="1162812"/>
                  </a:lnTo>
                  <a:lnTo>
                    <a:pt x="739312" y="1177045"/>
                  </a:lnTo>
                  <a:lnTo>
                    <a:pt x="731472" y="1188672"/>
                  </a:lnTo>
                  <a:lnTo>
                    <a:pt x="719845" y="1196512"/>
                  </a:lnTo>
                  <a:lnTo>
                    <a:pt x="705611" y="1199388"/>
                  </a:lnTo>
                  <a:lnTo>
                    <a:pt x="76200" y="1199388"/>
                  </a:lnTo>
                  <a:lnTo>
                    <a:pt x="61966" y="1196512"/>
                  </a:lnTo>
                  <a:lnTo>
                    <a:pt x="50339" y="1188672"/>
                  </a:lnTo>
                  <a:lnTo>
                    <a:pt x="42499" y="1177045"/>
                  </a:lnTo>
                  <a:lnTo>
                    <a:pt x="39623" y="1162812"/>
                  </a:lnTo>
                  <a:lnTo>
                    <a:pt x="39623" y="1016508"/>
                  </a:lnTo>
                  <a:close/>
                </a:path>
                <a:path w="742314" h="3200400">
                  <a:moveTo>
                    <a:pt x="27431" y="3018790"/>
                  </a:moveTo>
                  <a:lnTo>
                    <a:pt x="30285" y="3004649"/>
                  </a:lnTo>
                  <a:lnTo>
                    <a:pt x="38068" y="2993104"/>
                  </a:lnTo>
                  <a:lnTo>
                    <a:pt x="49613" y="2985321"/>
                  </a:lnTo>
                  <a:lnTo>
                    <a:pt x="63753" y="2982468"/>
                  </a:lnTo>
                  <a:lnTo>
                    <a:pt x="695197" y="2982468"/>
                  </a:lnTo>
                  <a:lnTo>
                    <a:pt x="709338" y="2985321"/>
                  </a:lnTo>
                  <a:lnTo>
                    <a:pt x="720883" y="2993104"/>
                  </a:lnTo>
                  <a:lnTo>
                    <a:pt x="728666" y="3004649"/>
                  </a:lnTo>
                  <a:lnTo>
                    <a:pt x="731519" y="3018790"/>
                  </a:lnTo>
                  <a:lnTo>
                    <a:pt x="731519" y="3164078"/>
                  </a:lnTo>
                  <a:lnTo>
                    <a:pt x="728666" y="3178218"/>
                  </a:lnTo>
                  <a:lnTo>
                    <a:pt x="720883" y="3189763"/>
                  </a:lnTo>
                  <a:lnTo>
                    <a:pt x="709338" y="3197546"/>
                  </a:lnTo>
                  <a:lnTo>
                    <a:pt x="695197" y="3200400"/>
                  </a:lnTo>
                  <a:lnTo>
                    <a:pt x="63753" y="3200400"/>
                  </a:lnTo>
                  <a:lnTo>
                    <a:pt x="49613" y="3197546"/>
                  </a:lnTo>
                  <a:lnTo>
                    <a:pt x="38068" y="3189763"/>
                  </a:lnTo>
                  <a:lnTo>
                    <a:pt x="30285" y="3178218"/>
                  </a:lnTo>
                  <a:lnTo>
                    <a:pt x="27431" y="3164078"/>
                  </a:lnTo>
                  <a:lnTo>
                    <a:pt x="27431" y="3018790"/>
                  </a:lnTo>
                  <a:close/>
                </a:path>
              </a:pathLst>
            </a:custGeom>
            <a:ln w="41148">
              <a:solidFill>
                <a:srgbClr val="C1493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07936" y="5617172"/>
              <a:ext cx="5678805" cy="866140"/>
            </a:xfrm>
            <a:custGeom>
              <a:avLst/>
              <a:gdLst/>
              <a:ahLst/>
              <a:cxnLst/>
              <a:rect l="l" t="t" r="r" b="b"/>
              <a:pathLst>
                <a:path w="5678805" h="866139">
                  <a:moveTo>
                    <a:pt x="4267542" y="0"/>
                  </a:moveTo>
                  <a:lnTo>
                    <a:pt x="4267542" y="866139"/>
                  </a:lnTo>
                </a:path>
                <a:path w="5678805" h="866139">
                  <a:moveTo>
                    <a:pt x="0" y="433069"/>
                  </a:moveTo>
                  <a:lnTo>
                    <a:pt x="5678258" y="433069"/>
                  </a:lnTo>
                </a:path>
                <a:path w="5678805" h="866139">
                  <a:moveTo>
                    <a:pt x="6350" y="0"/>
                  </a:moveTo>
                  <a:lnTo>
                    <a:pt x="6350" y="866139"/>
                  </a:lnTo>
                </a:path>
                <a:path w="5678805" h="866139">
                  <a:moveTo>
                    <a:pt x="5671908" y="0"/>
                  </a:moveTo>
                  <a:lnTo>
                    <a:pt x="5671908" y="866139"/>
                  </a:lnTo>
                </a:path>
                <a:path w="5678805" h="866139">
                  <a:moveTo>
                    <a:pt x="0" y="6349"/>
                  </a:moveTo>
                  <a:lnTo>
                    <a:pt x="5678258" y="6349"/>
                  </a:lnTo>
                </a:path>
                <a:path w="5678805" h="866139">
                  <a:moveTo>
                    <a:pt x="0" y="859789"/>
                  </a:moveTo>
                  <a:lnTo>
                    <a:pt x="5678258" y="85978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208775" y="2860548"/>
              <a:ext cx="2694940" cy="3437890"/>
            </a:xfrm>
            <a:custGeom>
              <a:avLst/>
              <a:gdLst/>
              <a:ahLst/>
              <a:cxnLst/>
              <a:rect l="l" t="t" r="r" b="b"/>
              <a:pathLst>
                <a:path w="2694940" h="3437890">
                  <a:moveTo>
                    <a:pt x="0" y="3437826"/>
                  </a:moveTo>
                  <a:lnTo>
                    <a:pt x="2694685" y="0"/>
                  </a:lnTo>
                </a:path>
              </a:pathLst>
            </a:custGeom>
            <a:ln w="6096">
              <a:solidFill>
                <a:srgbClr val="D586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1519</Words>
  <Application>Microsoft Office PowerPoint</Application>
  <PresentationFormat>Произвольный</PresentationFormat>
  <Paragraphs>320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Правила и порядок формирования федеральной отчетной формы №30 за 2023.  РАЗДЕЛ II. ШТАТЫ МЕДИЦИНСКОЙ ОРГАНИЗАЦИИ</vt:lpstr>
      <vt:lpstr>Номенклатура медицинских и фармацевтических должностей</vt:lpstr>
      <vt:lpstr>Презентация PowerPoint</vt:lpstr>
      <vt:lpstr>Презентация PowerPoint</vt:lpstr>
      <vt:lpstr>Презентация PowerPoint</vt:lpstr>
      <vt:lpstr>Руководители медицинских организаций</vt:lpstr>
      <vt:lpstr>Врачи скорой медицинской помощи и клинической  лабораторной диагностики</vt:lpstr>
      <vt:lpstr>Презентация PowerPoint</vt:lpstr>
      <vt:lpstr>Презентация PowerPoint</vt:lpstr>
      <vt:lpstr>Презентация PowerPoint</vt:lpstr>
      <vt:lpstr>Средний медицинский персонал</vt:lpstr>
      <vt:lpstr>Руководители структурных подразделений медицинских  организаций</vt:lpstr>
      <vt:lpstr>Презентация PowerPoint</vt:lpstr>
      <vt:lpstr>Временно сохраненные должности</vt:lpstr>
      <vt:lpstr>Работа врачей медицинской организации в амбулаторных  условиях</vt:lpstr>
      <vt:lpstr>Презентация PowerPoint</vt:lpstr>
      <vt:lpstr>Посещения: передвижные подразделения, формы работы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ЦНИИОИЗ</dc:title>
  <dc:creator>User</dc:creator>
  <cp:lastModifiedBy>Алена Александровна Кандеева</cp:lastModifiedBy>
  <cp:revision>16</cp:revision>
  <cp:lastPrinted>2023-12-13T01:04:25Z</cp:lastPrinted>
  <dcterms:created xsi:type="dcterms:W3CDTF">2023-12-11T10:20:51Z</dcterms:created>
  <dcterms:modified xsi:type="dcterms:W3CDTF">2023-12-13T08:45:51Z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2023-12-07T00:00:00Z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2023-12-11T00:00:00Z</vt:filetime>
  </property>
</Properties>
</file>