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3" r:id="rId10"/>
    <p:sldId id="266" r:id="rId11"/>
    <p:sldId id="268" r:id="rId12"/>
    <p:sldId id="269" r:id="rId13"/>
    <p:sldId id="270" r:id="rId14"/>
    <p:sldId id="262" r:id="rId15"/>
    <p:sldId id="271" r:id="rId16"/>
    <p:sldId id="274" r:id="rId17"/>
    <p:sldId id="272" r:id="rId18"/>
    <p:sldId id="273" r:id="rId19"/>
    <p:sldId id="275" r:id="rId20"/>
    <p:sldId id="276" r:id="rId21"/>
    <p:sldId id="278" r:id="rId22"/>
    <p:sldId id="277" r:id="rId23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284C-36D2-4958-BA12-D16BFE4CCD7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1BE284C-36D2-4958-BA12-D16BFE4CCD7E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/>
              <a:t>Форма № 14 «Сведения о деятельности  подразделений медицинской организации,  оказывающих медицинскую помощь в  стационарных условиях»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871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40288"/>
          </a:xfrm>
        </p:spPr>
        <p:txBody>
          <a:bodyPr/>
          <a:lstStyle/>
          <a:p>
            <a:pPr marL="12700" lvl="0" indent="0">
              <a:spcBef>
                <a:spcPts val="0"/>
              </a:spcBef>
              <a:buClrTx/>
              <a:buSzTx/>
              <a:buNone/>
              <a:tabLst>
                <a:tab pos="9585960" algn="l"/>
              </a:tabLst>
            </a:pPr>
            <a:r>
              <a:rPr lang="ru-RU" sz="1400" b="1" dirty="0">
                <a:solidFill>
                  <a:prstClr val="black"/>
                </a:solidFill>
                <a:cs typeface="Arial"/>
              </a:rPr>
              <a:t>(2300)</a:t>
            </a:r>
            <a:r>
              <a:rPr lang="ru-RU" sz="1400" b="1" spc="-20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Поступило</a:t>
            </a:r>
            <a:r>
              <a:rPr lang="ru-RU" sz="1400" spc="3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пациентов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с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инфарктом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миокарда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стационар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3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3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сутки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от</a:t>
            </a:r>
            <a:r>
              <a:rPr lang="ru-RU" sz="1400" spc="3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начала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заболевания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1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том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числе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12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часов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2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spc="-3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2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них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2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3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,</a:t>
            </a:r>
            <a:r>
              <a:rPr lang="ru-RU" sz="1400" spc="2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35" dirty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них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(стр.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1)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проведены: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тромболитическая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терапия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4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-15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5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стентирование</a:t>
            </a:r>
            <a:r>
              <a:rPr lang="ru-RU" sz="1400" spc="39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5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;</a:t>
            </a:r>
            <a:endParaRPr lang="ru-RU" sz="1400" dirty="0">
              <a:solidFill>
                <a:prstClr val="black"/>
              </a:solidFill>
              <a:latin typeface="Microsoft Sans Serif"/>
              <a:cs typeface="Microsoft Sans Serif"/>
            </a:endParaRPr>
          </a:p>
          <a:p>
            <a:pPr marL="12700" marR="36195" lvl="0" indent="0">
              <a:spcBef>
                <a:spcPts val="5"/>
              </a:spcBef>
              <a:buClrTx/>
              <a:buSzTx/>
              <a:buNone/>
              <a:tabLst>
                <a:tab pos="1712595" algn="l"/>
                <a:tab pos="4225290" algn="l"/>
                <a:tab pos="6068060" algn="l"/>
                <a:tab pos="6311900" algn="l"/>
                <a:tab pos="7486650" algn="l"/>
                <a:tab pos="11249025" algn="l"/>
              </a:tabLst>
            </a:pPr>
            <a:r>
              <a:rPr lang="ru-RU" sz="1400" spc="-15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тромболитическая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терапия</a:t>
            </a:r>
            <a:r>
              <a:rPr lang="ru-RU" sz="1400" spc="434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с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последующим</a:t>
            </a:r>
            <a:r>
              <a:rPr lang="ru-RU" sz="1400" spc="4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стентированием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6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spc="-3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общего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числа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умерших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умерло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пациентов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с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инфарктом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миокарда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(стр.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10.4.2+10.4.3)</a:t>
            </a:r>
            <a:r>
              <a:rPr lang="ru-RU" sz="1400" spc="38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 </a:t>
            </a:r>
            <a:r>
              <a:rPr lang="ru-RU" sz="1400" spc="-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после поступления</a:t>
            </a:r>
            <a:r>
              <a:rPr lang="ru-RU" sz="1400" spc="2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стационар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7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-5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том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числе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возрасте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до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65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лет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8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b="1" spc="-375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30" dirty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числа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умерших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4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поступления</a:t>
            </a:r>
            <a:r>
              <a:rPr lang="ru-RU" sz="1400" spc="3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стационар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пациентов</a:t>
            </a:r>
            <a:r>
              <a:rPr lang="ru-RU" sz="1400" spc="39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с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инфарктом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миокарда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проведена</a:t>
            </a:r>
            <a:r>
              <a:rPr lang="ru-RU" sz="1400" spc="5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тромболитическая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терапия</a:t>
            </a:r>
            <a:r>
              <a:rPr lang="ru-RU" sz="1400" spc="409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9</a:t>
            </a:r>
            <a:r>
              <a:rPr lang="ru-RU" sz="1400" u="sng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400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5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стентирование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10</a:t>
            </a:r>
            <a:r>
              <a:rPr lang="ru-RU" sz="1400" u="heavy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.</a:t>
            </a:r>
            <a:endParaRPr lang="ru-RU" sz="1400" dirty="0">
              <a:solidFill>
                <a:prstClr val="black"/>
              </a:solidFill>
              <a:cs typeface="Arial"/>
            </a:endParaRPr>
          </a:p>
          <a:p>
            <a:endParaRPr lang="ru-RU" dirty="0" smtClean="0"/>
          </a:p>
          <a:p>
            <a:r>
              <a:rPr lang="ru-RU" dirty="0" smtClean="0"/>
              <a:t>указывается вся </a:t>
            </a:r>
            <a:r>
              <a:rPr lang="ru-RU" dirty="0" err="1" smtClean="0"/>
              <a:t>тромболитическая</a:t>
            </a:r>
            <a:r>
              <a:rPr lang="ru-RU" dirty="0" smtClean="0"/>
              <a:t> терапия оказанная на </a:t>
            </a:r>
            <a:r>
              <a:rPr lang="ru-RU" dirty="0" err="1" smtClean="0"/>
              <a:t>догоспитальном</a:t>
            </a:r>
            <a:r>
              <a:rPr lang="ru-RU" dirty="0" smtClean="0"/>
              <a:t> и госпитальном этапах:</a:t>
            </a:r>
          </a:p>
          <a:p>
            <a:r>
              <a:rPr lang="ru-RU" dirty="0" smtClean="0"/>
              <a:t>в </a:t>
            </a:r>
            <a:r>
              <a:rPr lang="ru-RU" dirty="0"/>
              <a:t>строке 4 </a:t>
            </a:r>
            <a:r>
              <a:rPr lang="ru-RU" dirty="0" smtClean="0"/>
              <a:t>указываются </a:t>
            </a:r>
            <a:r>
              <a:rPr lang="ru-RU" b="1" dirty="0" smtClean="0">
                <a:solidFill>
                  <a:schemeClr val="tx2"/>
                </a:solidFill>
              </a:rPr>
              <a:t>только </a:t>
            </a:r>
            <a:r>
              <a:rPr lang="ru-RU" b="1" dirty="0" err="1" smtClean="0">
                <a:solidFill>
                  <a:schemeClr val="tx2"/>
                </a:solidFill>
              </a:rPr>
              <a:t>тромболизисы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в строке 5 – </a:t>
            </a:r>
            <a:r>
              <a:rPr lang="ru-RU" b="1" dirty="0" smtClean="0">
                <a:solidFill>
                  <a:schemeClr val="tx2"/>
                </a:solidFill>
              </a:rPr>
              <a:t>только </a:t>
            </a:r>
            <a:r>
              <a:rPr lang="ru-RU" b="1" dirty="0" err="1" smtClean="0">
                <a:solidFill>
                  <a:schemeClr val="tx2"/>
                </a:solidFill>
              </a:rPr>
              <a:t>стентирование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В строке 6 указываются пациенты, которые получили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и </a:t>
            </a:r>
            <a:r>
              <a:rPr lang="ru-RU" b="1" dirty="0" err="1" smtClean="0">
                <a:solidFill>
                  <a:schemeClr val="tx2"/>
                </a:solidFill>
              </a:rPr>
              <a:t>тромболизис</a:t>
            </a:r>
            <a:r>
              <a:rPr lang="ru-RU" b="1" dirty="0" smtClean="0">
                <a:solidFill>
                  <a:schemeClr val="tx2"/>
                </a:solidFill>
              </a:rPr>
              <a:t> и </a:t>
            </a:r>
            <a:r>
              <a:rPr lang="ru-RU" b="1" dirty="0" err="1" smtClean="0">
                <a:solidFill>
                  <a:schemeClr val="tx2"/>
                </a:solidFill>
              </a:rPr>
              <a:t>стентирование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/>
          </a:bodyPr>
          <a:lstStyle/>
          <a:p>
            <a:r>
              <a:rPr lang="ru-RU" dirty="0" smtClean="0"/>
              <a:t>Особенности заполнения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310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3522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b="1" dirty="0" smtClean="0">
                <a:cs typeface="Arial"/>
              </a:rPr>
              <a:t>(2900</a:t>
            </a:r>
            <a:r>
              <a:rPr lang="ru-RU" sz="1600" b="1" dirty="0">
                <a:cs typeface="Arial"/>
              </a:rPr>
              <a:t>)</a:t>
            </a:r>
            <a:r>
              <a:rPr lang="ru-RU" sz="1600" b="1" spc="-20" dirty="0">
                <a:cs typeface="Arial"/>
              </a:rPr>
              <a:t> </a:t>
            </a:r>
            <a:r>
              <a:rPr lang="ru-RU" sz="1600" spc="-30" dirty="0">
                <a:latin typeface="Microsoft Sans Serif"/>
                <a:cs typeface="Microsoft Sans Serif"/>
              </a:rPr>
              <a:t>Из</a:t>
            </a:r>
            <a:r>
              <a:rPr lang="ru-RU" sz="1600" spc="10" dirty="0">
                <a:latin typeface="Microsoft Sans Serif"/>
                <a:cs typeface="Microsoft Sans Serif"/>
              </a:rPr>
              <a:t> </a:t>
            </a:r>
            <a:r>
              <a:rPr lang="ru-RU" sz="1600" dirty="0">
                <a:latin typeface="Microsoft Sans Serif"/>
                <a:cs typeface="Microsoft Sans Serif"/>
              </a:rPr>
              <a:t>числа</a:t>
            </a:r>
            <a:r>
              <a:rPr lang="ru-RU" sz="1600" spc="5" dirty="0">
                <a:latin typeface="Microsoft Sans Serif"/>
                <a:cs typeface="Microsoft Sans Serif"/>
              </a:rPr>
              <a:t> </a:t>
            </a:r>
            <a:r>
              <a:rPr lang="ru-RU" sz="1600" spc="-5" dirty="0">
                <a:latin typeface="Microsoft Sans Serif"/>
                <a:cs typeface="Microsoft Sans Serif"/>
              </a:rPr>
              <a:t>выписанных</a:t>
            </a:r>
            <a:r>
              <a:rPr lang="ru-RU" sz="1600" spc="35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пациентов</a:t>
            </a:r>
            <a:r>
              <a:rPr lang="ru-RU" sz="1600" spc="-5" dirty="0">
                <a:latin typeface="Microsoft Sans Serif"/>
                <a:cs typeface="Microsoft Sans Serif"/>
              </a:rPr>
              <a:t> </a:t>
            </a:r>
            <a:r>
              <a:rPr lang="ru-RU" sz="1600" b="1" spc="-5" dirty="0">
                <a:latin typeface="Microsoft Sans Serif"/>
                <a:cs typeface="Microsoft Sans Serif"/>
              </a:rPr>
              <a:t>старше</a:t>
            </a:r>
            <a:r>
              <a:rPr lang="ru-RU" sz="1600" b="1" spc="-15" dirty="0">
                <a:latin typeface="Microsoft Sans Serif"/>
                <a:cs typeface="Microsoft Sans Serif"/>
              </a:rPr>
              <a:t> трудоспособного</a:t>
            </a:r>
            <a:r>
              <a:rPr lang="ru-RU" sz="1600" b="1" spc="-20" dirty="0">
                <a:latin typeface="Microsoft Sans Serif"/>
                <a:cs typeface="Microsoft Sans Serif"/>
              </a:rPr>
              <a:t> </a:t>
            </a:r>
            <a:r>
              <a:rPr lang="ru-RU" sz="1600" b="1" spc="-15" dirty="0" smtClean="0">
                <a:latin typeface="Microsoft Sans Serif"/>
                <a:cs typeface="Microsoft Sans Serif"/>
              </a:rPr>
              <a:t>возраста</a:t>
            </a:r>
            <a:r>
              <a:rPr lang="ru-RU" sz="1600" spc="-15" dirty="0" smtClean="0">
                <a:latin typeface="Microsoft Sans Serif"/>
                <a:cs typeface="Microsoft Sans Serif"/>
              </a:rPr>
              <a:t>*</a:t>
            </a:r>
            <a:r>
              <a:rPr lang="ru-RU" sz="1600" spc="-20" dirty="0" smtClean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(табл. </a:t>
            </a:r>
            <a:r>
              <a:rPr lang="ru-RU" sz="1600" spc="-5" dirty="0">
                <a:latin typeface="Microsoft Sans Serif"/>
                <a:cs typeface="Microsoft Sans Serif"/>
              </a:rPr>
              <a:t>2000,</a:t>
            </a:r>
            <a:r>
              <a:rPr lang="ru-RU" sz="1600" spc="-15" dirty="0">
                <a:latin typeface="Microsoft Sans Serif"/>
                <a:cs typeface="Microsoft Sans Serif"/>
              </a:rPr>
              <a:t> </a:t>
            </a:r>
            <a:r>
              <a:rPr lang="ru-RU" sz="1600" dirty="0">
                <a:latin typeface="Microsoft Sans Serif"/>
                <a:cs typeface="Microsoft Sans Serif"/>
              </a:rPr>
              <a:t>стр. </a:t>
            </a:r>
            <a:r>
              <a:rPr lang="ru-RU" sz="1600" spc="-5" dirty="0">
                <a:latin typeface="Microsoft Sans Serif"/>
                <a:cs typeface="Microsoft Sans Serif"/>
              </a:rPr>
              <a:t>20.1,</a:t>
            </a:r>
            <a:r>
              <a:rPr lang="ru-RU" sz="160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гр.</a:t>
            </a:r>
            <a:r>
              <a:rPr lang="ru-RU" sz="1600" spc="15" dirty="0">
                <a:latin typeface="Microsoft Sans Serif"/>
                <a:cs typeface="Microsoft Sans Serif"/>
              </a:rPr>
              <a:t> </a:t>
            </a:r>
            <a:r>
              <a:rPr lang="ru-RU" sz="1600" spc="-5" dirty="0">
                <a:latin typeface="Microsoft Sans Serif"/>
                <a:cs typeface="Microsoft Sans Serif"/>
              </a:rPr>
              <a:t>13),</a:t>
            </a:r>
            <a:r>
              <a:rPr lang="ru-RU" sz="160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получили</a:t>
            </a:r>
            <a:r>
              <a:rPr lang="ru-RU" sz="1600" spc="40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перелом</a:t>
            </a:r>
            <a:r>
              <a:rPr lang="ru-RU" sz="1600" spc="15" dirty="0">
                <a:latin typeface="Microsoft Sans Serif"/>
                <a:cs typeface="Microsoft Sans Serif"/>
              </a:rPr>
              <a:t> </a:t>
            </a:r>
            <a:r>
              <a:rPr lang="ru-RU" sz="1600" spc="-25" dirty="0">
                <a:latin typeface="Microsoft Sans Serif"/>
                <a:cs typeface="Microsoft Sans Serif"/>
              </a:rPr>
              <a:t>шейки</a:t>
            </a:r>
            <a:r>
              <a:rPr lang="ru-RU" sz="1600" spc="25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бедра, </a:t>
            </a:r>
            <a:r>
              <a:rPr lang="ru-RU" sz="1600" spc="-10" dirty="0">
                <a:latin typeface="Microsoft Sans Serif"/>
                <a:cs typeface="Microsoft Sans Serif"/>
              </a:rPr>
              <a:t> </a:t>
            </a:r>
            <a:r>
              <a:rPr lang="ru-RU" sz="1600" spc="-20" dirty="0" err="1">
                <a:latin typeface="Microsoft Sans Serif"/>
                <a:cs typeface="Microsoft Sans Serif"/>
              </a:rPr>
              <a:t>чрезвертельный</a:t>
            </a:r>
            <a:r>
              <a:rPr lang="ru-RU" sz="1600" dirty="0">
                <a:latin typeface="Microsoft Sans Serif"/>
                <a:cs typeface="Microsoft Sans Serif"/>
              </a:rPr>
              <a:t> и</a:t>
            </a:r>
            <a:r>
              <a:rPr lang="ru-RU" sz="1600" spc="35" dirty="0">
                <a:latin typeface="Microsoft Sans Serif"/>
                <a:cs typeface="Microsoft Sans Serif"/>
              </a:rPr>
              <a:t> </a:t>
            </a:r>
            <a:r>
              <a:rPr lang="ru-RU" sz="1600" spc="-15" dirty="0" err="1">
                <a:latin typeface="Microsoft Sans Serif"/>
                <a:cs typeface="Microsoft Sans Serif"/>
              </a:rPr>
              <a:t>подвертельный</a:t>
            </a:r>
            <a:r>
              <a:rPr lang="ru-RU" sz="1600" spc="15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переломы</a:t>
            </a:r>
            <a:r>
              <a:rPr lang="ru-RU" sz="1600" spc="30" dirty="0">
                <a:latin typeface="Microsoft Sans Serif"/>
                <a:cs typeface="Microsoft Sans Serif"/>
              </a:rPr>
              <a:t> </a:t>
            </a:r>
            <a:r>
              <a:rPr lang="ru-RU" sz="1600" dirty="0">
                <a:latin typeface="Microsoft Sans Serif"/>
                <a:cs typeface="Microsoft Sans Serif"/>
              </a:rPr>
              <a:t>(S72.0-2)</a:t>
            </a:r>
            <a:r>
              <a:rPr lang="ru-RU" sz="1600" spc="-15" dirty="0">
                <a:latin typeface="Microsoft Sans Serif"/>
                <a:cs typeface="Microsoft Sans Serif"/>
              </a:rPr>
              <a:t> </a:t>
            </a:r>
            <a:r>
              <a:rPr lang="ru-RU" sz="1600" dirty="0" smtClean="0">
                <a:latin typeface="Microsoft Sans Serif"/>
                <a:cs typeface="Microsoft Sans Serif"/>
              </a:rPr>
              <a:t>1</a:t>
            </a:r>
            <a:r>
              <a:rPr lang="ru-RU" sz="1600" u="sng" dirty="0" smtClean="0">
                <a:latin typeface="Microsoft Sans Serif"/>
                <a:cs typeface="Microsoft Sans Serif"/>
              </a:rPr>
              <a:t>____</a:t>
            </a:r>
            <a:r>
              <a:rPr lang="ru-RU" sz="1600" dirty="0" smtClean="0">
                <a:latin typeface="Microsoft Sans Serif"/>
                <a:cs typeface="Microsoft Sans Serif"/>
              </a:rPr>
              <a:t>,</a:t>
            </a:r>
            <a:r>
              <a:rPr lang="ru-RU" sz="1600" spc="-25" dirty="0" smtClean="0">
                <a:latin typeface="Microsoft Sans Serif"/>
                <a:cs typeface="Microsoft Sans Serif"/>
              </a:rPr>
              <a:t> </a:t>
            </a:r>
            <a:r>
              <a:rPr lang="ru-RU" sz="1600" spc="-30" dirty="0">
                <a:latin typeface="Microsoft Sans Serif"/>
                <a:cs typeface="Microsoft Sans Serif"/>
              </a:rPr>
              <a:t>из</a:t>
            </a:r>
            <a:r>
              <a:rPr lang="ru-RU" sz="1600" spc="3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них:</a:t>
            </a:r>
            <a:r>
              <a:rPr lang="ru-RU" sz="1600" spc="25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получили</a:t>
            </a:r>
            <a:r>
              <a:rPr lang="ru-RU" sz="1600" spc="25" dirty="0">
                <a:latin typeface="Microsoft Sans Serif"/>
                <a:cs typeface="Microsoft Sans Serif"/>
              </a:rPr>
              <a:t> </a:t>
            </a:r>
            <a:r>
              <a:rPr lang="ru-RU" sz="1600" spc="-20" dirty="0">
                <a:latin typeface="Microsoft Sans Serif"/>
                <a:cs typeface="Microsoft Sans Serif"/>
              </a:rPr>
              <a:t>медицинскую</a:t>
            </a:r>
            <a:r>
              <a:rPr lang="ru-RU" sz="1600" spc="25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помощь</a:t>
            </a:r>
            <a:r>
              <a:rPr lang="ru-RU" sz="1600" spc="5" dirty="0">
                <a:latin typeface="Microsoft Sans Serif"/>
                <a:cs typeface="Microsoft Sans Serif"/>
              </a:rPr>
              <a:t> </a:t>
            </a:r>
            <a:r>
              <a:rPr lang="ru-RU" sz="1600" dirty="0">
                <a:latin typeface="Microsoft Sans Serif"/>
                <a:cs typeface="Microsoft Sans Serif"/>
              </a:rPr>
              <a:t>в</a:t>
            </a:r>
            <a:r>
              <a:rPr lang="ru-RU" sz="1600" spc="1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форме</a:t>
            </a:r>
            <a:r>
              <a:rPr lang="ru-RU" sz="1600" spc="-5" dirty="0">
                <a:latin typeface="Microsoft Sans Serif"/>
                <a:cs typeface="Microsoft Sans Serif"/>
              </a:rPr>
              <a:t> </a:t>
            </a:r>
            <a:r>
              <a:rPr lang="ru-RU" sz="1600" spc="-20" dirty="0">
                <a:latin typeface="Microsoft Sans Serif"/>
                <a:cs typeface="Microsoft Sans Serif"/>
              </a:rPr>
              <a:t>хирургического </a:t>
            </a:r>
            <a:r>
              <a:rPr lang="ru-RU" sz="1600" spc="-15" dirty="0">
                <a:latin typeface="Microsoft Sans Serif"/>
                <a:cs typeface="Microsoft Sans Serif"/>
              </a:rPr>
              <a:t> вмешательства</a:t>
            </a:r>
            <a:r>
              <a:rPr lang="ru-RU" sz="1600" spc="-20" dirty="0">
                <a:latin typeface="Microsoft Sans Serif"/>
                <a:cs typeface="Microsoft Sans Serif"/>
              </a:rPr>
              <a:t> </a:t>
            </a:r>
            <a:r>
              <a:rPr lang="ru-RU" sz="1600" dirty="0" smtClean="0">
                <a:latin typeface="Microsoft Sans Serif"/>
                <a:cs typeface="Microsoft Sans Serif"/>
              </a:rPr>
              <a:t>2</a:t>
            </a:r>
            <a:r>
              <a:rPr lang="ru-RU" sz="1600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</a:t>
            </a:r>
            <a:r>
              <a:rPr lang="ru-RU" sz="1600" dirty="0" smtClean="0">
                <a:latin typeface="Microsoft Sans Serif"/>
                <a:cs typeface="Microsoft Sans Serif"/>
              </a:rPr>
              <a:t>, </a:t>
            </a:r>
            <a:r>
              <a:rPr lang="ru-RU" sz="1600" spc="-15" dirty="0" err="1">
                <a:latin typeface="Microsoft Sans Serif"/>
                <a:cs typeface="Microsoft Sans Serif"/>
              </a:rPr>
              <a:t>эндопротезирование</a:t>
            </a:r>
            <a:r>
              <a:rPr lang="ru-RU" sz="1600" dirty="0">
                <a:latin typeface="Microsoft Sans Serif"/>
                <a:cs typeface="Microsoft Sans Serif"/>
              </a:rPr>
              <a:t> </a:t>
            </a:r>
            <a:r>
              <a:rPr lang="ru-RU" sz="1600" dirty="0" smtClean="0">
                <a:latin typeface="Microsoft Sans Serif"/>
                <a:cs typeface="Microsoft Sans Serif"/>
              </a:rPr>
              <a:t>3</a:t>
            </a:r>
            <a:r>
              <a:rPr lang="ru-RU" sz="1600" u="sng" dirty="0" smtClean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____</a:t>
            </a:r>
            <a:r>
              <a:rPr lang="ru-RU" sz="1600" dirty="0" smtClean="0">
                <a:latin typeface="Microsoft Sans Serif"/>
                <a:cs typeface="Microsoft Sans Serif"/>
              </a:rPr>
              <a:t>.</a:t>
            </a:r>
            <a:endParaRPr lang="ru-RU" sz="1600" dirty="0">
              <a:latin typeface="Microsoft Sans Serif"/>
              <a:cs typeface="Microsoft Sans Serif"/>
            </a:endParaRP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 данной таблице указываются только пациенты с диагнозом </a:t>
            </a:r>
            <a:r>
              <a:rPr lang="en-US" dirty="0" smtClean="0"/>
              <a:t>S72.0-2</a:t>
            </a:r>
            <a:r>
              <a:rPr lang="ru-RU" dirty="0" smtClean="0"/>
              <a:t> и относятся к классу травм и отравлений</a:t>
            </a:r>
          </a:p>
          <a:p>
            <a:pPr marL="0" indent="0">
              <a:buNone/>
            </a:pPr>
            <a:r>
              <a:rPr lang="ru-RU" u="sng" dirty="0" smtClean="0"/>
              <a:t>пациенты с патологическим переломом </a:t>
            </a:r>
            <a:r>
              <a:rPr lang="ru-RU" u="sng" dirty="0" smtClean="0"/>
              <a:t>шифруются </a:t>
            </a:r>
            <a:r>
              <a:rPr lang="en-US" u="sng" dirty="0" smtClean="0"/>
              <a:t>M</a:t>
            </a:r>
            <a:r>
              <a:rPr lang="ru-RU" u="sng" dirty="0" smtClean="0"/>
              <a:t>80, и относятся к классу болезней костно-мышечной системы и в данную таблицу не вносятся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*</a:t>
            </a:r>
            <a:r>
              <a:rPr lang="ru-RU" sz="1800" dirty="0" smtClean="0"/>
              <a:t>Лица старше трудоспособного возраста: </a:t>
            </a:r>
            <a:endParaRPr lang="ru-RU" sz="1800" dirty="0"/>
          </a:p>
          <a:p>
            <a:pPr marL="1252538" indent="185738"/>
            <a:r>
              <a:rPr lang="ru-RU" sz="1800" dirty="0"/>
              <a:t>Мужчины – с 62 лет</a:t>
            </a:r>
          </a:p>
          <a:p>
            <a:pPr marL="1252538" indent="185738"/>
            <a:r>
              <a:rPr lang="ru-RU" sz="1800" dirty="0"/>
              <a:t>Женщины – с 57 лет</a:t>
            </a:r>
          </a:p>
          <a:p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/>
          </a:bodyPr>
          <a:lstStyle/>
          <a:p>
            <a:r>
              <a:rPr lang="ru-RU" dirty="0" smtClean="0"/>
              <a:t>Особенности заполнения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553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90600"/>
          </a:xfrm>
        </p:spPr>
        <p:txBody>
          <a:bodyPr>
            <a:noAutofit/>
          </a:bodyPr>
          <a:lstStyle/>
          <a:p>
            <a:pPr marL="1270">
              <a:lnSpc>
                <a:spcPct val="100000"/>
              </a:lnSpc>
              <a:spcBef>
                <a:spcPts val="95"/>
              </a:spcBef>
            </a:pPr>
            <a:r>
              <a:rPr lang="ru-RU" sz="2000" b="1" spc="-10" dirty="0"/>
              <a:t>Изменения,</a:t>
            </a:r>
            <a:r>
              <a:rPr lang="ru-RU" sz="2000" b="1" spc="50" dirty="0"/>
              <a:t> </a:t>
            </a:r>
            <a:r>
              <a:rPr lang="ru-RU" sz="2000" b="1" spc="-5" dirty="0"/>
              <a:t>вносимые</a:t>
            </a:r>
            <a:r>
              <a:rPr lang="ru-RU" sz="2000" b="1" spc="20" dirty="0"/>
              <a:t> </a:t>
            </a:r>
            <a:r>
              <a:rPr lang="ru-RU" sz="2000" b="1" spc="-5" dirty="0"/>
              <a:t>в </a:t>
            </a:r>
            <a:r>
              <a:rPr lang="ru-RU" sz="2000" b="1" spc="-15" dirty="0"/>
              <a:t>форму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spc="-15" dirty="0"/>
              <a:t>Федерального</a:t>
            </a:r>
            <a:r>
              <a:rPr lang="ru-RU" sz="2000" b="1" spc="-5" dirty="0"/>
              <a:t> </a:t>
            </a:r>
            <a:r>
              <a:rPr lang="ru-RU" sz="2000" b="1" spc="-10" dirty="0"/>
              <a:t>Статистического</a:t>
            </a:r>
            <a:r>
              <a:rPr lang="ru-RU" sz="2000" b="1" dirty="0"/>
              <a:t> </a:t>
            </a:r>
            <a:r>
              <a:rPr lang="ru-RU" sz="2000" b="1" spc="-20" dirty="0"/>
              <a:t>наблюдения</a:t>
            </a:r>
            <a:r>
              <a:rPr lang="ru-RU" sz="2000" b="1" spc="25" dirty="0"/>
              <a:t> </a:t>
            </a:r>
            <a:r>
              <a:rPr lang="ru-RU" sz="2000" b="1" spc="-5" dirty="0"/>
              <a:t>№</a:t>
            </a:r>
            <a:r>
              <a:rPr lang="ru-RU" sz="2000" b="1" spc="-5" dirty="0" smtClean="0"/>
              <a:t>14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52256"/>
          </a:xfrm>
        </p:spPr>
        <p:txBody>
          <a:bodyPr/>
          <a:lstStyle/>
          <a:p>
            <a:r>
              <a:rPr lang="ru-RU" sz="1800" b="1" spc="-5" dirty="0" smtClean="0">
                <a:solidFill>
                  <a:srgbClr val="C00000"/>
                </a:solidFill>
                <a:latin typeface="Calibri"/>
                <a:cs typeface="Calibri"/>
              </a:rPr>
              <a:t>Добавлены строки</a:t>
            </a:r>
            <a:endParaRPr lang="ru-RU" dirty="0"/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777855"/>
              </p:ext>
            </p:extLst>
          </p:nvPr>
        </p:nvGraphicFramePr>
        <p:xfrm>
          <a:off x="251520" y="1700808"/>
          <a:ext cx="8583928" cy="23469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17770"/>
                <a:gridCol w="1678304"/>
                <a:gridCol w="1887854"/>
              </a:tblGrid>
              <a:tr h="213359">
                <a:tc>
                  <a:txBody>
                    <a:bodyPr/>
                    <a:lstStyle/>
                    <a:p>
                      <a:pPr marL="132715">
                        <a:lnSpc>
                          <a:spcPts val="1580"/>
                        </a:lnSpc>
                      </a:pP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новообразования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580"/>
                        </a:lnSpc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3.0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80"/>
                        </a:lnSpc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С00-D48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marL="222250">
                        <a:lnSpc>
                          <a:spcPts val="1639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том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числе: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22250">
                        <a:lnSpc>
                          <a:spcPts val="1620"/>
                        </a:lnSpc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злокачественные</a:t>
                      </a:r>
                      <a:r>
                        <a:rPr sz="14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новообразования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3.1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С00-С97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222250">
                        <a:lnSpc>
                          <a:spcPts val="1580"/>
                        </a:lnSpc>
                      </a:pP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злокачественные</a:t>
                      </a:r>
                      <a:r>
                        <a:rPr sz="1400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новообразования</a:t>
                      </a:r>
                      <a:r>
                        <a:rPr sz="1400" spc="-4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молочной</a:t>
                      </a:r>
                      <a:r>
                        <a:rPr sz="1400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железы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580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3.1.1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580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С50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26719">
                <a:tc>
                  <a:txBody>
                    <a:bodyPr/>
                    <a:lstStyle/>
                    <a:p>
                      <a:pPr marL="222250">
                        <a:lnSpc>
                          <a:spcPts val="1639"/>
                        </a:lnSpc>
                      </a:pP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злокачественные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новообразования</a:t>
                      </a:r>
                      <a:r>
                        <a:rPr sz="1400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глаза,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головного</a:t>
                      </a:r>
                      <a:r>
                        <a:rPr sz="14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мозга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22250">
                        <a:lnSpc>
                          <a:spcPts val="1620"/>
                        </a:lnSpc>
                      </a:pPr>
                      <a:r>
                        <a:rPr sz="14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других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отделов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центральной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нервной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системы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3.1.2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С69-С72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132715">
                        <a:lnSpc>
                          <a:spcPts val="1580"/>
                        </a:lnSpc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болезни </a:t>
                      </a: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кожи</a:t>
                      </a:r>
                      <a:r>
                        <a:rPr sz="1400" b="1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15" dirty="0">
                          <a:latin typeface="Times New Roman"/>
                          <a:cs typeface="Times New Roman"/>
                        </a:rPr>
                        <a:t>подкожной</a:t>
                      </a:r>
                      <a:r>
                        <a:rPr sz="1400" b="1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клетчатки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80"/>
                        </a:lnSpc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13.0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80"/>
                        </a:lnSpc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L00-L98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marL="222250" marR="3923029">
                        <a:lnSpc>
                          <a:spcPts val="168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из них: 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зы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13.1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L10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359">
                <a:tc>
                  <a:txBody>
                    <a:bodyPr/>
                    <a:lstStyle/>
                    <a:p>
                      <a:pPr marL="42545">
                        <a:lnSpc>
                          <a:spcPts val="158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…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309245">
                        <a:lnSpc>
                          <a:spcPts val="1580"/>
                        </a:lnSpc>
                      </a:pP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атопический</a:t>
                      </a:r>
                      <a:r>
                        <a:rPr sz="1400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дерматит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80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13.4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80"/>
                        </a:lnSpc>
                      </a:pP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L20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7127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90600"/>
          </a:xfrm>
        </p:spPr>
        <p:txBody>
          <a:bodyPr>
            <a:noAutofit/>
          </a:bodyPr>
          <a:lstStyle/>
          <a:p>
            <a:pPr marL="1270">
              <a:lnSpc>
                <a:spcPct val="100000"/>
              </a:lnSpc>
              <a:spcBef>
                <a:spcPts val="95"/>
              </a:spcBef>
            </a:pPr>
            <a:r>
              <a:rPr lang="ru-RU" sz="2000" b="1" spc="-10" dirty="0"/>
              <a:t>Изменения,</a:t>
            </a:r>
            <a:r>
              <a:rPr lang="ru-RU" sz="2000" b="1" spc="50" dirty="0"/>
              <a:t> </a:t>
            </a:r>
            <a:r>
              <a:rPr lang="ru-RU" sz="2000" b="1" spc="-5" dirty="0"/>
              <a:t>вносимые</a:t>
            </a:r>
            <a:r>
              <a:rPr lang="ru-RU" sz="2000" b="1" spc="20" dirty="0"/>
              <a:t> </a:t>
            </a:r>
            <a:r>
              <a:rPr lang="ru-RU" sz="2000" b="1" spc="-5" dirty="0"/>
              <a:t>в </a:t>
            </a:r>
            <a:r>
              <a:rPr lang="ru-RU" sz="2000" b="1" spc="-15" dirty="0"/>
              <a:t>форму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spc="-15" dirty="0"/>
              <a:t>Федерального</a:t>
            </a:r>
            <a:r>
              <a:rPr lang="ru-RU" sz="2000" b="1" spc="-5" dirty="0"/>
              <a:t> </a:t>
            </a:r>
            <a:r>
              <a:rPr lang="ru-RU" sz="2000" b="1" spc="-10" dirty="0"/>
              <a:t>Статистического</a:t>
            </a:r>
            <a:r>
              <a:rPr lang="ru-RU" sz="2000" b="1" dirty="0"/>
              <a:t> </a:t>
            </a:r>
            <a:r>
              <a:rPr lang="ru-RU" sz="2000" b="1" spc="-20" dirty="0"/>
              <a:t>наблюдения</a:t>
            </a:r>
            <a:r>
              <a:rPr lang="ru-RU" sz="2000" b="1" spc="25" dirty="0"/>
              <a:t> </a:t>
            </a:r>
            <a:r>
              <a:rPr lang="ru-RU" sz="2000" b="1" spc="-5" dirty="0"/>
              <a:t>№</a:t>
            </a:r>
            <a:r>
              <a:rPr lang="ru-RU" sz="2000" b="1" spc="-5" dirty="0" smtClean="0"/>
              <a:t>14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52256"/>
          </a:xfrm>
        </p:spPr>
        <p:txBody>
          <a:bodyPr/>
          <a:lstStyle/>
          <a:p>
            <a:r>
              <a:rPr lang="ru-RU" sz="1800" b="1" spc="-5" dirty="0" smtClean="0">
                <a:solidFill>
                  <a:srgbClr val="C00000"/>
                </a:solidFill>
                <a:latin typeface="Calibri"/>
                <a:cs typeface="Calibri"/>
              </a:rPr>
              <a:t>Добавлена новая таблица 2801</a:t>
            </a:r>
          </a:p>
          <a:p>
            <a:endParaRPr lang="ru-RU" dirty="0"/>
          </a:p>
        </p:txBody>
      </p:sp>
      <p:sp>
        <p:nvSpPr>
          <p:cNvPr id="7" name="object 8"/>
          <p:cNvSpPr txBox="1"/>
          <p:nvPr/>
        </p:nvSpPr>
        <p:spPr>
          <a:xfrm>
            <a:off x="251520" y="1556792"/>
            <a:ext cx="8644255" cy="27927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86080">
              <a:lnSpc>
                <a:spcPct val="100000"/>
              </a:lnSpc>
              <a:spcBef>
                <a:spcPts val="100"/>
              </a:spcBef>
              <a:tabLst>
                <a:tab pos="3388995" algn="l"/>
                <a:tab pos="5887085" algn="l"/>
              </a:tabLst>
            </a:pPr>
            <a:r>
              <a:rPr sz="1800" b="1" dirty="0">
                <a:latin typeface="Times New Roman"/>
                <a:cs typeface="Times New Roman"/>
              </a:rPr>
              <a:t>(2800) </a:t>
            </a:r>
            <a:r>
              <a:rPr sz="1800" dirty="0">
                <a:latin typeface="Times New Roman"/>
                <a:cs typeface="Times New Roman"/>
              </a:rPr>
              <a:t>Замещение </a:t>
            </a:r>
            <a:r>
              <a:rPr sz="1800" spc="-5" dirty="0">
                <a:latin typeface="Times New Roman"/>
                <a:cs typeface="Times New Roman"/>
              </a:rPr>
              <a:t>жизненно важных </a:t>
            </a:r>
            <a:r>
              <a:rPr sz="1800" spc="-10" dirty="0">
                <a:latin typeface="Times New Roman"/>
                <a:cs typeface="Times New Roman"/>
              </a:rPr>
              <a:t>функций </a:t>
            </a:r>
            <a:r>
              <a:rPr sz="1800" spc="-5" dirty="0">
                <a:latin typeface="Times New Roman"/>
                <a:cs typeface="Times New Roman"/>
              </a:rPr>
              <a:t>(искусственная вентиляция </a:t>
            </a:r>
            <a:r>
              <a:rPr sz="1800" dirty="0">
                <a:latin typeface="Times New Roman"/>
                <a:cs typeface="Times New Roman"/>
              </a:rPr>
              <a:t>легких,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экстракорпоральные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методы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лечения,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экстракорпоральная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мембранная</a:t>
            </a:r>
            <a:r>
              <a:rPr sz="1800" spc="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оксигенация,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контрпульсация, </a:t>
            </a:r>
            <a:r>
              <a:rPr sz="1800" dirty="0">
                <a:latin typeface="Times New Roman"/>
                <a:cs typeface="Times New Roman"/>
              </a:rPr>
              <a:t>прессорная </a:t>
            </a:r>
            <a:r>
              <a:rPr sz="1800" spc="-10" dirty="0">
                <a:latin typeface="Times New Roman"/>
                <a:cs typeface="Times New Roman"/>
              </a:rPr>
              <a:t>поддержка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5" dirty="0">
                <a:latin typeface="Times New Roman"/>
                <a:cs typeface="Times New Roman"/>
              </a:rPr>
              <a:t>другое) </a:t>
            </a:r>
            <a:r>
              <a:rPr sz="1800" dirty="0">
                <a:latin typeface="Times New Roman"/>
                <a:cs typeface="Times New Roman"/>
              </a:rPr>
              <a:t>в </a:t>
            </a:r>
            <a:r>
              <a:rPr sz="1800" spc="-10" dirty="0">
                <a:latin typeface="Times New Roman"/>
                <a:cs typeface="Times New Roman"/>
              </a:rPr>
              <a:t>отделениях </a:t>
            </a:r>
            <a:r>
              <a:rPr sz="1800" dirty="0">
                <a:latin typeface="Times New Roman"/>
                <a:cs typeface="Times New Roman"/>
              </a:rPr>
              <a:t>анестезиологии и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реанимации: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до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суток</a:t>
            </a:r>
            <a:r>
              <a:rPr sz="1800" spc="4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до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3-х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суток</a:t>
            </a:r>
            <a:r>
              <a:rPr sz="1800" spc="4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800" dirty="0">
                <a:latin typeface="Times New Roman"/>
                <a:cs typeface="Times New Roman"/>
              </a:rPr>
              <a:t>,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928620" algn="l"/>
                <a:tab pos="6697345" algn="l"/>
              </a:tabLst>
            </a:pPr>
            <a:r>
              <a:rPr sz="1800" dirty="0">
                <a:latin typeface="Times New Roman"/>
                <a:cs typeface="Times New Roman"/>
              </a:rPr>
              <a:t>30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суток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более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3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800" dirty="0">
                <a:latin typeface="Times New Roman"/>
                <a:cs typeface="Times New Roman"/>
              </a:rPr>
              <a:t>;</a:t>
            </a:r>
            <a:r>
              <a:rPr sz="1800" spc="459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умерло: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течение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</a:t>
            </a:r>
            <a:r>
              <a:rPr sz="1800" spc="5" dirty="0">
                <a:latin typeface="Times New Roman"/>
                <a:cs typeface="Times New Roman"/>
              </a:rPr>
              <a:t> часа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4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10" dirty="0">
                <a:latin typeface="Times New Roman"/>
                <a:cs typeface="Times New Roman"/>
              </a:rPr>
              <a:t> течение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суток</a:t>
            </a:r>
            <a:endParaRPr sz="1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1097280" algn="l"/>
              </a:tabLst>
            </a:pPr>
            <a:r>
              <a:rPr sz="1800" dirty="0">
                <a:latin typeface="Times New Roman"/>
                <a:cs typeface="Times New Roman"/>
              </a:rPr>
              <a:t>5	.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51435" marR="5080" algn="just">
              <a:lnSpc>
                <a:spcPct val="100000"/>
              </a:lnSpc>
              <a:spcBef>
                <a:spcPts val="5"/>
              </a:spcBef>
              <a:tabLst>
                <a:tab pos="2147570" algn="l"/>
                <a:tab pos="2432685" algn="l"/>
                <a:tab pos="4707890" algn="l"/>
                <a:tab pos="5605780" algn="l"/>
                <a:tab pos="7501890" algn="l"/>
              </a:tabLst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(2801)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(в </a:t>
            </a:r>
            <a:r>
              <a:rPr sz="1800" spc="-20" dirty="0">
                <a:solidFill>
                  <a:srgbClr val="FF0000"/>
                </a:solidFill>
                <a:latin typeface="Times New Roman"/>
                <a:cs typeface="Times New Roman"/>
              </a:rPr>
              <a:t>том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числе, из 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таблицы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2800) 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экстракорпоральная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мембранная 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оксигенация: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до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 1</a:t>
            </a:r>
            <a:r>
              <a:rPr sz="1800" spc="3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суток</a:t>
            </a:r>
            <a:r>
              <a:rPr sz="1800" spc="3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1	,</a:t>
            </a:r>
            <a:r>
              <a:rPr sz="1800" spc="3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до</a:t>
            </a:r>
            <a:r>
              <a:rPr sz="1800" spc="3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3-х</a:t>
            </a:r>
            <a:r>
              <a:rPr sz="1800" spc="3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суток</a:t>
            </a:r>
            <a:r>
              <a:rPr sz="1800" spc="3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8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1800" spc="3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30</a:t>
            </a:r>
            <a:r>
              <a:rPr sz="1800" spc="3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imes New Roman"/>
                <a:cs typeface="Times New Roman"/>
              </a:rPr>
              <a:t>суток</a:t>
            </a:r>
            <a:r>
              <a:rPr sz="1800" spc="3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800" spc="3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более</a:t>
            </a:r>
            <a:r>
              <a:rPr sz="1800" spc="3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8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1800" spc="2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умерло:</a:t>
            </a:r>
            <a:r>
              <a:rPr sz="1800" spc="3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в </a:t>
            </a:r>
            <a:r>
              <a:rPr sz="1800" spc="-43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течение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 1 часа</a:t>
            </a:r>
            <a:r>
              <a:rPr sz="18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800" u="sng" spc="-5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, в </a:t>
            </a:r>
            <a:r>
              <a:rPr sz="1800" spc="-10" dirty="0">
                <a:solidFill>
                  <a:srgbClr val="FF0000"/>
                </a:solidFill>
                <a:latin typeface="Times New Roman"/>
                <a:cs typeface="Times New Roman"/>
              </a:rPr>
              <a:t>течение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 1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 суток</a:t>
            </a:r>
            <a:r>
              <a:rPr sz="18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8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1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75986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12968" cy="9906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Таблица </a:t>
            </a:r>
            <a:r>
              <a:rPr lang="ru-RU" sz="2800" dirty="0"/>
              <a:t>3000 </a:t>
            </a:r>
            <a:r>
              <a:rPr lang="ru-RU" sz="2800" dirty="0" smtClean="0"/>
              <a:t>«Состав новорожденных с заболеваниями, поступивших в возрасте 0-6 дней жизни, и исходы их лечения»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761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Заполняют:</a:t>
            </a:r>
          </a:p>
          <a:p>
            <a:r>
              <a:rPr lang="ru-RU" dirty="0" smtClean="0"/>
              <a:t>Все детские стационары</a:t>
            </a:r>
            <a:r>
              <a:rPr lang="ru-RU" dirty="0" smtClean="0"/>
              <a:t>, имеющие в своем составе койки для недоношенных и патологии новорожденных, не входящие в состав родовспомогательных учреждений.</a:t>
            </a:r>
          </a:p>
          <a:p>
            <a:r>
              <a:rPr lang="ru-RU" dirty="0" smtClean="0"/>
              <a:t>Перинатальные </a:t>
            </a:r>
            <a:r>
              <a:rPr lang="ru-RU" dirty="0" smtClean="0"/>
              <a:t>центры – по детям, поступившим из других медицинских организаций на лечение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 таблицу 3000 </a:t>
            </a:r>
            <a:r>
              <a:rPr lang="ru-RU" dirty="0" smtClean="0"/>
              <a:t>не включаются сведения </a:t>
            </a:r>
            <a:r>
              <a:rPr lang="ru-RU" dirty="0" smtClean="0"/>
              <a:t>о </a:t>
            </a:r>
            <a:r>
              <a:rPr lang="ru-RU" dirty="0" smtClean="0"/>
              <a:t>больных и заболевших детях, оставленных в палатах для новорожденных в родовспомогательных </a:t>
            </a:r>
            <a:r>
              <a:rPr lang="ru-RU" dirty="0" smtClean="0"/>
              <a:t>учреждениях, сведения о них вносятся </a:t>
            </a:r>
            <a:r>
              <a:rPr lang="ru-RU" dirty="0" smtClean="0"/>
              <a:t>в таблицу 2000 </a:t>
            </a:r>
            <a:r>
              <a:rPr lang="ru-RU" dirty="0" smtClean="0"/>
              <a:t>формы № 14 и </a:t>
            </a:r>
            <a:r>
              <a:rPr lang="ru-RU" dirty="0" smtClean="0"/>
              <a:t>таблицу 2200 в </a:t>
            </a:r>
            <a:r>
              <a:rPr lang="ru-RU" dirty="0" smtClean="0"/>
              <a:t>формы </a:t>
            </a:r>
            <a:r>
              <a:rPr lang="ru-RU" dirty="0" smtClean="0"/>
              <a:t>№ 32</a:t>
            </a:r>
          </a:p>
          <a:p>
            <a:pPr marL="0" indent="0">
              <a:buNone/>
            </a:pPr>
            <a:r>
              <a:rPr lang="ru-RU" dirty="0" smtClean="0"/>
              <a:t>На поступивших детей, рожденных на дому, </a:t>
            </a:r>
            <a:r>
              <a:rPr lang="ru-RU" dirty="0" smtClean="0"/>
              <a:t>в других учреждениях заполняется </a:t>
            </a:r>
            <a:r>
              <a:rPr lang="ru-RU" dirty="0" smtClean="0"/>
              <a:t>таблица 3000, а так же они должны быть разнесены в форме № 32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846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>
            <a:noAutofit/>
          </a:bodyPr>
          <a:lstStyle/>
          <a:p>
            <a:r>
              <a:rPr lang="ru-RU" sz="2800" spc="-20" dirty="0" smtClean="0">
                <a:cs typeface="Arial"/>
              </a:rPr>
              <a:t>Форма </a:t>
            </a:r>
            <a:r>
              <a:rPr lang="ru-RU" sz="2800" spc="-5" dirty="0" smtClean="0">
                <a:cs typeface="Arial"/>
              </a:rPr>
              <a:t>ФСН </a:t>
            </a:r>
            <a:r>
              <a:rPr lang="ru-RU" sz="2800" dirty="0">
                <a:cs typeface="Arial"/>
              </a:rPr>
              <a:t>№14 </a:t>
            </a:r>
            <a:r>
              <a:rPr lang="ru-RU" sz="2800" spc="-25" dirty="0">
                <a:cs typeface="Arial"/>
              </a:rPr>
              <a:t>Таблицы </a:t>
            </a:r>
            <a:r>
              <a:rPr lang="ru-RU" sz="2800" spc="-5" dirty="0">
                <a:cs typeface="Arial"/>
              </a:rPr>
              <a:t>4000 </a:t>
            </a:r>
            <a:r>
              <a:rPr lang="ru-RU" sz="2800" dirty="0">
                <a:cs typeface="Arial"/>
              </a:rPr>
              <a:t>и </a:t>
            </a:r>
            <a:r>
              <a:rPr lang="ru-RU" sz="2800" spc="-5" dirty="0">
                <a:cs typeface="Arial"/>
              </a:rPr>
              <a:t>4001 </a:t>
            </a:r>
            <a:r>
              <a:rPr lang="ru-RU" sz="2800" spc="-655" dirty="0">
                <a:cs typeface="Arial"/>
              </a:rPr>
              <a:t> </a:t>
            </a:r>
            <a:r>
              <a:rPr lang="ru-RU" sz="2800" spc="-655" dirty="0" smtClean="0">
                <a:cs typeface="Arial"/>
              </a:rPr>
              <a:t>«</a:t>
            </a:r>
            <a:r>
              <a:rPr lang="ru-RU" sz="2800" spc="-15" dirty="0" smtClean="0">
                <a:cs typeface="Arial"/>
              </a:rPr>
              <a:t>Хирургическая</a:t>
            </a:r>
            <a:r>
              <a:rPr lang="ru-RU" sz="2800" spc="35" dirty="0" smtClean="0">
                <a:cs typeface="Arial"/>
              </a:rPr>
              <a:t> </a:t>
            </a:r>
            <a:r>
              <a:rPr lang="ru-RU" sz="2800" spc="-15" dirty="0">
                <a:cs typeface="Arial"/>
              </a:rPr>
              <a:t>работа</a:t>
            </a:r>
            <a:r>
              <a:rPr lang="ru-RU" sz="2800" spc="-5" dirty="0">
                <a:cs typeface="Arial"/>
              </a:rPr>
              <a:t> </a:t>
            </a:r>
            <a:r>
              <a:rPr lang="ru-RU" sz="2800" spc="-10" dirty="0" smtClean="0">
                <a:cs typeface="Arial"/>
              </a:rPr>
              <a:t>организации»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472608"/>
          </a:xfrm>
        </p:spPr>
        <p:txBody>
          <a:bodyPr>
            <a:normAutofit fontScale="70000" lnSpcReduction="20000"/>
          </a:bodyPr>
          <a:lstStyle/>
          <a:p>
            <a:pPr marL="354965" marR="5080" indent="-342900" algn="just">
              <a:lnSpc>
                <a:spcPct val="100000"/>
              </a:lnSpc>
              <a:spcBef>
                <a:spcPts val="105"/>
              </a:spcBef>
              <a:tabLst>
                <a:tab pos="299720" algn="l"/>
              </a:tabLst>
            </a:pPr>
            <a:r>
              <a:rPr lang="ru-RU" sz="2800" dirty="0"/>
              <a:t>В таблицу включаются сведения о всех выполненных операциях (плановых и экстренных), проведенных в лечебном учреждении, независимо от того, в каком отделении была проведена операция.</a:t>
            </a:r>
          </a:p>
          <a:p>
            <a:pPr marL="354965" marR="5715" indent="-342900" algn="just">
              <a:spcBef>
                <a:spcPts val="1200"/>
              </a:spcBef>
              <a:tabLst>
                <a:tab pos="299720" algn="l"/>
              </a:tabLst>
            </a:pPr>
            <a:r>
              <a:rPr lang="ru-RU" sz="2800" dirty="0"/>
              <a:t>При проведении нескольких операций одному и тому же пациенту в  таблице показываются все операции, независимо от того,  одномоментно или в разные сроки были произведены эти операции.</a:t>
            </a:r>
          </a:p>
          <a:p>
            <a:pPr marL="355600" indent="-355600"/>
            <a:r>
              <a:rPr lang="ru-RU" sz="2800" dirty="0"/>
              <a:t>Операция, произведенная в несколько этапов в течение одной госпитализации, учитывается как одна операция.</a:t>
            </a:r>
          </a:p>
          <a:p>
            <a:pPr marL="355600" indent="-355600"/>
            <a:r>
              <a:rPr lang="ru-RU" sz="2800" dirty="0"/>
              <a:t>В графе «умерло оперированных в стационаре» указывается число  умерших оперированных пациентов, независимо от причины смерти: заболевание, по поводу которого была произведена операция, осложнение,  связанное с операцией или другие заболевания.</a:t>
            </a:r>
          </a:p>
          <a:p>
            <a:pPr marL="355600" indent="-355600"/>
            <a:r>
              <a:rPr lang="ru-RU" sz="2800" dirty="0"/>
              <a:t>В случае смерти пациента, перенесшего несколько операций, как умершего его следует показывать лишь по одной операции (наиболее сложной и радикальной</a:t>
            </a:r>
            <a:r>
              <a:rPr lang="ru-RU" sz="2800" dirty="0" smtClean="0"/>
              <a:t>).</a:t>
            </a:r>
            <a:endParaRPr lang="en-US" sz="2800" dirty="0" smtClean="0"/>
          </a:p>
          <a:p>
            <a:r>
              <a:rPr lang="ru-RU" sz="2800" dirty="0" smtClean="0"/>
              <a:t>   Сверить </a:t>
            </a:r>
            <a:r>
              <a:rPr lang="ru-RU" sz="2800" dirty="0" smtClean="0"/>
              <a:t>таблицу 4100  формы № 14, с таблицей 5111 формы № </a:t>
            </a:r>
            <a:r>
              <a:rPr lang="ru-RU" sz="2800" dirty="0" smtClean="0"/>
              <a:t>30 </a:t>
            </a:r>
            <a:r>
              <a:rPr lang="ru-RU" sz="2900" dirty="0" smtClean="0"/>
              <a:t>«Интервенционные </a:t>
            </a:r>
            <a:r>
              <a:rPr lang="ru-RU" sz="2900" dirty="0"/>
              <a:t>вмешательства под лучевым </a:t>
            </a:r>
            <a:r>
              <a:rPr lang="ru-RU" sz="2900" dirty="0"/>
              <a:t>контролем. </a:t>
            </a:r>
            <a:r>
              <a:rPr lang="ru-RU" sz="2900" dirty="0" err="1"/>
              <a:t>Рентгенохирургия</a:t>
            </a:r>
            <a:r>
              <a:rPr lang="ru-RU" sz="2900" dirty="0"/>
              <a:t>, </a:t>
            </a:r>
            <a:r>
              <a:rPr lang="ru-RU" sz="2900" dirty="0" err="1"/>
              <a:t>рентгеноэндоваскулярные</a:t>
            </a:r>
            <a:r>
              <a:rPr lang="ru-RU" sz="2900" dirty="0"/>
              <a:t> диагностика и </a:t>
            </a:r>
            <a:r>
              <a:rPr lang="ru-RU" sz="2900" dirty="0"/>
              <a:t>лечение»</a:t>
            </a:r>
            <a:endParaRPr lang="ru-RU" sz="2900" dirty="0"/>
          </a:p>
          <a:p>
            <a:pPr marL="355600" indent="-355600"/>
            <a:endParaRPr lang="ru-RU" sz="2800" dirty="0"/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725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>
            <a:noAutofit/>
          </a:bodyPr>
          <a:lstStyle/>
          <a:p>
            <a:r>
              <a:rPr lang="ru-RU" sz="2800" spc="-20" dirty="0" smtClean="0">
                <a:cs typeface="Arial"/>
              </a:rPr>
              <a:t>Форма </a:t>
            </a:r>
            <a:r>
              <a:rPr lang="ru-RU" sz="2800" spc="-5" dirty="0" smtClean="0">
                <a:cs typeface="Arial"/>
              </a:rPr>
              <a:t>ФСН </a:t>
            </a:r>
            <a:r>
              <a:rPr lang="ru-RU" sz="2800" dirty="0">
                <a:cs typeface="Arial"/>
              </a:rPr>
              <a:t>№14 </a:t>
            </a:r>
            <a:r>
              <a:rPr lang="ru-RU" sz="2800" spc="-25" dirty="0">
                <a:cs typeface="Arial"/>
              </a:rPr>
              <a:t>Таблицы </a:t>
            </a:r>
            <a:r>
              <a:rPr lang="ru-RU" sz="2800" spc="-5" dirty="0">
                <a:cs typeface="Arial"/>
              </a:rPr>
              <a:t>4000 </a:t>
            </a:r>
            <a:r>
              <a:rPr lang="ru-RU" sz="2800" dirty="0">
                <a:cs typeface="Arial"/>
              </a:rPr>
              <a:t>и </a:t>
            </a:r>
            <a:r>
              <a:rPr lang="ru-RU" sz="2800" spc="-5" dirty="0">
                <a:cs typeface="Arial"/>
              </a:rPr>
              <a:t>4001 </a:t>
            </a:r>
            <a:r>
              <a:rPr lang="ru-RU" sz="2800" spc="-655" dirty="0">
                <a:cs typeface="Arial"/>
              </a:rPr>
              <a:t> </a:t>
            </a:r>
            <a:r>
              <a:rPr lang="ru-RU" sz="2800" spc="-655" dirty="0" smtClean="0">
                <a:cs typeface="Arial"/>
              </a:rPr>
              <a:t>«</a:t>
            </a:r>
            <a:r>
              <a:rPr lang="ru-RU" sz="2800" spc="-15" dirty="0" smtClean="0">
                <a:cs typeface="Arial"/>
              </a:rPr>
              <a:t>Хирургическая</a:t>
            </a:r>
            <a:r>
              <a:rPr lang="ru-RU" sz="2800" spc="35" dirty="0" smtClean="0">
                <a:cs typeface="Arial"/>
              </a:rPr>
              <a:t> </a:t>
            </a:r>
            <a:r>
              <a:rPr lang="ru-RU" sz="2800" spc="-15" dirty="0">
                <a:cs typeface="Arial"/>
              </a:rPr>
              <a:t>работа</a:t>
            </a:r>
            <a:r>
              <a:rPr lang="ru-RU" sz="2800" spc="-5" dirty="0">
                <a:cs typeface="Arial"/>
              </a:rPr>
              <a:t> </a:t>
            </a:r>
            <a:r>
              <a:rPr lang="ru-RU" sz="2800" spc="-10" dirty="0" smtClean="0">
                <a:cs typeface="Arial"/>
              </a:rPr>
              <a:t>организации»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5472608"/>
          </a:xfrm>
        </p:spPr>
        <p:txBody>
          <a:bodyPr>
            <a:normAutofit/>
          </a:bodyPr>
          <a:lstStyle/>
          <a:p>
            <a:pPr marL="355600" indent="-355600"/>
            <a:r>
              <a:rPr lang="ru-RU" dirty="0">
                <a:cs typeface="Arial"/>
              </a:rPr>
              <a:t>Первая строка	равна сумме строк со 2 по 21 по всем графам.</a:t>
            </a:r>
          </a:p>
          <a:p>
            <a:pPr marL="355600" indent="-355600"/>
            <a:r>
              <a:rPr lang="ru-RU" dirty="0">
                <a:cs typeface="Arial"/>
              </a:rPr>
              <a:t>Отсутствие дублирования</a:t>
            </a:r>
          </a:p>
          <a:p>
            <a:pPr marL="355600" indent="-355600"/>
            <a:r>
              <a:rPr lang="ru-RU" dirty="0">
                <a:cs typeface="Arial"/>
              </a:rPr>
              <a:t>Расшифровка «</a:t>
            </a:r>
            <a:r>
              <a:rPr lang="ru-RU" dirty="0" smtClean="0">
                <a:cs typeface="Arial"/>
              </a:rPr>
              <a:t>прочие» операции должны быть расшифрованы в пояснительной записке</a:t>
            </a:r>
            <a:endParaRPr lang="ru-RU" dirty="0">
              <a:cs typeface="Arial"/>
            </a:endParaRPr>
          </a:p>
          <a:p>
            <a:pPr marL="355600" indent="-355600"/>
            <a:r>
              <a:rPr lang="ru-RU" dirty="0">
                <a:cs typeface="Arial"/>
              </a:rPr>
              <a:t>В графе 28 - указывается число направленных материалов на морфологическое  исследование по числу операций	(Приказ МЗ РФ от 24 марта 2016 г. №179Н</a:t>
            </a:r>
            <a:r>
              <a:rPr lang="ru-RU" dirty="0" smtClean="0">
                <a:cs typeface="Arial"/>
              </a:rPr>
              <a:t>)</a:t>
            </a:r>
          </a:p>
          <a:p>
            <a:pPr marL="355600" indent="-355600"/>
            <a:r>
              <a:rPr lang="ru-RU" dirty="0" smtClean="0">
                <a:cs typeface="Arial"/>
              </a:rPr>
              <a:t>Хирургические манипуляции и первичная хирургическая обработка – операцией не является и в </a:t>
            </a:r>
            <a:r>
              <a:rPr lang="ru-RU" dirty="0" smtClean="0">
                <a:cs typeface="Arial"/>
              </a:rPr>
              <a:t>таблицу </a:t>
            </a:r>
            <a:r>
              <a:rPr lang="ru-RU" dirty="0" smtClean="0">
                <a:cs typeface="Arial"/>
              </a:rPr>
              <a:t>4000, 4001 не включаются</a:t>
            </a:r>
          </a:p>
          <a:p>
            <a:pPr marL="355600" indent="-355600"/>
            <a:r>
              <a:rPr lang="ru-RU" dirty="0" smtClean="0">
                <a:cs typeface="Arial"/>
              </a:rPr>
              <a:t>В </a:t>
            </a:r>
            <a:r>
              <a:rPr lang="ru-RU" dirty="0">
                <a:cs typeface="Arial"/>
              </a:rPr>
              <a:t>«закрещенных» </a:t>
            </a:r>
            <a:r>
              <a:rPr lang="ru-RU" dirty="0" smtClean="0">
                <a:cs typeface="Arial"/>
              </a:rPr>
              <a:t>клетках не должно быть информации</a:t>
            </a:r>
            <a:endParaRPr lang="ru-RU" dirty="0" smtClean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31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415" y="278160"/>
            <a:ext cx="8229600" cy="990600"/>
          </a:xfrm>
        </p:spPr>
        <p:txBody>
          <a:bodyPr/>
          <a:lstStyle/>
          <a:p>
            <a:r>
              <a:rPr lang="ru-RU" dirty="0" smtClean="0"/>
              <a:t>Форма № 14 таблица 4110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789040"/>
            <a:ext cx="8363272" cy="2687960"/>
          </a:xfrm>
        </p:spPr>
        <p:txBody>
          <a:bodyPr/>
          <a:lstStyle/>
          <a:p>
            <a:r>
              <a:rPr lang="ru-RU" dirty="0" smtClean="0"/>
              <a:t>В графе 5 указываются случаи смерти после применения анестезии. Все случаи летальных исходов вследствие анестезии должны подтверждаться </a:t>
            </a:r>
            <a:r>
              <a:rPr lang="ru-RU" b="1" dirty="0" smtClean="0"/>
              <a:t>документально</a:t>
            </a:r>
            <a:r>
              <a:rPr lang="ru-RU" dirty="0" smtClean="0"/>
              <a:t> путем </a:t>
            </a:r>
            <a:r>
              <a:rPr lang="ru-RU" b="1" dirty="0" smtClean="0"/>
              <a:t>представления посмертного эпикриза и протокола патолого-анатомического вскрытия либо судебно-медицинской экспертизы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5" t="39138" r="34329" b="35257"/>
          <a:stretch/>
        </p:blipFill>
        <p:spPr bwMode="auto">
          <a:xfrm>
            <a:off x="179512" y="980728"/>
            <a:ext cx="8393374" cy="263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161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87208" cy="807368"/>
          </a:xfrm>
        </p:spPr>
        <p:txBody>
          <a:bodyPr/>
          <a:lstStyle/>
          <a:p>
            <a:r>
              <a:rPr lang="ru-RU" dirty="0" err="1" smtClean="0"/>
              <a:t>Межформенный</a:t>
            </a:r>
            <a:r>
              <a:rPr lang="ru-RU" dirty="0" smtClean="0"/>
              <a:t>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3623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С формой ФСН №12 «Сведения о числе заболеваний, зарегистрированных </a:t>
            </a:r>
            <a:r>
              <a:rPr lang="ru-RU" b="1" dirty="0" smtClean="0">
                <a:solidFill>
                  <a:srgbClr val="C00000"/>
                </a:solidFill>
              </a:rPr>
              <a:t>у пациентов</a:t>
            </a:r>
            <a:r>
              <a:rPr lang="ru-RU" b="1" dirty="0">
                <a:solidFill>
                  <a:srgbClr val="C00000"/>
                </a:solidFill>
              </a:rPr>
              <a:t>, проживающих в районе обслуживания медицинской организации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dirty="0"/>
          </a:p>
          <a:p>
            <a:r>
              <a:rPr lang="ru-RU" dirty="0"/>
              <a:t>Число заболеваний (острые и повторные инфаркты миокарда и острые формы  цереброваскулярных болезней, пневмонии и другие заболевания, требующие лечения в  стационарных условиях, в форме №12 должно быть больше или равно числу лиц,  показанных в форме №</a:t>
            </a:r>
            <a:r>
              <a:rPr lang="ru-RU" dirty="0" smtClean="0"/>
              <a:t>14</a:t>
            </a:r>
          </a:p>
          <a:p>
            <a:endParaRPr lang="ru-RU" dirty="0"/>
          </a:p>
          <a:p>
            <a:r>
              <a:rPr lang="ru-RU" dirty="0"/>
              <a:t>Превышение количества </a:t>
            </a:r>
            <a:r>
              <a:rPr lang="ru-RU" dirty="0" smtClean="0"/>
              <a:t>лиц </a:t>
            </a:r>
            <a:r>
              <a:rPr lang="ru-RU" dirty="0"/>
              <a:t>в форме №14 над </a:t>
            </a:r>
            <a:r>
              <a:rPr lang="ru-RU" dirty="0" smtClean="0"/>
              <a:t>количеством заболеваний, показанных </a:t>
            </a:r>
            <a:r>
              <a:rPr lang="ru-RU" dirty="0"/>
              <a:t>в  форме №12, указывает на отсутствие преемственности между поликлиникой и  стационаром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3760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87208" cy="807368"/>
          </a:xfrm>
        </p:spPr>
        <p:txBody>
          <a:bodyPr/>
          <a:lstStyle/>
          <a:p>
            <a:r>
              <a:rPr lang="ru-RU" dirty="0" err="1" smtClean="0"/>
              <a:t>Межформенный</a:t>
            </a:r>
            <a:r>
              <a:rPr lang="ru-RU" dirty="0" smtClean="0"/>
              <a:t>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36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>
                <a:solidFill>
                  <a:srgbClr val="C00000"/>
                </a:solidFill>
              </a:rPr>
              <a:t>формой ФСН №13 «Сведения о беременности с абортивным исходом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dirty="0"/>
          </a:p>
          <a:p>
            <a:r>
              <a:rPr lang="ru-RU" dirty="0"/>
              <a:t>по количеству выполненных абортов</a:t>
            </a:r>
          </a:p>
          <a:p>
            <a:pPr marL="0" indent="0">
              <a:buNone/>
            </a:pPr>
            <a:r>
              <a:rPr lang="ru-RU" sz="1800" b="1" dirty="0"/>
              <a:t>14, 4000, 146, 03 &lt; = 13,1000, 1, 04 + 13, 2000, </a:t>
            </a:r>
            <a:r>
              <a:rPr lang="ru-RU" sz="1800" b="1" dirty="0" smtClean="0"/>
              <a:t>1,04</a:t>
            </a:r>
          </a:p>
          <a:p>
            <a:endParaRPr lang="ru-RU" dirty="0"/>
          </a:p>
          <a:p>
            <a:r>
              <a:rPr lang="ru-RU" dirty="0"/>
              <a:t>по количеству умерших вследствие абортов</a:t>
            </a:r>
          </a:p>
          <a:p>
            <a:pPr marL="0" indent="0">
              <a:buNone/>
            </a:pPr>
            <a:r>
              <a:rPr lang="ru-RU" sz="1800" b="1" dirty="0"/>
              <a:t>14, 4000, 146, 19 &lt; = 13, 3000, 1, 01</a:t>
            </a:r>
          </a:p>
          <a:p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/>
              <a:t>числу абортов, при проведении которых наблюдались осложнения</a:t>
            </a:r>
          </a:p>
          <a:p>
            <a:pPr marL="0" indent="0">
              <a:buNone/>
            </a:pPr>
            <a:r>
              <a:rPr lang="ru-RU" sz="1800" b="1" dirty="0"/>
              <a:t>14,4000,146,11 &lt;= 13,1105,1 + 13,2105,1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268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435280" cy="5928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Сводный годовой статистический отчет представляется на бланке </a:t>
            </a:r>
            <a:r>
              <a:rPr lang="ru-RU" dirty="0" smtClean="0"/>
              <a:t>формы №</a:t>
            </a:r>
            <a:r>
              <a:rPr lang="ru-RU" dirty="0"/>
              <a:t>14 по вновь утверждаемой Росстатом форме</a:t>
            </a:r>
          </a:p>
          <a:p>
            <a:pPr marL="0" indent="0">
              <a:buNone/>
            </a:pPr>
            <a:endParaRPr lang="ru-RU" u="sng" dirty="0" smtClean="0"/>
          </a:p>
          <a:p>
            <a:pPr marL="0" indent="0">
              <a:buNone/>
            </a:pPr>
            <a:r>
              <a:rPr lang="ru-RU" u="sng" dirty="0" smtClean="0"/>
              <a:t>Форма № 14 составляется всеми медицинскими  организациями </a:t>
            </a:r>
            <a:r>
              <a:rPr lang="en-US" u="sng" dirty="0" smtClean="0"/>
              <a:t>– </a:t>
            </a:r>
            <a:r>
              <a:rPr lang="ru-RU" u="sng" dirty="0" smtClean="0"/>
              <a:t> юридическими лицами, оказывающими  медицинскую помощь в стационарных условиях и</a:t>
            </a:r>
            <a:r>
              <a:rPr lang="en-US" u="sng" dirty="0" smtClean="0"/>
              <a:t> </a:t>
            </a:r>
            <a:r>
              <a:rPr lang="ru-RU" u="sng" dirty="0" smtClean="0"/>
              <a:t>медицинскими </a:t>
            </a:r>
            <a:r>
              <a:rPr lang="ru-RU" u="sng" dirty="0" smtClean="0"/>
              <a:t>организациями подчинения Министерству здравоохранения Забайкальского края, </a:t>
            </a:r>
            <a:r>
              <a:rPr lang="ru-RU" u="sng" dirty="0" smtClean="0"/>
              <a:t>имеющими подразделения,  оказывающие медицинскую помощь в стационарных условиях, входящими в номенклатуру медицинских  организаций </a:t>
            </a:r>
            <a:r>
              <a:rPr lang="ru-RU" dirty="0" smtClean="0"/>
              <a:t>(приказ Минздрава России от 6 августа 2013 г.</a:t>
            </a:r>
            <a:r>
              <a:rPr lang="en-US" dirty="0" smtClean="0"/>
              <a:t> </a:t>
            </a:r>
            <a:r>
              <a:rPr lang="ru-RU" dirty="0" smtClean="0"/>
              <a:t>№ 529н «Об утверждении номенклатуры медицинских  организаций», зарегистрирован Минюстом России 13 сентября 2013г.,</a:t>
            </a:r>
            <a:r>
              <a:rPr lang="en-US" dirty="0" smtClean="0"/>
              <a:t> </a:t>
            </a:r>
            <a:r>
              <a:rPr lang="ru-RU" dirty="0" smtClean="0"/>
              <a:t>регистрационный № 29950).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9239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87208" cy="807368"/>
          </a:xfrm>
        </p:spPr>
        <p:txBody>
          <a:bodyPr/>
          <a:lstStyle/>
          <a:p>
            <a:r>
              <a:rPr lang="ru-RU" dirty="0" err="1" smtClean="0"/>
              <a:t>Межформенный</a:t>
            </a:r>
            <a:r>
              <a:rPr lang="ru-RU" dirty="0" smtClean="0"/>
              <a:t>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352928" cy="513623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>
                <a:solidFill>
                  <a:srgbClr val="C00000"/>
                </a:solidFill>
              </a:rPr>
              <a:t>формой ФСН №30 «Сведения о медицинской организации</a:t>
            </a:r>
            <a:r>
              <a:rPr lang="ru-RU" b="1" dirty="0" smtClean="0">
                <a:solidFill>
                  <a:srgbClr val="C00000"/>
                </a:solidFill>
              </a:rPr>
              <a:t>» таблицей 3100: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dirty="0"/>
              <a:t>Число </a:t>
            </a:r>
            <a:r>
              <a:rPr lang="ru-RU" dirty="0">
                <a:solidFill>
                  <a:srgbClr val="C00000"/>
                </a:solidFill>
              </a:rPr>
              <a:t>выбывших (выписано + умерло) </a:t>
            </a:r>
            <a:r>
              <a:rPr lang="ru-RU" dirty="0" smtClean="0">
                <a:solidFill>
                  <a:srgbClr val="C00000"/>
                </a:solidFill>
              </a:rPr>
              <a:t>пациентов </a:t>
            </a:r>
            <a:r>
              <a:rPr lang="ru-RU" dirty="0" smtClean="0"/>
              <a:t>в </a:t>
            </a:r>
            <a:r>
              <a:rPr lang="ru-RU" dirty="0"/>
              <a:t>14 форме меньше, чем в 30 форме на число переведенных пациентов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2100" b="1" dirty="0" smtClean="0"/>
              <a:t>14,2000,10,04+14,2000,10,22+14,2000,220,04+14,2000,220,22+14,2000,10,08+14,2000,10,28&lt;30,3100,01,10+30,3100,78,10+30,3100,01,13+30,3100,78,13</a:t>
            </a:r>
            <a:endParaRPr lang="ru-RU" sz="2100" b="1" dirty="0"/>
          </a:p>
          <a:p>
            <a:endParaRPr lang="ru-RU" dirty="0"/>
          </a:p>
          <a:p>
            <a:r>
              <a:rPr lang="ru-RU" dirty="0"/>
              <a:t>Число </a:t>
            </a:r>
            <a:r>
              <a:rPr lang="ru-RU" dirty="0">
                <a:solidFill>
                  <a:srgbClr val="C00000"/>
                </a:solidFill>
              </a:rPr>
              <a:t>выписанных пациентов </a:t>
            </a:r>
            <a:r>
              <a:rPr lang="ru-RU" dirty="0"/>
              <a:t>в 14 форме меньше, чем в 30 форме на </a:t>
            </a:r>
            <a:r>
              <a:rPr lang="ru-RU" dirty="0" smtClean="0"/>
              <a:t>число переведенных </a:t>
            </a:r>
            <a:r>
              <a:rPr lang="ru-RU" dirty="0"/>
              <a:t>пациентов:</a:t>
            </a:r>
          </a:p>
          <a:p>
            <a:pPr marL="0" indent="0">
              <a:buNone/>
            </a:pPr>
            <a:r>
              <a:rPr lang="ru-RU" sz="2100" b="1" dirty="0" smtClean="0"/>
              <a:t>14,2000,10,04+14,2000,10,22+14,2000,220,04+14,2000,220,22&lt;</a:t>
            </a:r>
          </a:p>
          <a:p>
            <a:pPr marL="0" indent="0">
              <a:buNone/>
            </a:pPr>
            <a:r>
              <a:rPr lang="ru-RU" sz="2100" b="1" dirty="0" smtClean="0"/>
              <a:t>30,3100,01,10+30,3100,78,10</a:t>
            </a:r>
            <a:endParaRPr lang="ru-RU" sz="2100" b="1" dirty="0"/>
          </a:p>
          <a:p>
            <a:endParaRPr lang="ru-RU" dirty="0"/>
          </a:p>
          <a:p>
            <a:r>
              <a:rPr lang="ru-RU" dirty="0"/>
              <a:t>Число </a:t>
            </a:r>
            <a:r>
              <a:rPr lang="ru-RU" dirty="0">
                <a:solidFill>
                  <a:srgbClr val="C00000"/>
                </a:solidFill>
              </a:rPr>
              <a:t>умерших пациентов </a:t>
            </a:r>
            <a:r>
              <a:rPr lang="ru-RU" dirty="0"/>
              <a:t>в 14 форме равно числу умерших в 30 </a:t>
            </a:r>
            <a:r>
              <a:rPr lang="ru-RU" dirty="0" smtClean="0"/>
              <a:t>форме:  </a:t>
            </a:r>
            <a:endParaRPr lang="ru-RU" dirty="0" smtClean="0"/>
          </a:p>
          <a:p>
            <a:pPr marL="0" indent="0">
              <a:buNone/>
            </a:pPr>
            <a:r>
              <a:rPr lang="ru-RU" sz="2100" b="1" dirty="0" smtClean="0"/>
              <a:t>14,2000,10,08+14,2000,10,28 =30,3100,01,13+30,3100,78,13</a:t>
            </a:r>
            <a:endParaRPr lang="ru-RU" sz="21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9991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87208" cy="807368"/>
          </a:xfrm>
        </p:spPr>
        <p:txBody>
          <a:bodyPr/>
          <a:lstStyle/>
          <a:p>
            <a:r>
              <a:rPr lang="ru-RU" dirty="0" err="1" smtClean="0"/>
              <a:t>Межформенный</a:t>
            </a:r>
            <a:r>
              <a:rPr lang="ru-RU" dirty="0" smtClean="0"/>
              <a:t>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362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>
                <a:solidFill>
                  <a:srgbClr val="C00000"/>
                </a:solidFill>
              </a:rPr>
              <a:t>формой ФСН №30 «Сведения о медицинской организации</a:t>
            </a:r>
            <a:r>
              <a:rPr lang="ru-RU" b="1" smtClean="0">
                <a:solidFill>
                  <a:srgbClr val="C00000"/>
                </a:solidFill>
              </a:rPr>
              <a:t>» таблица 5503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dirty="0"/>
              <a:t>По числу патологоанатомических вскрытий умерших в стационаре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r>
              <a:rPr lang="ru-RU" dirty="0">
                <a:solidFill>
                  <a:srgbClr val="C00000"/>
                </a:solidFill>
              </a:rPr>
              <a:t>Всего: </a:t>
            </a:r>
            <a:r>
              <a:rPr lang="ru-RU" sz="1900" b="1" dirty="0" smtClean="0"/>
              <a:t>14,2000,10,09+14,2000,10,29 ≥ 30,5503,11,03 </a:t>
            </a:r>
            <a:r>
              <a:rPr lang="ru-RU" sz="1900" b="1" dirty="0"/>
              <a:t>- </a:t>
            </a:r>
            <a:r>
              <a:rPr lang="ru-RU" sz="1900" b="1" dirty="0" smtClean="0"/>
              <a:t>30,5503,11,09</a:t>
            </a:r>
          </a:p>
          <a:p>
            <a:endParaRPr lang="ru-RU" dirty="0"/>
          </a:p>
          <a:p>
            <a:r>
              <a:rPr lang="ru-RU" dirty="0">
                <a:solidFill>
                  <a:srgbClr val="C00000"/>
                </a:solidFill>
              </a:rPr>
              <a:t>Взрослые: </a:t>
            </a:r>
            <a:r>
              <a:rPr lang="ru-RU" sz="1900" b="1" dirty="0"/>
              <a:t>14,2000,10,09 ≥</a:t>
            </a:r>
            <a:r>
              <a:rPr lang="ru-RU" sz="1900" b="1" dirty="0" smtClean="0"/>
              <a:t> </a:t>
            </a:r>
            <a:r>
              <a:rPr lang="ru-RU" sz="1900" b="1" dirty="0"/>
              <a:t>(30,5503,11,03 – 30,5503,111,03) – (30,5503,11,09 </a:t>
            </a:r>
            <a:r>
              <a:rPr lang="ru-RU" sz="1900" b="1" dirty="0" smtClean="0"/>
              <a:t>– 30,5503,111,09)</a:t>
            </a:r>
          </a:p>
          <a:p>
            <a:endParaRPr lang="ru-RU" dirty="0"/>
          </a:p>
          <a:p>
            <a:r>
              <a:rPr lang="ru-RU" dirty="0" smtClean="0">
                <a:solidFill>
                  <a:srgbClr val="C00000"/>
                </a:solidFill>
              </a:rPr>
              <a:t>Дети</a:t>
            </a:r>
            <a:r>
              <a:rPr lang="ru-RU" dirty="0">
                <a:solidFill>
                  <a:srgbClr val="C00000"/>
                </a:solidFill>
              </a:rPr>
              <a:t>: </a:t>
            </a:r>
            <a:r>
              <a:rPr lang="ru-RU" sz="1900" b="1" dirty="0"/>
              <a:t>14,2000,10,29 ≥ </a:t>
            </a:r>
            <a:r>
              <a:rPr lang="ru-RU" sz="1900" b="1" dirty="0" smtClean="0"/>
              <a:t>30,5503,111,03 </a:t>
            </a:r>
            <a:r>
              <a:rPr lang="ru-RU" sz="1900" b="1" dirty="0"/>
              <a:t>– </a:t>
            </a:r>
            <a:r>
              <a:rPr lang="ru-RU" sz="1900" b="1" dirty="0" smtClean="0"/>
              <a:t>30,5503,111,09</a:t>
            </a:r>
          </a:p>
          <a:p>
            <a:endParaRPr lang="ru-RU" dirty="0"/>
          </a:p>
          <a:p>
            <a:r>
              <a:rPr lang="ru-RU" dirty="0" smtClean="0">
                <a:solidFill>
                  <a:srgbClr val="C00000"/>
                </a:solidFill>
              </a:rPr>
              <a:t>Умершие </a:t>
            </a:r>
            <a:r>
              <a:rPr lang="ru-RU" dirty="0">
                <a:solidFill>
                  <a:srgbClr val="C00000"/>
                </a:solidFill>
              </a:rPr>
              <a:t>новорожденные в первые 168 часов жизни: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1900" b="1" dirty="0" smtClean="0"/>
              <a:t>14,2200,1,01 </a:t>
            </a:r>
            <a:r>
              <a:rPr lang="ru-RU" sz="1900" b="1" dirty="0"/>
              <a:t>≥</a:t>
            </a:r>
            <a:r>
              <a:rPr lang="ru-RU" sz="1900" b="1" dirty="0" smtClean="0"/>
              <a:t> </a:t>
            </a:r>
            <a:r>
              <a:rPr lang="ru-RU" sz="1900" b="1" dirty="0"/>
              <a:t>30,5503,300,03 - 30,5503,300,09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8645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87208" cy="807368"/>
          </a:xfrm>
        </p:spPr>
        <p:txBody>
          <a:bodyPr/>
          <a:lstStyle/>
          <a:p>
            <a:r>
              <a:rPr lang="ru-RU" dirty="0" err="1" smtClean="0"/>
              <a:t>Межформенный</a:t>
            </a:r>
            <a:r>
              <a:rPr lang="ru-RU" dirty="0" smtClean="0"/>
              <a:t>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36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>
                <a:solidFill>
                  <a:srgbClr val="C00000"/>
                </a:solidFill>
              </a:rPr>
              <a:t>формой ФСН №32 «Сведения о медицинской помощи беременным, </a:t>
            </a:r>
            <a:r>
              <a:rPr lang="ru-RU" b="1" dirty="0" smtClean="0">
                <a:solidFill>
                  <a:srgbClr val="C00000"/>
                </a:solidFill>
              </a:rPr>
              <a:t>роженицам и </a:t>
            </a:r>
            <a:r>
              <a:rPr lang="ru-RU" b="1" dirty="0">
                <a:solidFill>
                  <a:srgbClr val="C00000"/>
                </a:solidFill>
              </a:rPr>
              <a:t>родильницам»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По числу умерших новорожденных в первые 168 часов жизни в стационаре: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sz="1800" b="1" dirty="0" smtClean="0"/>
              <a:t>14,2200,1,01</a:t>
            </a:r>
            <a:r>
              <a:rPr lang="ru-RU" sz="1800" b="1" dirty="0"/>
              <a:t>&gt;=32,2250,1,06+32,2260,1,08+14,3000,1,06+14,3000,1,09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999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75320"/>
          </a:xfrm>
        </p:spPr>
        <p:txBody>
          <a:bodyPr>
            <a:noAutofit/>
          </a:bodyPr>
          <a:lstStyle/>
          <a:p>
            <a:r>
              <a:rPr lang="ru-RU" sz="2400" b="1" dirty="0"/>
              <a:t>Источники </a:t>
            </a:r>
            <a:r>
              <a:rPr lang="ru-RU" sz="2400" b="1" dirty="0" smtClean="0"/>
              <a:t>информации</a:t>
            </a:r>
            <a:r>
              <a:rPr lang="en-US" sz="2400" b="1" dirty="0" smtClean="0"/>
              <a:t> </a:t>
            </a:r>
            <a:r>
              <a:rPr lang="ru-RU" sz="2400" b="1" dirty="0" smtClean="0"/>
              <a:t>при составлении</a:t>
            </a:r>
            <a:r>
              <a:rPr lang="en-US" sz="2400" b="1" dirty="0" smtClean="0"/>
              <a:t> </a:t>
            </a:r>
            <a:r>
              <a:rPr lang="ru-RU" sz="2400" b="1" dirty="0" smtClean="0"/>
              <a:t>формы №</a:t>
            </a:r>
            <a:r>
              <a:rPr lang="en-US" sz="2400" b="1" dirty="0" smtClean="0"/>
              <a:t> </a:t>
            </a:r>
            <a:r>
              <a:rPr lang="ru-RU" sz="2400" b="1" dirty="0" smtClean="0"/>
              <a:t>14</a:t>
            </a:r>
            <a:r>
              <a:rPr lang="ru-RU" sz="2400" b="1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55682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Приказ МЗ РФ от 5.08.2022 №350н, вступивший в силу с 1 марта 2023 г</a:t>
            </a:r>
            <a:r>
              <a:rPr lang="ru-RU" dirty="0" smtClean="0"/>
              <a:t>.:</a:t>
            </a:r>
            <a:endParaRPr lang="en-US" dirty="0"/>
          </a:p>
          <a:p>
            <a:r>
              <a:rPr lang="ru-RU" dirty="0" smtClean="0"/>
              <a:t>Учетная </a:t>
            </a:r>
            <a:r>
              <a:rPr lang="ru-RU" dirty="0"/>
              <a:t>форма №001/у «Журнал учета приема пациентов и отказов в </a:t>
            </a:r>
            <a:r>
              <a:rPr lang="ru-RU" dirty="0" smtClean="0"/>
              <a:t>оказании</a:t>
            </a:r>
            <a:r>
              <a:rPr lang="en-US" dirty="0" smtClean="0"/>
              <a:t> </a:t>
            </a:r>
            <a:r>
              <a:rPr lang="ru-RU" dirty="0" smtClean="0"/>
              <a:t>медицинской </a:t>
            </a:r>
            <a:r>
              <a:rPr lang="ru-RU" dirty="0"/>
              <a:t>помощи в стационарных условиях, в условиях дневного  стационара</a:t>
            </a:r>
            <a:r>
              <a:rPr lang="ru-RU" dirty="0" smtClean="0"/>
              <a:t>»</a:t>
            </a:r>
          </a:p>
          <a:p>
            <a:r>
              <a:rPr lang="ru-RU" dirty="0"/>
              <a:t>Учетная форма №</a:t>
            </a:r>
            <a:r>
              <a:rPr lang="ru-RU" dirty="0" smtClean="0"/>
              <a:t>003/у «Медицинская карта пациента, получающего медицинскую помощь в стационарных условиях, </a:t>
            </a:r>
            <a:r>
              <a:rPr lang="ru-RU" dirty="0"/>
              <a:t>в условиях дневного  </a:t>
            </a:r>
            <a:r>
              <a:rPr lang="ru-RU" dirty="0" smtClean="0"/>
              <a:t>стационара»</a:t>
            </a:r>
          </a:p>
          <a:p>
            <a:r>
              <a:rPr lang="ru-RU" dirty="0" smtClean="0"/>
              <a:t>Учетная </a:t>
            </a:r>
            <a:r>
              <a:rPr lang="ru-RU" dirty="0"/>
              <a:t>форма №</a:t>
            </a:r>
            <a:r>
              <a:rPr lang="ru-RU"/>
              <a:t>007/у «Лист ежедневного учета движения пациентов и коечного фонда медицинской организации, оказывающей медицинскую помощь в стационарных условиях, в условиях дневного стационара»</a:t>
            </a:r>
            <a:endParaRPr lang="ru-RU" dirty="0"/>
          </a:p>
          <a:p>
            <a:r>
              <a:rPr lang="ru-RU" dirty="0"/>
              <a:t>Учетная форма №008/у «Журнал учета оперативных вмешательств (операций) в  медицинской организации, оказывающей медицинскую помощь в стационарных  условиях, в условиях дневного стационара»</a:t>
            </a:r>
            <a:r>
              <a:rPr lang="en-US" dirty="0"/>
              <a:t> </a:t>
            </a:r>
            <a:r>
              <a:rPr lang="ru-RU" dirty="0" smtClean="0"/>
              <a:t>Учетная </a:t>
            </a:r>
            <a:r>
              <a:rPr lang="ru-RU" dirty="0"/>
              <a:t>форма №016/у «Сводная ведомость учета движения пациентов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коечного </a:t>
            </a:r>
            <a:r>
              <a:rPr lang="ru-RU" dirty="0"/>
              <a:t>фонда медицинской организации, оказывающей медицинскую </a:t>
            </a:r>
            <a:r>
              <a:rPr lang="ru-RU" dirty="0" smtClean="0"/>
              <a:t>помощь</a:t>
            </a:r>
            <a:r>
              <a:rPr lang="en-US" dirty="0" smtClean="0"/>
              <a:t> </a:t>
            </a:r>
            <a:r>
              <a:rPr lang="ru-RU" dirty="0" smtClean="0"/>
              <a:t>в </a:t>
            </a:r>
            <a:r>
              <a:rPr lang="ru-RU" dirty="0"/>
              <a:t>стационарных условиях, в условиях дневного стационара»</a:t>
            </a:r>
          </a:p>
          <a:p>
            <a:r>
              <a:rPr lang="ru-RU" dirty="0"/>
              <a:t>Учетная форма №066/у «Статистическая карта выбывшего из </a:t>
            </a:r>
            <a:r>
              <a:rPr lang="ru-RU" dirty="0" smtClean="0"/>
              <a:t>медицинской</a:t>
            </a:r>
            <a:r>
              <a:rPr lang="en-US" dirty="0" smtClean="0"/>
              <a:t> </a:t>
            </a:r>
            <a:r>
              <a:rPr lang="ru-RU" dirty="0" smtClean="0"/>
              <a:t>организации</a:t>
            </a:r>
            <a:r>
              <a:rPr lang="ru-RU" dirty="0"/>
              <a:t>, оказывающей медицинскую помощь в стационарных </a:t>
            </a:r>
            <a:r>
              <a:rPr lang="ru-RU" dirty="0" smtClean="0"/>
              <a:t>условиях,</a:t>
            </a:r>
            <a:r>
              <a:rPr lang="en-US" dirty="0" smtClean="0"/>
              <a:t>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условиях </a:t>
            </a:r>
            <a:r>
              <a:rPr lang="ru-RU" dirty="0"/>
              <a:t>дневного стационара»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Учетная </a:t>
            </a:r>
            <a:r>
              <a:rPr lang="ru-RU" dirty="0"/>
              <a:t>форма №106/у «Медицинское свидетельство о </a:t>
            </a:r>
            <a:r>
              <a:rPr lang="ru-RU" dirty="0" smtClean="0"/>
              <a:t>смерти»</a:t>
            </a:r>
            <a:endParaRPr lang="ru-RU" dirty="0"/>
          </a:p>
          <a:p>
            <a:r>
              <a:rPr lang="ru-RU" dirty="0" smtClean="0"/>
              <a:t>Учетная </a:t>
            </a:r>
            <a:r>
              <a:rPr lang="ru-RU" dirty="0"/>
              <a:t>форма №106-2/у «Медицинское свидетельство о перинатальной  </a:t>
            </a:r>
            <a:r>
              <a:rPr lang="ru-RU" dirty="0" smtClean="0"/>
              <a:t>смертности»</a:t>
            </a:r>
            <a:r>
              <a:rPr lang="en-US" dirty="0" smtClean="0"/>
              <a:t> </a:t>
            </a:r>
            <a:r>
              <a:rPr lang="ru-RU" dirty="0" smtClean="0"/>
              <a:t>Приказ </a:t>
            </a:r>
            <a:r>
              <a:rPr lang="ru-RU" dirty="0"/>
              <a:t>МЗ РФ от 15.04.2021 №</a:t>
            </a:r>
            <a:r>
              <a:rPr lang="ru-RU" dirty="0" smtClean="0"/>
              <a:t>352н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Возрастные группы населения таблица 2000 формы № 14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04000" cy="513623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Состоит из 3 </a:t>
            </a:r>
            <a:r>
              <a:rPr lang="ru-RU" dirty="0" smtClean="0"/>
              <a:t>частей:</a:t>
            </a:r>
          </a:p>
          <a:p>
            <a:r>
              <a:rPr lang="ru-RU" dirty="0" smtClean="0"/>
              <a:t>Часть А (графы 4-12) «Взрослые (18 лет и более)»</a:t>
            </a:r>
          </a:p>
          <a:p>
            <a:r>
              <a:rPr lang="ru-RU" dirty="0" smtClean="0"/>
              <a:t>Часть Б (графы 13-21) «Взрослые старше трудоспособного возраста»</a:t>
            </a:r>
          </a:p>
          <a:p>
            <a:r>
              <a:rPr lang="ru-RU" dirty="0" smtClean="0"/>
              <a:t>Часть В (графы 22-33) «Дети в возрасте 0-17 лет, включительно»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соответствии с Приказом Росстата от 17 июля 2019 г. № 409 «</a:t>
            </a:r>
            <a:r>
              <a:rPr lang="ru-RU" dirty="0" smtClean="0"/>
              <a:t>Об утверждении </a:t>
            </a:r>
            <a:r>
              <a:rPr lang="ru-RU" dirty="0"/>
              <a:t>методики определения </a:t>
            </a:r>
            <a:r>
              <a:rPr lang="ru-RU" dirty="0" smtClean="0"/>
              <a:t>возрастных </a:t>
            </a:r>
            <a:r>
              <a:rPr lang="ru-RU" dirty="0"/>
              <a:t>групп </a:t>
            </a:r>
            <a:r>
              <a:rPr lang="ru-RU" dirty="0" smtClean="0"/>
              <a:t>населения» в </a:t>
            </a:r>
            <a:r>
              <a:rPr lang="ru-RU" dirty="0"/>
              <a:t>2022 и в 2023 гг. </a:t>
            </a:r>
            <a:r>
              <a:rPr lang="ru-RU" dirty="0" smtClean="0"/>
              <a:t>ко </a:t>
            </a:r>
            <a:r>
              <a:rPr lang="ru-RU" dirty="0"/>
              <a:t>взрослым </a:t>
            </a:r>
            <a:r>
              <a:rPr lang="ru-RU" u="sng" dirty="0"/>
              <a:t>старше трудоспособного </a:t>
            </a:r>
            <a:r>
              <a:rPr lang="ru-RU" u="sng" dirty="0" smtClean="0"/>
              <a:t>возраста </a:t>
            </a:r>
            <a:r>
              <a:rPr lang="ru-RU" dirty="0" smtClean="0"/>
              <a:t>относятся</a:t>
            </a:r>
            <a:r>
              <a:rPr lang="ru-RU" dirty="0"/>
              <a:t>:</a:t>
            </a:r>
          </a:p>
          <a:p>
            <a:pPr marL="1252538" indent="185738"/>
            <a:r>
              <a:rPr lang="ru-RU" dirty="0"/>
              <a:t>Мужчины – с 62 лет</a:t>
            </a:r>
          </a:p>
          <a:p>
            <a:pPr marL="1252538" indent="185738"/>
            <a:r>
              <a:rPr lang="ru-RU" dirty="0"/>
              <a:t>Женщины – с 57 </a:t>
            </a:r>
            <a:r>
              <a:rPr lang="ru-RU" dirty="0" smtClean="0"/>
              <a:t>лет</a:t>
            </a:r>
          </a:p>
          <a:p>
            <a:pPr marL="0" indent="0">
              <a:buNone/>
            </a:pPr>
            <a:r>
              <a:rPr lang="ru-RU" dirty="0" smtClean="0"/>
              <a:t>   В 2024 г.: </a:t>
            </a:r>
          </a:p>
          <a:p>
            <a:pPr marL="1252538" indent="185738"/>
            <a:r>
              <a:rPr lang="ru-RU" dirty="0"/>
              <a:t>Мужчины – с </a:t>
            </a:r>
            <a:r>
              <a:rPr lang="ru-RU" dirty="0" smtClean="0"/>
              <a:t>63 </a:t>
            </a:r>
            <a:r>
              <a:rPr lang="ru-RU" dirty="0"/>
              <a:t>лет</a:t>
            </a:r>
          </a:p>
          <a:p>
            <a:pPr marL="1252538" indent="185738"/>
            <a:r>
              <a:rPr lang="ru-RU" dirty="0"/>
              <a:t>Женщины – с </a:t>
            </a:r>
            <a:r>
              <a:rPr lang="ru-RU" dirty="0" smtClean="0"/>
              <a:t>58 </a:t>
            </a:r>
            <a:r>
              <a:rPr lang="ru-RU" dirty="0"/>
              <a:t>лет</a:t>
            </a:r>
          </a:p>
          <a:p>
            <a:pPr marL="0" indent="0">
              <a:buNone/>
            </a:pPr>
            <a:endParaRPr lang="ru-RU" dirty="0" smtClean="0"/>
          </a:p>
          <a:p>
            <a:pPr marL="1252538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39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таблицу 2000 </a:t>
            </a:r>
            <a:r>
              <a:rPr lang="ru-RU" sz="3200" spc="30" dirty="0" smtClean="0">
                <a:latin typeface="Verdana"/>
                <a:cs typeface="Verdana"/>
              </a:rPr>
              <a:t>в</a:t>
            </a:r>
            <a:r>
              <a:rPr lang="ru-RU" sz="3200" dirty="0" smtClean="0">
                <a:latin typeface="Verdana"/>
                <a:cs typeface="Verdana"/>
              </a:rPr>
              <a:t>к</a:t>
            </a:r>
            <a:r>
              <a:rPr lang="ru-RU" sz="3200" spc="15" dirty="0" smtClean="0">
                <a:latin typeface="Verdana"/>
                <a:cs typeface="Verdana"/>
              </a:rPr>
              <a:t>л</a:t>
            </a:r>
            <a:r>
              <a:rPr lang="ru-RU" sz="3200" spc="45" dirty="0" smtClean="0">
                <a:latin typeface="Verdana"/>
                <a:cs typeface="Verdana"/>
              </a:rPr>
              <a:t>ю</a:t>
            </a:r>
            <a:r>
              <a:rPr lang="ru-RU" sz="3200" spc="-15" dirty="0" smtClean="0">
                <a:latin typeface="Verdana"/>
                <a:cs typeface="Verdana"/>
              </a:rPr>
              <a:t>ч</a:t>
            </a:r>
            <a:r>
              <a:rPr lang="ru-RU" sz="3200" spc="-45" dirty="0" smtClean="0">
                <a:latin typeface="Verdana"/>
                <a:cs typeface="Verdana"/>
              </a:rPr>
              <a:t>а</a:t>
            </a:r>
            <a:r>
              <a:rPr lang="ru-RU" sz="3200" spc="35" dirty="0" smtClean="0">
                <a:latin typeface="Verdana"/>
                <a:cs typeface="Verdana"/>
              </a:rPr>
              <a:t>ю</a:t>
            </a:r>
            <a:r>
              <a:rPr lang="ru-RU" sz="3200" spc="-25" dirty="0" smtClean="0">
                <a:latin typeface="Verdana"/>
                <a:cs typeface="Verdana"/>
              </a:rPr>
              <a:t>т</a:t>
            </a:r>
            <a:r>
              <a:rPr lang="ru-RU" sz="3200" spc="55" dirty="0" smtClean="0">
                <a:latin typeface="Verdana"/>
                <a:cs typeface="Verdana"/>
              </a:rPr>
              <a:t>с</a:t>
            </a:r>
            <a:r>
              <a:rPr lang="ru-RU" sz="3200" spc="25" dirty="0" smtClean="0">
                <a:latin typeface="Verdana"/>
                <a:cs typeface="Verdana"/>
              </a:rPr>
              <a:t>я</a:t>
            </a:r>
            <a:r>
              <a:rPr lang="ru-RU" sz="3200" spc="-240" dirty="0" smtClean="0">
                <a:latin typeface="Verdana"/>
                <a:cs typeface="Verdana"/>
              </a:rPr>
              <a:t> </a:t>
            </a:r>
            <a:r>
              <a:rPr lang="ru-RU" sz="3200" spc="55" dirty="0" smtClean="0">
                <a:latin typeface="Verdana"/>
                <a:cs typeface="Verdana"/>
              </a:rPr>
              <a:t>с</a:t>
            </a:r>
            <a:r>
              <a:rPr lang="ru-RU" sz="3200" spc="50" dirty="0" smtClean="0">
                <a:latin typeface="Verdana"/>
                <a:cs typeface="Verdana"/>
              </a:rPr>
              <a:t>в</a:t>
            </a:r>
            <a:r>
              <a:rPr lang="ru-RU" sz="3200" spc="40" dirty="0" smtClean="0">
                <a:latin typeface="Verdana"/>
                <a:cs typeface="Verdana"/>
              </a:rPr>
              <a:t>е</a:t>
            </a:r>
            <a:r>
              <a:rPr lang="ru-RU" sz="3200" spc="50" dirty="0" smtClean="0">
                <a:latin typeface="Verdana"/>
                <a:cs typeface="Verdana"/>
              </a:rPr>
              <a:t>д</a:t>
            </a:r>
            <a:r>
              <a:rPr lang="ru-RU" sz="3200" spc="40" dirty="0" smtClean="0">
                <a:latin typeface="Verdana"/>
                <a:cs typeface="Verdana"/>
              </a:rPr>
              <a:t>е</a:t>
            </a:r>
            <a:r>
              <a:rPr lang="ru-RU" sz="3200" spc="70" dirty="0" smtClean="0">
                <a:latin typeface="Verdana"/>
                <a:cs typeface="Verdana"/>
              </a:rPr>
              <a:t>н</a:t>
            </a:r>
            <a:r>
              <a:rPr lang="ru-RU" sz="3200" spc="75" dirty="0" smtClean="0">
                <a:latin typeface="Verdana"/>
                <a:cs typeface="Verdana"/>
              </a:rPr>
              <a:t>и</a:t>
            </a:r>
            <a:r>
              <a:rPr lang="ru-RU" sz="3200" spc="-5" dirty="0" smtClean="0">
                <a:latin typeface="Verdana"/>
                <a:cs typeface="Verdana"/>
              </a:rPr>
              <a:t>я: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80248"/>
          </a:xfrm>
        </p:spPr>
        <p:txBody>
          <a:bodyPr>
            <a:normAutofit/>
          </a:bodyPr>
          <a:lstStyle/>
          <a:p>
            <a:pPr marL="354965" indent="-342900">
              <a:spcBef>
                <a:spcPts val="765"/>
              </a:spcBef>
              <a:tabLst>
                <a:tab pos="355600" algn="l"/>
                <a:tab pos="356235" algn="l"/>
              </a:tabLst>
            </a:pPr>
            <a:r>
              <a:rPr lang="ru-RU" spc="70" dirty="0" smtClean="0">
                <a:latin typeface="Verdana"/>
                <a:cs typeface="Verdana"/>
              </a:rPr>
              <a:t>о</a:t>
            </a:r>
            <a:r>
              <a:rPr lang="ru-RU" spc="-204" dirty="0" smtClean="0">
                <a:latin typeface="Verdana"/>
                <a:cs typeface="Verdana"/>
              </a:rPr>
              <a:t> </a:t>
            </a:r>
            <a:r>
              <a:rPr lang="ru-RU" spc="10" dirty="0">
                <a:latin typeface="Verdana"/>
                <a:cs typeface="Verdana"/>
              </a:rPr>
              <a:t>всех</a:t>
            </a:r>
            <a:r>
              <a:rPr lang="ru-RU" spc="-240" dirty="0">
                <a:latin typeface="Verdana"/>
                <a:cs typeface="Verdana"/>
              </a:rPr>
              <a:t> </a:t>
            </a:r>
            <a:r>
              <a:rPr lang="ru-RU" spc="15" dirty="0">
                <a:latin typeface="Verdana"/>
                <a:cs typeface="Verdana"/>
              </a:rPr>
              <a:t>выписанных</a:t>
            </a:r>
            <a:r>
              <a:rPr lang="ru-RU" spc="-229" dirty="0">
                <a:latin typeface="Verdana"/>
                <a:cs typeface="Verdana"/>
              </a:rPr>
              <a:t> </a:t>
            </a:r>
            <a:r>
              <a:rPr lang="ru-RU" spc="15" dirty="0">
                <a:latin typeface="Verdana"/>
                <a:cs typeface="Verdana"/>
              </a:rPr>
              <a:t>пациентах</a:t>
            </a:r>
            <a:r>
              <a:rPr lang="ru-RU" spc="-240" dirty="0">
                <a:latin typeface="Verdana"/>
                <a:cs typeface="Verdana"/>
              </a:rPr>
              <a:t> </a:t>
            </a:r>
            <a:r>
              <a:rPr lang="ru-RU" spc="65" dirty="0" smtClean="0">
                <a:latin typeface="Verdana"/>
                <a:cs typeface="Verdana"/>
              </a:rPr>
              <a:t>из</a:t>
            </a:r>
            <a:r>
              <a:rPr lang="ru-RU" spc="-225" dirty="0" smtClean="0">
                <a:latin typeface="Verdana"/>
                <a:cs typeface="Verdana"/>
              </a:rPr>
              <a:t> </a:t>
            </a:r>
            <a:r>
              <a:rPr lang="ru-RU" spc="10" dirty="0">
                <a:latin typeface="Verdana"/>
                <a:cs typeface="Verdana"/>
              </a:rPr>
              <a:t>всех</a:t>
            </a:r>
            <a:r>
              <a:rPr lang="ru-RU" spc="-245" dirty="0">
                <a:latin typeface="Verdana"/>
                <a:cs typeface="Verdana"/>
              </a:rPr>
              <a:t> </a:t>
            </a:r>
            <a:r>
              <a:rPr lang="ru-RU" spc="5" dirty="0" smtClean="0">
                <a:latin typeface="Verdana"/>
                <a:cs typeface="Verdana"/>
              </a:rPr>
              <a:t>стационаров;</a:t>
            </a:r>
            <a:endParaRPr lang="ru-RU" dirty="0">
              <a:latin typeface="Verdana"/>
              <a:cs typeface="Verdana"/>
            </a:endParaRPr>
          </a:p>
          <a:p>
            <a:pPr marL="354965" indent="-342900">
              <a:spcBef>
                <a:spcPts val="760"/>
              </a:spcBef>
              <a:tabLst>
                <a:tab pos="355600" algn="l"/>
                <a:tab pos="356235" algn="l"/>
              </a:tabLst>
            </a:pPr>
            <a:r>
              <a:rPr lang="ru-RU" spc="70" dirty="0">
                <a:latin typeface="Verdana"/>
                <a:cs typeface="Verdana"/>
              </a:rPr>
              <a:t>о</a:t>
            </a:r>
            <a:r>
              <a:rPr lang="ru-RU" spc="-204" dirty="0">
                <a:latin typeface="Verdana"/>
                <a:cs typeface="Verdana"/>
              </a:rPr>
              <a:t> </a:t>
            </a:r>
            <a:r>
              <a:rPr lang="ru-RU" spc="15" dirty="0">
                <a:latin typeface="Verdana"/>
                <a:cs typeface="Verdana"/>
              </a:rPr>
              <a:t>доставленных</a:t>
            </a:r>
            <a:r>
              <a:rPr lang="ru-RU" spc="-240" dirty="0">
                <a:latin typeface="Verdana"/>
                <a:cs typeface="Verdana"/>
              </a:rPr>
              <a:t> </a:t>
            </a:r>
            <a:r>
              <a:rPr lang="ru-RU" spc="65" dirty="0">
                <a:latin typeface="Verdana"/>
                <a:cs typeface="Verdana"/>
              </a:rPr>
              <a:t>по</a:t>
            </a:r>
            <a:r>
              <a:rPr lang="ru-RU" spc="-210" dirty="0">
                <a:latin typeface="Verdana"/>
                <a:cs typeface="Verdana"/>
              </a:rPr>
              <a:t> </a:t>
            </a:r>
            <a:r>
              <a:rPr lang="ru-RU" spc="55" dirty="0">
                <a:latin typeface="Verdana"/>
                <a:cs typeface="Verdana"/>
              </a:rPr>
              <a:t>экстренным</a:t>
            </a:r>
            <a:r>
              <a:rPr lang="ru-RU" spc="-254" dirty="0">
                <a:latin typeface="Verdana"/>
                <a:cs typeface="Verdana"/>
              </a:rPr>
              <a:t> </a:t>
            </a:r>
            <a:r>
              <a:rPr lang="ru-RU" spc="5" dirty="0">
                <a:latin typeface="Verdana"/>
                <a:cs typeface="Verdana"/>
              </a:rPr>
              <a:t>показаниям,</a:t>
            </a:r>
            <a:r>
              <a:rPr lang="ru-RU" spc="-220" dirty="0">
                <a:latin typeface="Verdana"/>
                <a:cs typeface="Verdana"/>
              </a:rPr>
              <a:t> </a:t>
            </a:r>
            <a:r>
              <a:rPr lang="ru-RU" spc="40" dirty="0">
                <a:latin typeface="Verdana"/>
                <a:cs typeface="Verdana"/>
              </a:rPr>
              <a:t>в</a:t>
            </a:r>
            <a:r>
              <a:rPr lang="ru-RU" spc="-210" dirty="0">
                <a:latin typeface="Verdana"/>
                <a:cs typeface="Verdana"/>
              </a:rPr>
              <a:t> </a:t>
            </a:r>
            <a:r>
              <a:rPr lang="ru-RU" spc="80" dirty="0">
                <a:latin typeface="Verdana"/>
                <a:cs typeface="Verdana"/>
              </a:rPr>
              <a:t>том</a:t>
            </a:r>
            <a:r>
              <a:rPr lang="ru-RU" spc="-225" dirty="0">
                <a:latin typeface="Verdana"/>
                <a:cs typeface="Verdana"/>
              </a:rPr>
              <a:t> </a:t>
            </a:r>
            <a:r>
              <a:rPr lang="ru-RU" spc="45" dirty="0">
                <a:latin typeface="Verdana"/>
                <a:cs typeface="Verdana"/>
              </a:rPr>
              <a:t>числе</a:t>
            </a:r>
            <a:r>
              <a:rPr lang="ru-RU" spc="-235" dirty="0">
                <a:latin typeface="Verdana"/>
                <a:cs typeface="Verdana"/>
              </a:rPr>
              <a:t> </a:t>
            </a:r>
            <a:r>
              <a:rPr lang="ru-RU" spc="20" dirty="0" smtClean="0">
                <a:latin typeface="Verdana"/>
                <a:cs typeface="Verdana"/>
              </a:rPr>
              <a:t>СМП;</a:t>
            </a:r>
            <a:endParaRPr lang="ru-RU" dirty="0">
              <a:latin typeface="Verdana"/>
              <a:cs typeface="Verdana"/>
            </a:endParaRPr>
          </a:p>
          <a:p>
            <a:pPr marL="354965" indent="-342900">
              <a:spcBef>
                <a:spcPts val="755"/>
              </a:spcBef>
              <a:tabLst>
                <a:tab pos="355600" algn="l"/>
                <a:tab pos="356235" algn="l"/>
              </a:tabLst>
            </a:pPr>
            <a:r>
              <a:rPr lang="ru-RU" spc="70" dirty="0">
                <a:latin typeface="Verdana"/>
                <a:cs typeface="Verdana"/>
              </a:rPr>
              <a:t>о</a:t>
            </a:r>
            <a:r>
              <a:rPr lang="ru-RU" spc="-204" dirty="0">
                <a:latin typeface="Verdana"/>
                <a:cs typeface="Verdana"/>
              </a:rPr>
              <a:t> </a:t>
            </a:r>
            <a:r>
              <a:rPr lang="ru-RU" spc="65" dirty="0">
                <a:latin typeface="Verdana"/>
                <a:cs typeface="Verdana"/>
              </a:rPr>
              <a:t>п</a:t>
            </a:r>
            <a:r>
              <a:rPr lang="ru-RU" spc="120" dirty="0">
                <a:latin typeface="Verdana"/>
                <a:cs typeface="Verdana"/>
              </a:rPr>
              <a:t>р</a:t>
            </a:r>
            <a:r>
              <a:rPr lang="ru-RU" spc="45" dirty="0">
                <a:latin typeface="Verdana"/>
                <a:cs typeface="Verdana"/>
              </a:rPr>
              <a:t>о</a:t>
            </a:r>
            <a:r>
              <a:rPr lang="ru-RU" spc="5" dirty="0">
                <a:latin typeface="Verdana"/>
                <a:cs typeface="Verdana"/>
              </a:rPr>
              <a:t>в</a:t>
            </a:r>
            <a:r>
              <a:rPr lang="ru-RU" spc="40" dirty="0">
                <a:latin typeface="Verdana"/>
                <a:cs typeface="Verdana"/>
              </a:rPr>
              <a:t>е</a:t>
            </a:r>
            <a:r>
              <a:rPr lang="ru-RU" spc="60" dirty="0">
                <a:latin typeface="Verdana"/>
                <a:cs typeface="Verdana"/>
              </a:rPr>
              <a:t>д</a:t>
            </a:r>
            <a:r>
              <a:rPr lang="ru-RU" spc="40" dirty="0">
                <a:latin typeface="Verdana"/>
                <a:cs typeface="Verdana"/>
              </a:rPr>
              <a:t>е</a:t>
            </a:r>
            <a:r>
              <a:rPr lang="ru-RU" spc="55" dirty="0">
                <a:latin typeface="Verdana"/>
                <a:cs typeface="Verdana"/>
              </a:rPr>
              <a:t>н</a:t>
            </a:r>
            <a:r>
              <a:rPr lang="ru-RU" spc="70" dirty="0">
                <a:latin typeface="Verdana"/>
                <a:cs typeface="Verdana"/>
              </a:rPr>
              <a:t>н</a:t>
            </a:r>
            <a:r>
              <a:rPr lang="ru-RU" spc="-10" dirty="0">
                <a:latin typeface="Verdana"/>
                <a:cs typeface="Verdana"/>
              </a:rPr>
              <a:t>ы</a:t>
            </a:r>
            <a:r>
              <a:rPr lang="ru-RU" spc="-100" dirty="0">
                <a:latin typeface="Verdana"/>
                <a:cs typeface="Verdana"/>
              </a:rPr>
              <a:t>х</a:t>
            </a:r>
            <a:r>
              <a:rPr lang="ru-RU" spc="-240" dirty="0">
                <a:latin typeface="Verdana"/>
                <a:cs typeface="Verdana"/>
              </a:rPr>
              <a:t> </a:t>
            </a:r>
            <a:r>
              <a:rPr lang="ru-RU" dirty="0" smtClean="0">
                <a:latin typeface="Verdana"/>
                <a:cs typeface="Verdana"/>
              </a:rPr>
              <a:t>к</a:t>
            </a:r>
            <a:r>
              <a:rPr lang="ru-RU" spc="55" dirty="0" smtClean="0">
                <a:latin typeface="Verdana"/>
                <a:cs typeface="Verdana"/>
              </a:rPr>
              <a:t>о</a:t>
            </a:r>
            <a:r>
              <a:rPr lang="ru-RU" spc="100" dirty="0" smtClean="0">
                <a:latin typeface="Verdana"/>
                <a:cs typeface="Verdana"/>
              </a:rPr>
              <a:t>й</a:t>
            </a:r>
            <a:r>
              <a:rPr lang="ru-RU" spc="-15" dirty="0" smtClean="0">
                <a:latin typeface="Verdana"/>
                <a:cs typeface="Verdana"/>
              </a:rPr>
              <a:t>к</a:t>
            </a:r>
            <a:r>
              <a:rPr lang="ru-RU" spc="40" dirty="0" smtClean="0">
                <a:latin typeface="Verdana"/>
                <a:cs typeface="Verdana"/>
              </a:rPr>
              <a:t>о</a:t>
            </a:r>
            <a:r>
              <a:rPr lang="ru-RU" spc="15" dirty="0" smtClean="0">
                <a:latin typeface="Tahoma"/>
                <a:cs typeface="Tahoma"/>
              </a:rPr>
              <a:t>-</a:t>
            </a:r>
            <a:r>
              <a:rPr lang="ru-RU" spc="60" dirty="0" smtClean="0">
                <a:latin typeface="Verdana"/>
                <a:cs typeface="Verdana"/>
              </a:rPr>
              <a:t>д</a:t>
            </a:r>
            <a:r>
              <a:rPr lang="ru-RU" spc="55" dirty="0" smtClean="0">
                <a:latin typeface="Verdana"/>
                <a:cs typeface="Verdana"/>
              </a:rPr>
              <a:t>н</a:t>
            </a:r>
            <a:r>
              <a:rPr lang="ru-RU" spc="-5" dirty="0" smtClean="0">
                <a:latin typeface="Verdana"/>
                <a:cs typeface="Verdana"/>
              </a:rPr>
              <a:t>я</a:t>
            </a:r>
            <a:r>
              <a:rPr lang="ru-RU" spc="-120" dirty="0" smtClean="0">
                <a:latin typeface="Verdana"/>
                <a:cs typeface="Verdana"/>
              </a:rPr>
              <a:t>х</a:t>
            </a:r>
            <a:r>
              <a:rPr lang="ru-RU" spc="-275" dirty="0" smtClean="0">
                <a:latin typeface="Verdana"/>
                <a:cs typeface="Verdana"/>
              </a:rPr>
              <a:t>;</a:t>
            </a:r>
            <a:endParaRPr lang="ru-RU" dirty="0">
              <a:latin typeface="Verdana"/>
              <a:cs typeface="Verdana"/>
            </a:endParaRPr>
          </a:p>
          <a:p>
            <a:pPr marL="354965" indent="-342900">
              <a:spcBef>
                <a:spcPts val="770"/>
              </a:spcBef>
              <a:tabLst>
                <a:tab pos="355600" algn="l"/>
                <a:tab pos="356235" algn="l"/>
              </a:tabLst>
            </a:pPr>
            <a:r>
              <a:rPr lang="ru-RU" spc="55" dirty="0">
                <a:latin typeface="Verdana"/>
                <a:cs typeface="Verdana"/>
              </a:rPr>
              <a:t>о</a:t>
            </a:r>
            <a:r>
              <a:rPr lang="ru-RU" spc="95" dirty="0">
                <a:latin typeface="Verdana"/>
                <a:cs typeface="Verdana"/>
              </a:rPr>
              <a:t>б</a:t>
            </a:r>
            <a:r>
              <a:rPr lang="ru-RU" spc="-220" dirty="0">
                <a:latin typeface="Verdana"/>
                <a:cs typeface="Verdana"/>
              </a:rPr>
              <a:t> </a:t>
            </a:r>
            <a:r>
              <a:rPr lang="ru-RU" spc="75" dirty="0">
                <a:latin typeface="Verdana"/>
                <a:cs typeface="Verdana"/>
              </a:rPr>
              <a:t>у</a:t>
            </a:r>
            <a:r>
              <a:rPr lang="ru-RU" spc="65" dirty="0">
                <a:latin typeface="Verdana"/>
                <a:cs typeface="Verdana"/>
              </a:rPr>
              <a:t>м</a:t>
            </a:r>
            <a:r>
              <a:rPr lang="ru-RU" spc="40" dirty="0">
                <a:latin typeface="Verdana"/>
                <a:cs typeface="Verdana"/>
              </a:rPr>
              <a:t>е</a:t>
            </a:r>
            <a:r>
              <a:rPr lang="ru-RU" spc="105" dirty="0">
                <a:latin typeface="Verdana"/>
                <a:cs typeface="Verdana"/>
              </a:rPr>
              <a:t>р</a:t>
            </a:r>
            <a:r>
              <a:rPr lang="ru-RU" spc="90" dirty="0">
                <a:latin typeface="Verdana"/>
                <a:cs typeface="Verdana"/>
              </a:rPr>
              <a:t>ш</a:t>
            </a:r>
            <a:r>
              <a:rPr lang="ru-RU" spc="85" dirty="0">
                <a:latin typeface="Verdana"/>
                <a:cs typeface="Verdana"/>
              </a:rPr>
              <a:t>и</a:t>
            </a:r>
            <a:r>
              <a:rPr lang="ru-RU" spc="-100" dirty="0">
                <a:latin typeface="Verdana"/>
                <a:cs typeface="Verdana"/>
              </a:rPr>
              <a:t>х</a:t>
            </a:r>
            <a:r>
              <a:rPr lang="ru-RU" spc="-245" dirty="0">
                <a:latin typeface="Verdana"/>
                <a:cs typeface="Verdana"/>
              </a:rPr>
              <a:t> </a:t>
            </a:r>
            <a:r>
              <a:rPr lang="ru-RU" spc="30" dirty="0">
                <a:latin typeface="Verdana"/>
                <a:cs typeface="Verdana"/>
              </a:rPr>
              <a:t>в</a:t>
            </a:r>
            <a:r>
              <a:rPr lang="ru-RU" spc="70" dirty="0">
                <a:latin typeface="Verdana"/>
                <a:cs typeface="Verdana"/>
              </a:rPr>
              <a:t>о</a:t>
            </a:r>
            <a:r>
              <a:rPr lang="ru-RU" spc="-229" dirty="0">
                <a:latin typeface="Verdana"/>
                <a:cs typeface="Verdana"/>
              </a:rPr>
              <a:t> </a:t>
            </a:r>
            <a:r>
              <a:rPr lang="ru-RU" spc="30" dirty="0">
                <a:latin typeface="Verdana"/>
                <a:cs typeface="Verdana"/>
              </a:rPr>
              <a:t>в</a:t>
            </a:r>
            <a:r>
              <a:rPr lang="ru-RU" spc="65" dirty="0">
                <a:latin typeface="Verdana"/>
                <a:cs typeface="Verdana"/>
              </a:rPr>
              <a:t>с</a:t>
            </a:r>
            <a:r>
              <a:rPr lang="ru-RU" spc="40" dirty="0">
                <a:latin typeface="Verdana"/>
                <a:cs typeface="Verdana"/>
              </a:rPr>
              <a:t>е</a:t>
            </a:r>
            <a:r>
              <a:rPr lang="ru-RU" spc="-100" dirty="0">
                <a:latin typeface="Verdana"/>
                <a:cs typeface="Verdana"/>
              </a:rPr>
              <a:t>х</a:t>
            </a:r>
            <a:r>
              <a:rPr lang="ru-RU" spc="-245" dirty="0">
                <a:latin typeface="Verdana"/>
                <a:cs typeface="Verdana"/>
              </a:rPr>
              <a:t> </a:t>
            </a:r>
            <a:r>
              <a:rPr lang="ru-RU" spc="35" dirty="0" smtClean="0">
                <a:latin typeface="Verdana"/>
                <a:cs typeface="Verdana"/>
              </a:rPr>
              <a:t>с</a:t>
            </a:r>
            <a:r>
              <a:rPr lang="ru-RU" spc="25" dirty="0" smtClean="0">
                <a:latin typeface="Verdana"/>
                <a:cs typeface="Verdana"/>
              </a:rPr>
              <a:t>т</a:t>
            </a:r>
            <a:r>
              <a:rPr lang="ru-RU" spc="-40" dirty="0" smtClean="0">
                <a:latin typeface="Verdana"/>
                <a:cs typeface="Verdana"/>
              </a:rPr>
              <a:t>а</a:t>
            </a:r>
            <a:r>
              <a:rPr lang="ru-RU" spc="65" dirty="0" smtClean="0">
                <a:latin typeface="Verdana"/>
                <a:cs typeface="Verdana"/>
              </a:rPr>
              <a:t>ц</a:t>
            </a:r>
            <a:r>
              <a:rPr lang="ru-RU" spc="85" dirty="0" smtClean="0">
                <a:latin typeface="Verdana"/>
                <a:cs typeface="Verdana"/>
              </a:rPr>
              <a:t>и</a:t>
            </a:r>
            <a:r>
              <a:rPr lang="ru-RU" spc="40" dirty="0" smtClean="0">
                <a:latin typeface="Verdana"/>
                <a:cs typeface="Verdana"/>
              </a:rPr>
              <a:t>о</a:t>
            </a:r>
            <a:r>
              <a:rPr lang="ru-RU" spc="65" dirty="0" smtClean="0">
                <a:latin typeface="Verdana"/>
                <a:cs typeface="Verdana"/>
              </a:rPr>
              <a:t>н</a:t>
            </a:r>
            <a:r>
              <a:rPr lang="ru-RU" spc="-55" dirty="0" smtClean="0">
                <a:latin typeface="Verdana"/>
                <a:cs typeface="Verdana"/>
              </a:rPr>
              <a:t>а</a:t>
            </a:r>
            <a:r>
              <a:rPr lang="ru-RU" spc="105" dirty="0" smtClean="0">
                <a:latin typeface="Verdana"/>
                <a:cs typeface="Verdana"/>
              </a:rPr>
              <a:t>р</a:t>
            </a:r>
            <a:r>
              <a:rPr lang="ru-RU" spc="-40" dirty="0" smtClean="0">
                <a:latin typeface="Verdana"/>
                <a:cs typeface="Verdana"/>
              </a:rPr>
              <a:t>а</a:t>
            </a:r>
            <a:r>
              <a:rPr lang="ru-RU" spc="-135" dirty="0" smtClean="0">
                <a:latin typeface="Verdana"/>
                <a:cs typeface="Verdana"/>
              </a:rPr>
              <a:t>х</a:t>
            </a:r>
            <a:r>
              <a:rPr lang="ru-RU" spc="-275" dirty="0" smtClean="0">
                <a:latin typeface="Verdana"/>
                <a:cs typeface="Verdana"/>
              </a:rPr>
              <a:t>;</a:t>
            </a:r>
            <a:endParaRPr lang="ru-RU" dirty="0">
              <a:latin typeface="Verdana"/>
              <a:cs typeface="Verdana"/>
            </a:endParaRPr>
          </a:p>
          <a:p>
            <a:pPr marL="354965" marR="5080" indent="-342900">
              <a:spcBef>
                <a:spcPts val="1030"/>
              </a:spcBef>
              <a:tabLst>
                <a:tab pos="355600" algn="l"/>
                <a:tab pos="356235" algn="l"/>
              </a:tabLst>
            </a:pPr>
            <a:r>
              <a:rPr lang="ru-RU" spc="70" dirty="0">
                <a:latin typeface="Verdana"/>
                <a:cs typeface="Verdana"/>
              </a:rPr>
              <a:t>о</a:t>
            </a:r>
            <a:r>
              <a:rPr lang="ru-RU" spc="-204" dirty="0">
                <a:latin typeface="Verdana"/>
                <a:cs typeface="Verdana"/>
              </a:rPr>
              <a:t> </a:t>
            </a:r>
            <a:r>
              <a:rPr lang="ru-RU" spc="45" dirty="0">
                <a:latin typeface="Verdana"/>
                <a:cs typeface="Verdana"/>
              </a:rPr>
              <a:t>числе</a:t>
            </a:r>
            <a:r>
              <a:rPr lang="ru-RU" spc="-235" dirty="0">
                <a:latin typeface="Verdana"/>
                <a:cs typeface="Verdana"/>
              </a:rPr>
              <a:t> </a:t>
            </a:r>
            <a:r>
              <a:rPr lang="ru-RU" spc="45" dirty="0">
                <a:latin typeface="Verdana"/>
                <a:cs typeface="Verdana"/>
              </a:rPr>
              <a:t>вскрытий</a:t>
            </a:r>
            <a:r>
              <a:rPr lang="ru-RU" spc="-245" dirty="0">
                <a:latin typeface="Verdana"/>
                <a:cs typeface="Verdana"/>
              </a:rPr>
              <a:t> </a:t>
            </a:r>
            <a:r>
              <a:rPr lang="ru-RU" spc="10" dirty="0">
                <a:latin typeface="Verdana"/>
                <a:cs typeface="Verdana"/>
              </a:rPr>
              <a:t>(патологоанатомических</a:t>
            </a:r>
            <a:r>
              <a:rPr lang="ru-RU" spc="-229" dirty="0">
                <a:latin typeface="Verdana"/>
                <a:cs typeface="Verdana"/>
              </a:rPr>
              <a:t> </a:t>
            </a:r>
            <a:r>
              <a:rPr lang="ru-RU" spc="110" dirty="0">
                <a:latin typeface="Verdana"/>
                <a:cs typeface="Verdana"/>
              </a:rPr>
              <a:t>и</a:t>
            </a:r>
            <a:r>
              <a:rPr lang="ru-RU" spc="-215" dirty="0">
                <a:latin typeface="Verdana"/>
                <a:cs typeface="Verdana"/>
              </a:rPr>
              <a:t> </a:t>
            </a:r>
            <a:r>
              <a:rPr lang="ru-RU" spc="30" dirty="0">
                <a:latin typeface="Verdana"/>
                <a:cs typeface="Verdana"/>
              </a:rPr>
              <a:t>судебно</a:t>
            </a:r>
            <a:r>
              <a:rPr lang="ru-RU" spc="30" dirty="0">
                <a:latin typeface="Tahoma"/>
                <a:cs typeface="Tahoma"/>
              </a:rPr>
              <a:t>-</a:t>
            </a:r>
            <a:r>
              <a:rPr lang="ru-RU" spc="30" dirty="0">
                <a:latin typeface="Verdana"/>
                <a:cs typeface="Verdana"/>
              </a:rPr>
              <a:t>медицинских)</a:t>
            </a:r>
            <a:r>
              <a:rPr lang="ru-RU" spc="-229" dirty="0">
                <a:latin typeface="Verdana"/>
                <a:cs typeface="Verdana"/>
              </a:rPr>
              <a:t> </a:t>
            </a:r>
            <a:r>
              <a:rPr lang="ru-RU" spc="110" dirty="0">
                <a:latin typeface="Verdana"/>
                <a:cs typeface="Verdana"/>
              </a:rPr>
              <a:t>и</a:t>
            </a:r>
            <a:r>
              <a:rPr lang="ru-RU" spc="-215" dirty="0">
                <a:latin typeface="Verdana"/>
                <a:cs typeface="Verdana"/>
              </a:rPr>
              <a:t> </a:t>
            </a:r>
            <a:r>
              <a:rPr lang="ru-RU" spc="50" dirty="0">
                <a:latin typeface="Verdana"/>
                <a:cs typeface="Verdana"/>
              </a:rPr>
              <a:t>числе </a:t>
            </a:r>
            <a:r>
              <a:rPr lang="ru-RU" spc="-685" dirty="0">
                <a:latin typeface="Verdana"/>
                <a:cs typeface="Verdana"/>
              </a:rPr>
              <a:t> </a:t>
            </a:r>
            <a:r>
              <a:rPr lang="ru-RU" spc="45" dirty="0">
                <a:latin typeface="Verdana"/>
                <a:cs typeface="Verdana"/>
              </a:rPr>
              <a:t>расхождений</a:t>
            </a:r>
            <a:r>
              <a:rPr lang="ru-RU" spc="-250" dirty="0">
                <a:latin typeface="Verdana"/>
                <a:cs typeface="Verdana"/>
              </a:rPr>
              <a:t> </a:t>
            </a:r>
            <a:r>
              <a:rPr lang="ru-RU" spc="40" dirty="0" smtClean="0">
                <a:latin typeface="Verdana"/>
                <a:cs typeface="Verdana"/>
              </a:rPr>
              <a:t>диагнозов.</a:t>
            </a:r>
            <a:endParaRPr lang="ru-RU" dirty="0">
              <a:latin typeface="Verdana"/>
              <a:cs typeface="Verdana"/>
            </a:endParaRPr>
          </a:p>
          <a:p>
            <a:pPr marL="12700">
              <a:spcBef>
                <a:spcPts val="720"/>
              </a:spcBef>
            </a:pPr>
            <a:r>
              <a:rPr lang="ru-RU" spc="125" dirty="0">
                <a:latin typeface="Verdana"/>
                <a:cs typeface="Verdana"/>
              </a:rPr>
              <a:t>В</a:t>
            </a:r>
            <a:r>
              <a:rPr lang="ru-RU" spc="-204" dirty="0">
                <a:latin typeface="Verdana"/>
                <a:cs typeface="Verdana"/>
              </a:rPr>
              <a:t> </a:t>
            </a:r>
            <a:r>
              <a:rPr lang="ru-RU" spc="20" dirty="0">
                <a:latin typeface="Verdana"/>
                <a:cs typeface="Verdana"/>
              </a:rPr>
              <a:t>таблицу</a:t>
            </a:r>
            <a:r>
              <a:rPr lang="ru-RU" spc="-220" dirty="0">
                <a:latin typeface="Verdana"/>
                <a:cs typeface="Verdana"/>
              </a:rPr>
              <a:t> </a:t>
            </a:r>
            <a:r>
              <a:rPr lang="ru-RU" spc="5" dirty="0">
                <a:latin typeface="Verdana"/>
                <a:cs typeface="Verdana"/>
              </a:rPr>
              <a:t>2000</a:t>
            </a:r>
            <a:r>
              <a:rPr lang="ru-RU" spc="-240" dirty="0">
                <a:latin typeface="Verdana"/>
                <a:cs typeface="Verdana"/>
              </a:rPr>
              <a:t> </a:t>
            </a:r>
            <a:r>
              <a:rPr lang="ru-RU" spc="70" dirty="0">
                <a:solidFill>
                  <a:srgbClr val="C00000"/>
                </a:solidFill>
                <a:latin typeface="Verdana"/>
                <a:cs typeface="Verdana"/>
              </a:rPr>
              <a:t>не</a:t>
            </a:r>
            <a:r>
              <a:rPr lang="ru-RU" spc="-204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lang="ru-RU" spc="10" dirty="0">
                <a:solidFill>
                  <a:srgbClr val="C00000"/>
                </a:solidFill>
                <a:latin typeface="Verdana"/>
                <a:cs typeface="Verdana"/>
              </a:rPr>
              <a:t>включаются</a:t>
            </a:r>
            <a:r>
              <a:rPr lang="ru-RU" spc="-23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lang="ru-RU" spc="50" dirty="0">
                <a:latin typeface="Verdana"/>
                <a:cs typeface="Verdana"/>
              </a:rPr>
              <a:t>сведения</a:t>
            </a:r>
            <a:r>
              <a:rPr lang="ru-RU" spc="-235" dirty="0">
                <a:latin typeface="Verdana"/>
                <a:cs typeface="Verdana"/>
              </a:rPr>
              <a:t> </a:t>
            </a:r>
            <a:r>
              <a:rPr lang="ru-RU" spc="70" dirty="0">
                <a:latin typeface="Verdana"/>
                <a:cs typeface="Verdana"/>
              </a:rPr>
              <a:t>о</a:t>
            </a:r>
            <a:r>
              <a:rPr lang="ru-RU" spc="-195" dirty="0">
                <a:latin typeface="Verdana"/>
                <a:cs typeface="Verdana"/>
              </a:rPr>
              <a:t> </a:t>
            </a:r>
            <a:r>
              <a:rPr lang="ru-RU" spc="-20" dirty="0">
                <a:latin typeface="Verdana"/>
                <a:cs typeface="Verdana"/>
              </a:rPr>
              <a:t>пациентах,</a:t>
            </a:r>
            <a:r>
              <a:rPr lang="ru-RU" spc="-215" dirty="0">
                <a:latin typeface="Verdana"/>
                <a:cs typeface="Verdana"/>
              </a:rPr>
              <a:t> </a:t>
            </a:r>
            <a:r>
              <a:rPr lang="ru-RU" spc="35" dirty="0">
                <a:latin typeface="Verdana"/>
                <a:cs typeface="Verdana"/>
              </a:rPr>
              <a:t>переведенных</a:t>
            </a:r>
            <a:r>
              <a:rPr lang="ru-RU" spc="-235" dirty="0">
                <a:latin typeface="Verdana"/>
                <a:cs typeface="Verdana"/>
              </a:rPr>
              <a:t> </a:t>
            </a:r>
            <a:r>
              <a:rPr lang="ru-RU" spc="40" dirty="0">
                <a:latin typeface="Verdana"/>
                <a:cs typeface="Verdana"/>
              </a:rPr>
              <a:t>в</a:t>
            </a:r>
            <a:r>
              <a:rPr lang="ru-RU" spc="-200" dirty="0">
                <a:latin typeface="Verdana"/>
                <a:cs typeface="Verdana"/>
              </a:rPr>
              <a:t> </a:t>
            </a:r>
            <a:r>
              <a:rPr lang="ru-RU" spc="45" dirty="0" smtClean="0">
                <a:latin typeface="Verdana"/>
                <a:cs typeface="Verdana"/>
              </a:rPr>
              <a:t>другие </a:t>
            </a:r>
            <a:r>
              <a:rPr lang="ru-RU" spc="55" dirty="0" smtClean="0">
                <a:latin typeface="Verdana"/>
                <a:cs typeface="Verdana"/>
              </a:rPr>
              <a:t>о</a:t>
            </a:r>
            <a:r>
              <a:rPr lang="ru-RU" spc="114" dirty="0" smtClean="0">
                <a:latin typeface="Verdana"/>
                <a:cs typeface="Verdana"/>
              </a:rPr>
              <a:t>р</a:t>
            </a:r>
            <a:r>
              <a:rPr lang="ru-RU" spc="25" dirty="0" smtClean="0">
                <a:latin typeface="Verdana"/>
                <a:cs typeface="Verdana"/>
              </a:rPr>
              <a:t>г</a:t>
            </a:r>
            <a:r>
              <a:rPr lang="ru-RU" spc="-40" dirty="0" smtClean="0">
                <a:latin typeface="Verdana"/>
                <a:cs typeface="Verdana"/>
              </a:rPr>
              <a:t>а</a:t>
            </a:r>
            <a:r>
              <a:rPr lang="ru-RU" spc="55" dirty="0" smtClean="0">
                <a:latin typeface="Verdana"/>
                <a:cs typeface="Verdana"/>
              </a:rPr>
              <a:t>н</a:t>
            </a:r>
            <a:r>
              <a:rPr lang="ru-RU" spc="85" dirty="0" smtClean="0">
                <a:latin typeface="Verdana"/>
                <a:cs typeface="Verdana"/>
              </a:rPr>
              <a:t>и</a:t>
            </a:r>
            <a:r>
              <a:rPr lang="ru-RU" spc="15" dirty="0" smtClean="0">
                <a:latin typeface="Verdana"/>
                <a:cs typeface="Verdana"/>
              </a:rPr>
              <a:t>з</a:t>
            </a:r>
            <a:r>
              <a:rPr lang="ru-RU" spc="-40" dirty="0" smtClean="0">
                <a:latin typeface="Verdana"/>
                <a:cs typeface="Verdana"/>
              </a:rPr>
              <a:t>а</a:t>
            </a:r>
            <a:r>
              <a:rPr lang="ru-RU" spc="65" dirty="0" smtClean="0">
                <a:latin typeface="Verdana"/>
                <a:cs typeface="Verdana"/>
              </a:rPr>
              <a:t>ц</a:t>
            </a:r>
            <a:r>
              <a:rPr lang="ru-RU" spc="70" dirty="0" smtClean="0">
                <a:latin typeface="Verdana"/>
                <a:cs typeface="Verdana"/>
              </a:rPr>
              <a:t>и</a:t>
            </a:r>
            <a:r>
              <a:rPr lang="ru-RU" spc="110" dirty="0" smtClean="0">
                <a:latin typeface="Verdana"/>
                <a:cs typeface="Verdana"/>
              </a:rPr>
              <a:t>и</a:t>
            </a:r>
            <a:r>
              <a:rPr lang="ru-RU" spc="-240" dirty="0" smtClean="0">
                <a:latin typeface="Verdana"/>
                <a:cs typeface="Verdana"/>
              </a:rPr>
              <a:t> </a:t>
            </a:r>
            <a:r>
              <a:rPr lang="ru-RU" spc="-75" dirty="0">
                <a:latin typeface="Verdana"/>
                <a:cs typeface="Verdana"/>
              </a:rPr>
              <a:t>(</a:t>
            </a:r>
            <a:r>
              <a:rPr lang="ru-RU" spc="-95" dirty="0">
                <a:latin typeface="Verdana"/>
                <a:cs typeface="Verdana"/>
              </a:rPr>
              <a:t>с</a:t>
            </a:r>
            <a:r>
              <a:rPr lang="ru-RU" spc="-15" dirty="0">
                <a:latin typeface="Verdana"/>
                <a:cs typeface="Verdana"/>
              </a:rPr>
              <a:t>т</a:t>
            </a:r>
            <a:r>
              <a:rPr lang="ru-RU" spc="-40" dirty="0">
                <a:latin typeface="Verdana"/>
                <a:cs typeface="Verdana"/>
              </a:rPr>
              <a:t>а</a:t>
            </a:r>
            <a:r>
              <a:rPr lang="ru-RU" spc="50" dirty="0">
                <a:latin typeface="Verdana"/>
                <a:cs typeface="Verdana"/>
              </a:rPr>
              <a:t>ц</a:t>
            </a:r>
            <a:r>
              <a:rPr lang="ru-RU" spc="85" dirty="0">
                <a:latin typeface="Verdana"/>
                <a:cs typeface="Verdana"/>
              </a:rPr>
              <a:t>и</a:t>
            </a:r>
            <a:r>
              <a:rPr lang="ru-RU" spc="40" dirty="0">
                <a:latin typeface="Verdana"/>
                <a:cs typeface="Verdana"/>
              </a:rPr>
              <a:t>о</a:t>
            </a:r>
            <a:r>
              <a:rPr lang="ru-RU" spc="55" dirty="0">
                <a:latin typeface="Verdana"/>
                <a:cs typeface="Verdana"/>
              </a:rPr>
              <a:t>н</a:t>
            </a:r>
            <a:r>
              <a:rPr lang="ru-RU" spc="-40" dirty="0">
                <a:latin typeface="Verdana"/>
                <a:cs typeface="Verdana"/>
              </a:rPr>
              <a:t>а</a:t>
            </a:r>
            <a:r>
              <a:rPr lang="ru-RU" spc="105" dirty="0">
                <a:latin typeface="Verdana"/>
                <a:cs typeface="Verdana"/>
              </a:rPr>
              <a:t>р</a:t>
            </a:r>
            <a:r>
              <a:rPr lang="ru-RU" spc="-10" dirty="0">
                <a:latin typeface="Verdana"/>
                <a:cs typeface="Verdana"/>
              </a:rPr>
              <a:t>ы</a:t>
            </a:r>
            <a:r>
              <a:rPr lang="ru-RU" spc="-229" dirty="0">
                <a:latin typeface="Verdana"/>
                <a:cs typeface="Verdana"/>
              </a:rPr>
              <a:t>)</a:t>
            </a:r>
            <a:endParaRPr lang="ru-RU" dirty="0">
              <a:latin typeface="Verdana"/>
              <a:cs typeface="Verdan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40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принципы формирования таблицы 2000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Использование МКБ-10 пересмотра</a:t>
            </a:r>
          </a:p>
          <a:p>
            <a:r>
              <a:rPr lang="ru-RU" dirty="0"/>
              <a:t>Заключительный клинический диагноз</a:t>
            </a:r>
          </a:p>
          <a:p>
            <a:r>
              <a:rPr lang="ru-RU" dirty="0" smtClean="0"/>
              <a:t>Только одно </a:t>
            </a:r>
            <a:r>
              <a:rPr lang="ru-RU" dirty="0"/>
              <a:t>основное заболевание</a:t>
            </a:r>
          </a:p>
          <a:p>
            <a:r>
              <a:rPr lang="ru-RU" dirty="0"/>
              <a:t>Только первоначальная причина смерти</a:t>
            </a:r>
          </a:p>
          <a:p>
            <a:pPr marL="0" indent="0">
              <a:buNone/>
            </a:pPr>
            <a:r>
              <a:rPr lang="ru-RU" dirty="0"/>
              <a:t>При составлении формы для отнесения заболеваний к той или </a:t>
            </a:r>
            <a:r>
              <a:rPr lang="ru-RU" dirty="0" smtClean="0"/>
              <a:t>иной нозологической </a:t>
            </a:r>
            <a:r>
              <a:rPr lang="ru-RU" dirty="0"/>
              <a:t>форме или классу заболеваний, следует </a:t>
            </a:r>
            <a:r>
              <a:rPr lang="ru-RU" dirty="0" smtClean="0"/>
              <a:t>руководствоваться </a:t>
            </a:r>
            <a:r>
              <a:rPr lang="ru-RU" b="1" dirty="0" smtClean="0"/>
              <a:t>заключительным </a:t>
            </a:r>
            <a:r>
              <a:rPr lang="ru-RU" b="1" dirty="0"/>
              <a:t>клиническим диагнозом</a:t>
            </a:r>
            <a:r>
              <a:rPr lang="ru-RU" dirty="0"/>
              <a:t>, а в случае смерти – </a:t>
            </a:r>
            <a:r>
              <a:rPr lang="ru-RU" b="1" dirty="0"/>
              <a:t>первоначальной  причиной смерти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u="sng" dirty="0"/>
              <a:t>В форму включаются только те заболевания, которые выставлены в качестве  основного заболевания.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15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Пациенты с симптомами заболевания </a:t>
            </a:r>
            <a:r>
              <a:rPr lang="ru-RU" dirty="0" smtClean="0"/>
              <a:t>могут госпитализироваться </a:t>
            </a:r>
            <a:r>
              <a:rPr lang="ru-RU" dirty="0" smtClean="0"/>
              <a:t>для уточнения диагноза</a:t>
            </a:r>
          </a:p>
          <a:p>
            <a:r>
              <a:rPr lang="ru-RU" dirty="0" smtClean="0"/>
              <a:t>Если диагноз заболевания не уточнен, то эти случаи госпитализации следует рассматривать как обследование и учитывать в строке 22.0 «Факторы, влияющие на состояние здоровья населения и обращения в медицинские организации»</a:t>
            </a:r>
          </a:p>
          <a:p>
            <a:r>
              <a:rPr lang="ru-RU" dirty="0" smtClean="0"/>
              <a:t>Случаи </a:t>
            </a:r>
            <a:r>
              <a:rPr lang="ru-RU" dirty="0"/>
              <a:t>смерти </a:t>
            </a:r>
            <a:r>
              <a:rPr lang="ru-RU" dirty="0" smtClean="0"/>
              <a:t>пациента </a:t>
            </a:r>
            <a:r>
              <a:rPr lang="ru-RU" dirty="0"/>
              <a:t>в приемном отделении следует рассматривать как смерть в </a:t>
            </a:r>
            <a:r>
              <a:rPr lang="ru-RU" dirty="0" smtClean="0"/>
              <a:t>стационаре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84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Необходимо представить подтверждения* на следующие случаи смерти: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Сепсис (</a:t>
            </a:r>
            <a:r>
              <a:rPr lang="en-US" dirty="0" smtClean="0"/>
              <a:t>A40-41)</a:t>
            </a:r>
            <a:endParaRPr lang="ru-RU" dirty="0" smtClean="0"/>
          </a:p>
          <a:p>
            <a:r>
              <a:rPr lang="ru-RU" dirty="0" smtClean="0"/>
              <a:t>Анемии</a:t>
            </a:r>
            <a:r>
              <a:rPr lang="en-US" dirty="0" smtClean="0"/>
              <a:t> (D50-D64)</a:t>
            </a:r>
            <a:endParaRPr lang="ru-RU" dirty="0" smtClean="0"/>
          </a:p>
          <a:p>
            <a:r>
              <a:rPr lang="ru-RU" dirty="0" smtClean="0"/>
              <a:t>Ожирение</a:t>
            </a:r>
            <a:r>
              <a:rPr lang="en-US" dirty="0" smtClean="0"/>
              <a:t> (E66)</a:t>
            </a:r>
            <a:endParaRPr lang="ru-RU" dirty="0" smtClean="0"/>
          </a:p>
          <a:p>
            <a:r>
              <a:rPr lang="ru-RU" dirty="0" smtClean="0"/>
              <a:t>Органические психические расстройства</a:t>
            </a:r>
            <a:r>
              <a:rPr lang="en-US" dirty="0" smtClean="0"/>
              <a:t> (F01-F09)</a:t>
            </a:r>
            <a:endParaRPr lang="ru-RU" dirty="0" smtClean="0"/>
          </a:p>
          <a:p>
            <a:r>
              <a:rPr lang="ru-RU" dirty="0" smtClean="0"/>
              <a:t>Гастрит и дуоденит</a:t>
            </a:r>
            <a:r>
              <a:rPr lang="en-US" dirty="0" smtClean="0"/>
              <a:t> (K29)</a:t>
            </a:r>
            <a:endParaRPr lang="ru-RU" dirty="0" smtClean="0"/>
          </a:p>
          <a:p>
            <a:r>
              <a:rPr lang="ru-RU" dirty="0" smtClean="0"/>
              <a:t>Материнская смертность</a:t>
            </a:r>
            <a:r>
              <a:rPr lang="en-US" dirty="0" smtClean="0"/>
              <a:t> (O00-O99)</a:t>
            </a:r>
            <a:endParaRPr lang="ru-RU" dirty="0" smtClean="0"/>
          </a:p>
          <a:p>
            <a:r>
              <a:rPr lang="ru-RU" dirty="0" smtClean="0"/>
              <a:t>Заболевания кожи и подкожной клетчатки</a:t>
            </a:r>
            <a:r>
              <a:rPr lang="en-US" dirty="0" smtClean="0"/>
              <a:t> (L00-L98)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900" dirty="0" smtClean="0"/>
              <a:t>*(посмертный эпикриз, протокол вскрытия, </a:t>
            </a:r>
            <a:r>
              <a:rPr lang="ru-RU" sz="1900" dirty="0" smtClean="0"/>
              <a:t>копия медицинского свидетельства </a:t>
            </a:r>
            <a:r>
              <a:rPr lang="ru-RU" sz="1900" dirty="0" smtClean="0"/>
              <a:t>о смерти)</a:t>
            </a:r>
          </a:p>
          <a:p>
            <a:pPr marL="0" indent="0">
              <a:buNone/>
            </a:pPr>
            <a:endParaRPr lang="ru-RU" sz="1900" dirty="0" smtClean="0"/>
          </a:p>
          <a:p>
            <a:pPr marL="0" indent="0">
              <a:buNone/>
            </a:pPr>
            <a:r>
              <a:rPr lang="ru-RU" u="sng" dirty="0" smtClean="0"/>
              <a:t>Перед сдачей формы № 14 провести сверку умерших в стационаре пациентов с данными патологоанатомического бюро и/или бюро судебно-медицинской экспертизы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598508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36904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заполнения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568280"/>
          </a:xfrm>
        </p:spPr>
        <p:txBody>
          <a:bodyPr>
            <a:normAutofit lnSpcReduction="10000"/>
          </a:bodyPr>
          <a:lstStyle/>
          <a:p>
            <a:pPr marL="60960" marR="628650" lvl="0" indent="-48895">
              <a:spcBef>
                <a:spcPts val="105"/>
              </a:spcBef>
              <a:buClrTx/>
              <a:buSzTx/>
              <a:buNone/>
              <a:tabLst>
                <a:tab pos="7057390" algn="l"/>
                <a:tab pos="8563610" algn="l"/>
                <a:tab pos="9906635" algn="l"/>
              </a:tabLst>
            </a:pPr>
            <a:r>
              <a:rPr lang="ru-RU" sz="1400" b="1" dirty="0">
                <a:solidFill>
                  <a:prstClr val="black"/>
                </a:solidFill>
                <a:cs typeface="Arial"/>
              </a:rPr>
              <a:t>(2200)</a:t>
            </a:r>
            <a:r>
              <a:rPr lang="ru-RU" sz="1400" b="1" spc="-20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30" dirty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общего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числа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умерших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(стр.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1)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умерло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новорожденных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3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168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часов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жизни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2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1 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-5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умерло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 </a:t>
            </a:r>
            <a:r>
              <a:rPr lang="ru-RU" sz="1400" spc="-35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после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поступления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стационар</a:t>
            </a:r>
            <a:r>
              <a:rPr lang="ru-RU" sz="1400" b="1" spc="-5" dirty="0">
                <a:solidFill>
                  <a:prstClr val="black"/>
                </a:solidFill>
                <a:cs typeface="Arial"/>
              </a:rPr>
              <a:t>:</a:t>
            </a:r>
            <a:r>
              <a:rPr lang="ru-RU" sz="1400" b="1" spc="365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возрасте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0</a:t>
            </a:r>
            <a:r>
              <a:rPr lang="ru-RU" sz="1400" spc="-5" dirty="0">
                <a:solidFill>
                  <a:prstClr val="black"/>
                </a:solidFill>
                <a:latin typeface="Symbol"/>
                <a:cs typeface="Symbol"/>
              </a:rPr>
              <a:t>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после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рождения</a:t>
            </a:r>
            <a:r>
              <a:rPr lang="ru-RU" sz="1400" spc="34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2</a:t>
            </a:r>
            <a:r>
              <a:rPr lang="ru-RU" sz="1400" u="heavy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spc="-30" dirty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них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недоношенных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3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до</a:t>
            </a:r>
            <a:r>
              <a:rPr lang="ru-RU" sz="1400" spc="1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1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года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30" dirty="0">
                <a:solidFill>
                  <a:prstClr val="black"/>
                </a:solidFill>
                <a:latin typeface="Microsoft Sans Serif"/>
                <a:cs typeface="Microsoft Sans Serif"/>
              </a:rPr>
              <a:t>(без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умерших</a:t>
            </a:r>
            <a:r>
              <a:rPr lang="ru-RU" sz="1400" spc="4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 после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рождения)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4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10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том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числе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от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пневмонии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5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.</a:t>
            </a:r>
          </a:p>
          <a:p>
            <a:pPr marL="60960" marR="628650" lvl="0" indent="-48895">
              <a:spcBef>
                <a:spcPts val="105"/>
              </a:spcBef>
              <a:buClrTx/>
              <a:buSzTx/>
              <a:buNone/>
              <a:tabLst>
                <a:tab pos="7057390" algn="l"/>
                <a:tab pos="8563610" algn="l"/>
                <a:tab pos="9906635" algn="l"/>
              </a:tabLst>
            </a:pPr>
            <a:endParaRPr lang="ru-RU" sz="1400" dirty="0">
              <a:solidFill>
                <a:prstClr val="black"/>
              </a:solidFill>
              <a:cs typeface="Arial"/>
            </a:endParaRPr>
          </a:p>
          <a:p>
            <a:r>
              <a:rPr lang="ru-RU" dirty="0" smtClean="0"/>
              <a:t>В строке 1 указываются новорожденные, которые умерли в первые 7 суток после рождения.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Далее указываются дети, умершие в первые сутки после поступления в стационар:</a:t>
            </a:r>
          </a:p>
          <a:p>
            <a:r>
              <a:rPr lang="ru-RU" dirty="0" smtClean="0"/>
              <a:t>В строке 2 - новорожденные, умершие в первые сутки жизни;</a:t>
            </a:r>
          </a:p>
          <a:p>
            <a:r>
              <a:rPr lang="ru-RU" dirty="0" smtClean="0"/>
              <a:t>В строке 3 – недоношенные из строки 2.</a:t>
            </a:r>
          </a:p>
          <a:p>
            <a:r>
              <a:rPr lang="ru-RU" dirty="0" smtClean="0"/>
              <a:t>В строках 4 и 5 указываются дети до года, </a:t>
            </a:r>
            <a:r>
              <a:rPr lang="ru-RU" b="1" dirty="0" smtClean="0"/>
              <a:t>умершие в первые сутки после поступления</a:t>
            </a:r>
            <a:r>
              <a:rPr lang="ru-RU" dirty="0" smtClean="0"/>
              <a:t> в стационар, без учета умерших из графы 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8941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527</TotalTime>
  <Words>1880</Words>
  <Application>Microsoft Office PowerPoint</Application>
  <PresentationFormat>Экран (4:3)</PresentationFormat>
  <Paragraphs>192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Ясность</vt:lpstr>
      <vt:lpstr>Форма № 14 «Сведения о деятельности  подразделений медицинской организации,  оказывающих медицинскую помощь в  стационарных условиях»</vt:lpstr>
      <vt:lpstr>Презентация PowerPoint</vt:lpstr>
      <vt:lpstr>Источники информации при составлении формы № 14:</vt:lpstr>
      <vt:lpstr>Возрастные группы населения таблица 2000 формы № 14</vt:lpstr>
      <vt:lpstr>В таблицу 2000 включаются сведения:</vt:lpstr>
      <vt:lpstr>Основные принципы формирования таблицы 2000</vt:lpstr>
      <vt:lpstr>Презентация PowerPoint</vt:lpstr>
      <vt:lpstr>Необходимо представить подтверждения* на следующие случаи смерти:</vt:lpstr>
      <vt:lpstr>Особенности заполнения </vt:lpstr>
      <vt:lpstr>Особенности заполнения </vt:lpstr>
      <vt:lpstr>Особенности заполнения </vt:lpstr>
      <vt:lpstr>Изменения, вносимые в форму Федерального Статистического наблюдения №14</vt:lpstr>
      <vt:lpstr>Изменения, вносимые в форму Федерального Статистического наблюдения №14</vt:lpstr>
      <vt:lpstr>Таблица 3000 «Состав новорожденных с заболеваниями, поступивших в возрасте 0-6 дней жизни, и исходы их лечения» </vt:lpstr>
      <vt:lpstr>Форма ФСН №14 Таблицы 4000 и 4001  «Хирургическая работа организации»</vt:lpstr>
      <vt:lpstr>Форма ФСН №14 Таблицы 4000 и 4001  «Хирургическая работа организации»</vt:lpstr>
      <vt:lpstr>Форма № 14 таблица 4110  </vt:lpstr>
      <vt:lpstr>Межформенный контроль</vt:lpstr>
      <vt:lpstr>Межформенный контроль</vt:lpstr>
      <vt:lpstr>Межформенный контроль</vt:lpstr>
      <vt:lpstr>Межформенный контроль</vt:lpstr>
      <vt:lpstr>Межформенный контроль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 № 14 «Сведения о деятельности  подразделений медицинской организации,  оказывающих медицинскую помощь в  стационарных условиях»</dc:title>
  <dc:creator>Алена Александровна Кандеева</dc:creator>
  <cp:lastModifiedBy>Алена Александровна Кандеева</cp:lastModifiedBy>
  <cp:revision>29</cp:revision>
  <cp:lastPrinted>2023-12-13T08:30:57Z</cp:lastPrinted>
  <dcterms:created xsi:type="dcterms:W3CDTF">2022-12-15T03:28:07Z</dcterms:created>
  <dcterms:modified xsi:type="dcterms:W3CDTF">2023-12-13T08:40:01Z</dcterms:modified>
</cp:coreProperties>
</file>