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6" r:id="rId1"/>
  </p:sldMasterIdLst>
  <p:sldIdLst>
    <p:sldId id="256" r:id="rId2"/>
    <p:sldId id="257" r:id="rId3"/>
    <p:sldId id="266" r:id="rId4"/>
    <p:sldId id="271" r:id="rId5"/>
    <p:sldId id="272" r:id="rId6"/>
    <p:sldId id="273" r:id="rId7"/>
    <p:sldId id="267" r:id="rId8"/>
    <p:sldId id="258" r:id="rId9"/>
    <p:sldId id="262" r:id="rId10"/>
    <p:sldId id="268" r:id="rId11"/>
    <p:sldId id="269" r:id="rId12"/>
    <p:sldId id="270" r:id="rId13"/>
    <p:sldId id="274" r:id="rId14"/>
  </p:sldIdLst>
  <p:sldSz cx="12192000" cy="6858000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27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3F103-BC34-4FE4-A40E-EDDEECFDA5D0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6D93-FCAC-47E0-A2EE-787E62CA814C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A879A6-0FD0-4734-A311-86BFCA472E6E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9CA7B-DFD4-44B5-8C60-D14B8CD1FB59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4E6425-0181-43F2-84FC-787E803FD2F8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B8791-F1B0-41E7-B7FD-A781E65C4266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DD63B2-E120-4ED8-B27B-C685F510A5FE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A18ACC-A947-437B-A130-35BD54FDF1E9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8D7E02-BCB8-4D50-A234-369438C08659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86A4C-8E40-4F87-A4F0-01A0687C5742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E72C73-2D91-4E12-BA25-F0AA0C03599B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BE451C3-0FF4-47C4-B829-773ADF60F88C}" type="datetimeFigureOut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5A56737583FE48A83999F55AF1A4BC2ABB91622EB157496EB8A97C0F850B22147A273E739638A6C81E2509D53533FB53B945D1D3777D328BSCh0L" TargetMode="External"/><Relationship Id="rId2" Type="http://schemas.openxmlformats.org/officeDocument/2006/relationships/hyperlink" Target="consultantplus://offline/ref=5A56737583FE48A83999F55AF1A4BC2ABB91622EB157496EB8A97C0F850B22147A273E73963AA0C3142509D53533FB53B945D1D3777D328BSCh0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5A56737583FE48A83999F55AF1A4BC2ABB91622EB157496EB8A97C0F850B22147A273E739638A6C81E2509D53533FB53B945D1D3777D328BSCh0L" TargetMode="External"/><Relationship Id="rId2" Type="http://schemas.openxmlformats.org/officeDocument/2006/relationships/hyperlink" Target="consultantplus://offline/ref=5A56737583FE48A83999F55AF1A4BC2ABB91622EB157496EB8A97C0F850B22147A273E73963AA0C3142509D53533FB53B945D1D3777D328BSCh0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4789" y="387178"/>
            <a:ext cx="8386949" cy="4202869"/>
          </a:xfrm>
        </p:spPr>
        <p:txBody>
          <a:bodyPr anchor="ctr">
            <a:noAutofit/>
          </a:bodyPr>
          <a:lstStyle/>
          <a:p>
            <a:pPr algn="ctr"/>
            <a:r>
              <a:rPr lang="ru-RU" sz="6600" b="1" dirty="0">
                <a:solidFill>
                  <a:schemeClr val="tx1"/>
                </a:solidFill>
              </a:rPr>
              <a:t>Годовой отчет </a:t>
            </a:r>
            <a:br>
              <a:rPr lang="ru-RU" sz="6600" b="1" dirty="0">
                <a:solidFill>
                  <a:schemeClr val="tx1"/>
                </a:solidFill>
              </a:rPr>
            </a:br>
            <a:r>
              <a:rPr lang="ru-RU" sz="6600" b="1" dirty="0">
                <a:solidFill>
                  <a:schemeClr val="tx1"/>
                </a:solidFill>
              </a:rPr>
              <a:t>по трансфузиологии    </a:t>
            </a:r>
            <a:r>
              <a:rPr lang="en-US" sz="6600" b="1" dirty="0">
                <a:solidFill>
                  <a:schemeClr val="tx1"/>
                </a:solidFill>
              </a:rPr>
              <a:t/>
            </a:r>
            <a:br>
              <a:rPr lang="en-US" sz="6600" b="1" dirty="0">
                <a:solidFill>
                  <a:schemeClr val="tx1"/>
                </a:solidFill>
              </a:rPr>
            </a:br>
            <a:r>
              <a:rPr lang="ru-RU" sz="6600" b="1" dirty="0">
                <a:solidFill>
                  <a:schemeClr val="tx1"/>
                </a:solidFill>
              </a:rPr>
              <a:t>2023</a:t>
            </a:r>
            <a:r>
              <a:rPr lang="en-US" sz="6600" b="1" dirty="0">
                <a:solidFill>
                  <a:schemeClr val="tx1"/>
                </a:solidFill>
              </a:rPr>
              <a:t> </a:t>
            </a:r>
            <a:r>
              <a:rPr lang="ru-RU" sz="6600" b="1" dirty="0">
                <a:solidFill>
                  <a:schemeClr val="tx1"/>
                </a:solidFill>
              </a:rPr>
              <a:t>г.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3514" y="5033319"/>
            <a:ext cx="10083113" cy="2424257"/>
          </a:xfrm>
        </p:spPr>
        <p:txBody>
          <a:bodyPr/>
          <a:lstStyle/>
          <a:p>
            <a:pPr algn="l"/>
            <a:r>
              <a:rPr lang="ru-RU" sz="1800" b="1" dirty="0">
                <a:solidFill>
                  <a:schemeClr val="tx1"/>
                </a:solidFill>
              </a:rPr>
              <a:t>Заместитель главного врача по 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 медицинской части   ГКУЗ «КСПК»  	  </a:t>
            </a:r>
            <a:r>
              <a:rPr lang="ru-RU" sz="1800" b="1" dirty="0" smtClean="0">
                <a:solidFill>
                  <a:schemeClr val="tx1"/>
                </a:solidFill>
              </a:rPr>
              <a:t>                                                               </a:t>
            </a:r>
            <a:r>
              <a:rPr lang="ru-RU" sz="1800" b="1" dirty="0">
                <a:solidFill>
                  <a:schemeClr val="tx1"/>
                </a:solidFill>
              </a:rPr>
              <a:t>А.А. Васильченко </a:t>
            </a:r>
            <a:r>
              <a:rPr lang="en-US" sz="1800" b="1" dirty="0"/>
              <a:t>								</a:t>
            </a:r>
            <a:r>
              <a:rPr lang="en-US" b="1" dirty="0"/>
              <a:t>					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6566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/>
              </a:rPr>
              <a:t>Отчет о гемотрансфузионной терапии за год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ФИО врача клинической лабораторной  диагностики, ответственного за проведение изосерологических исследований_______________________________________________________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№ и дата приказа о назначении ответственным_________________________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ф- лаборантов, допущенных к проведению изосерологических исследований___________________________________________________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населения в районе обслуживания__________________________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коек в районе обслуживания_______________________________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Хирургических__________                        Терапевтических_____________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Гинекологических______________           Туберкулезных_______________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Родильных________________                    Онкологических_____________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Инфекционных____________                     Детских____________________   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                             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4211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/>
              </a:rPr>
              <a:t>Отчет о гемотрансфузионной терапии за год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en-US" dirty="0">
                <a:effectLst/>
              </a:rPr>
              <a:t>II</a:t>
            </a:r>
            <a:r>
              <a:rPr lang="ru-RU" dirty="0">
                <a:effectLst/>
              </a:rPr>
              <a:t>. Использование компонентов крови:</a:t>
            </a:r>
          </a:p>
          <a:p>
            <a:pPr marL="3690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28951551"/>
              </p:ext>
            </p:extLst>
          </p:nvPr>
        </p:nvGraphicFramePr>
        <p:xfrm>
          <a:off x="1400431" y="2183028"/>
          <a:ext cx="10602099" cy="404822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34104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511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419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6146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371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17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трансфузионной</a:t>
                      </a:r>
                      <a:r>
                        <a:rPr lang="ru-RU" sz="1200" dirty="0">
                          <a:effectLst/>
                        </a:rPr>
                        <a:t> среды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Получено из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Учреждений службы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больных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Число переливаний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Перелито (л)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35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86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2.Эритроцитсодержащие компоненты крови (л).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86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6.Карантинизированная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свежезамороженная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плазма 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7.Криопреципитат (доз)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8.Концентрат тромбоцитов из единицы крови (л.)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9. Концентрат тромбоцитов из единицы крови пулированный,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патогенредуцированный(л).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10.Концентрат тромбоцитов , полученный методом афереза лейкоредуцированный(л).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11. Концентрат тромбоцитов , полученный методом афереза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патогенредуцированный 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67506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/>
              </a:rPr>
              <a:t>Отчет о гемотрансфузионной терапии за год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Заготовлено </a:t>
            </a:r>
            <a:r>
              <a:rPr lang="ru-RU" dirty="0" err="1">
                <a:effectLst/>
              </a:rPr>
              <a:t>аутокрови</a:t>
            </a:r>
            <a:r>
              <a:rPr lang="ru-RU" dirty="0">
                <a:effectLst/>
              </a:rPr>
              <a:t> (л)________________от__________________________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Перелито заготовленной </a:t>
            </a:r>
            <a:r>
              <a:rPr lang="ru-RU" dirty="0" err="1">
                <a:effectLst/>
              </a:rPr>
              <a:t>аутокрови</a:t>
            </a:r>
            <a:r>
              <a:rPr lang="ru-RU" dirty="0">
                <a:effectLst/>
              </a:rPr>
              <a:t> (л)_________________________________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Перелито заготовленной крови методом </a:t>
            </a:r>
            <a:r>
              <a:rPr lang="ru-RU" dirty="0" err="1">
                <a:effectLst/>
              </a:rPr>
              <a:t>реинфузии</a:t>
            </a:r>
            <a:r>
              <a:rPr lang="ru-RU" dirty="0">
                <a:effectLst/>
              </a:rPr>
              <a:t>(л)____________________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операций , сопровождавшихся </a:t>
            </a:r>
            <a:r>
              <a:rPr lang="ru-RU" dirty="0" err="1">
                <a:effectLst/>
              </a:rPr>
              <a:t>реинфузией</a:t>
            </a:r>
            <a:r>
              <a:rPr lang="ru-RU" dirty="0">
                <a:effectLst/>
              </a:rPr>
              <a:t> 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Осложнения при переливании компонентов донорской  крови_______________________</a:t>
            </a:r>
            <a:endParaRPr lang="en-US" dirty="0">
              <a:effectLst/>
            </a:endParaRPr>
          </a:p>
          <a:p>
            <a:pPr marL="36900" indent="0">
              <a:buNone/>
            </a:pPr>
            <a:r>
              <a:rPr lang="en-US" sz="2300" dirty="0">
                <a:effectLst/>
              </a:rPr>
              <a:t>III</a:t>
            </a:r>
            <a:r>
              <a:rPr lang="ru-RU" sz="2300" dirty="0">
                <a:effectLst/>
              </a:rPr>
              <a:t>.Изосерологические исследования крови у пациентов: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Проведено исследований у пациентов: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1.По системе АВО_______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2.По системе резус :  резус фактор (Д)_____ Обратный фактор(с)_______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Фенотип________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3.Количество исследований на неполные антиэритроцитарные антитела___________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Число больных, у которых выявлены неполные антиэритроцитарные антитела___________________________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«__» _________2023 г.        Руководитель  МО_________________________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	                       Исполнитель_______________________________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3626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="" xmlns:a16="http://schemas.microsoft.com/office/drawing/2014/main" id="{DEEB7CBA-B2FD-41E2-A2AA-E563401F4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62865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13AAD23-9CA6-477B-A5E4-8453FC210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391653A6-093E-49EC-A836-7172C73B911B}"/>
              </a:ext>
            </a:extLst>
          </p:cNvPr>
          <p:cNvSpPr txBox="1">
            <a:spLocks/>
          </p:cNvSpPr>
          <p:nvPr/>
        </p:nvSpPr>
        <p:spPr>
          <a:xfrm>
            <a:off x="659028" y="420130"/>
            <a:ext cx="9358184" cy="114505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54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1098570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903373"/>
          </a:xfrm>
        </p:spPr>
        <p:txBody>
          <a:bodyPr/>
          <a:lstStyle/>
          <a:p>
            <a:r>
              <a:rPr lang="ru-RU" b="1" dirty="0">
                <a:effectLst/>
              </a:rPr>
              <a:t>         Представляемы</a:t>
            </a:r>
            <a:r>
              <a:rPr lang="en-US" b="1" dirty="0">
                <a:effectLst/>
              </a:rPr>
              <a:t>е</a:t>
            </a:r>
            <a:r>
              <a:rPr lang="ru-RU" b="1" dirty="0">
                <a:effectLst/>
              </a:rPr>
              <a:t> формы: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7481" y="1103869"/>
            <a:ext cx="10544103" cy="5461687"/>
          </a:xfrm>
        </p:spPr>
        <p:txBody>
          <a:bodyPr>
            <a:noAutofit/>
          </a:bodyPr>
          <a:lstStyle/>
          <a:p>
            <a:pPr marL="494100" lvl="0" indent="-457200">
              <a:buFont typeface="+mj-lt"/>
              <a:buAutoNum type="arabicPeriod"/>
            </a:pPr>
            <a:r>
              <a:rPr lang="ru-RU" sz="1600" b="1" dirty="0">
                <a:effectLst/>
              </a:rPr>
              <a:t>Форма  № 64 «Сведения о заготовке, хранении, клиническом использовании донорской крови и ее компонентов» Заполняем титульный лист,  (раздел 6 таблицы 6000 и 6100), последний лист с подписью руководителя и печатью медицинской организации. Объем донорской крови указывается в литрах с двумя знаками после запятой. Ячейки, отмеченные знаком  «Х» не заполнять.</a:t>
            </a:r>
            <a:endParaRPr lang="ru-RU" sz="1600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ru-RU" sz="1600" b="1" dirty="0">
                <a:effectLst/>
              </a:rPr>
              <a:t>Пояснение к графе 9 «Утилизировано» таблицы 6000 формы  №64.</a:t>
            </a:r>
            <a:endParaRPr lang="ru-RU" sz="1600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ru-RU" sz="1600" b="1" dirty="0">
                <a:effectLst/>
              </a:rPr>
              <a:t> Пояснение по строке 10 «Другое»  таблицы 6100  формы  № 64.</a:t>
            </a:r>
            <a:endParaRPr lang="ru-RU" sz="1600" dirty="0">
              <a:effectLst/>
            </a:endParaRPr>
          </a:p>
          <a:p>
            <a:pPr marL="494100" lvl="0" indent="-457200" fontAlgn="auto">
              <a:buFont typeface="+mj-lt"/>
              <a:buAutoNum type="arabicPeriod"/>
            </a:pPr>
            <a:r>
              <a:rPr lang="ru-RU" sz="1600" b="1" dirty="0">
                <a:effectLst/>
              </a:rPr>
              <a:t>Общее число реципиентов – физических лиц, которым в отчетном году проводились трансфузии компонентов донорской крови (без дублирования при всех госпитализациях в течение отчетного года). </a:t>
            </a:r>
            <a:endParaRPr lang="ru-RU" sz="1600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ru-RU" sz="1600" b="1" dirty="0">
                <a:effectLst/>
              </a:rPr>
              <a:t>Данные по медицинским организациям, осуществляющим клиническое использование компонентов донорской крови.</a:t>
            </a:r>
          </a:p>
          <a:p>
            <a:pPr marL="494100" lvl="0" indent="-457200">
              <a:buFont typeface="+mj-lt"/>
              <a:buAutoNum type="arabicPeriod"/>
            </a:pPr>
            <a:r>
              <a:rPr lang="ru-RU" sz="1600" b="1" dirty="0"/>
              <a:t>Таблица 3200 формы №30.</a:t>
            </a:r>
          </a:p>
          <a:p>
            <a:pPr marL="494100" lvl="0" indent="-457200">
              <a:buAutoNum type="arabicPlain" startAt="7"/>
            </a:pPr>
            <a:r>
              <a:rPr lang="ru-RU" sz="1600" b="1" dirty="0">
                <a:effectLst/>
              </a:rPr>
              <a:t>Отчет о гемотрансфузионной терапии.</a:t>
            </a:r>
          </a:p>
          <a:p>
            <a:pPr marL="3690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5A408"/>
              </a:buClr>
              <a:buSzPct val="80000"/>
              <a:buFont typeface="Wingdings 3" charset="2"/>
              <a:buNone/>
              <a:tabLst/>
              <a:defRPr/>
            </a:pPr>
            <a:r>
              <a:rPr lang="ru-RU" sz="1600" dirty="0">
                <a:effectLst/>
              </a:rPr>
              <a:t>9.         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Журнал поступления и выдачи донорской крови и ее компонентов для клинического   использования в кабинете     трансфузиологии (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уч.ф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. 494\у-1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).</a:t>
            </a:r>
            <a:endParaRPr lang="ru-RU" sz="1600" b="1" dirty="0">
              <a:effectLst/>
            </a:endParaRPr>
          </a:p>
          <a:p>
            <a:pPr marL="36900" indent="0" algn="ctr">
              <a:buNone/>
            </a:pPr>
            <a:r>
              <a:rPr lang="ru-RU" sz="1600" dirty="0">
                <a:effectLst/>
              </a:rPr>
              <a:t>Год закрываем 31 декабря</a:t>
            </a:r>
          </a:p>
          <a:p>
            <a:r>
              <a:rPr lang="ru-RU" sz="1600" dirty="0"/>
              <a:t>Таблица 5600 «Аппараты  и оборудование службы переливания  крови»  формы №64  медицинскими организациями   не заполняется.</a:t>
            </a:r>
          </a:p>
        </p:txBody>
      </p:sp>
    </p:spTree>
    <p:extLst>
      <p:ext uri="{BB962C8B-B14F-4D97-AF65-F5344CB8AC3E}">
        <p14:creationId xmlns="" xmlns:p14="http://schemas.microsoft.com/office/powerpoint/2010/main" val="3826916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effectLst/>
              </a:rPr>
              <a:t>6.2. КЛИНИЧЕСКОЕ ИСПОЛЬЗОВАНИЕ ЛЕКАРСТВЕННЫХ ПРЕПАРАТОВ, ПОЛУЧЕННЫХ ИЗ ПЛАЗМЫ КРОВИ ЧЕЛОВЕКА </a:t>
            </a:r>
            <a:br>
              <a:rPr lang="ru-RU" sz="2400" b="1" dirty="0">
                <a:effectLst/>
              </a:rPr>
            </a:br>
            <a:r>
              <a:rPr lang="ru-RU" sz="2400" b="1" dirty="0">
                <a:effectLst/>
              </a:rPr>
              <a:t>(заполнять в строго указанных единицах измерения)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0447" y="1532238"/>
            <a:ext cx="8946541" cy="4522912"/>
          </a:xfrm>
        </p:spPr>
        <p:txBody>
          <a:bodyPr/>
          <a:lstStyle/>
          <a:p>
            <a:pPr marL="36900" indent="0">
              <a:buNone/>
            </a:pPr>
            <a:r>
              <a:rPr lang="ru-RU" sz="1200" dirty="0">
                <a:effectLst/>
              </a:rPr>
              <a:t>(6</a:t>
            </a:r>
            <a:r>
              <a:rPr lang="en-US" sz="1200" dirty="0">
                <a:effectLst/>
              </a:rPr>
              <a:t>1</a:t>
            </a:r>
            <a:r>
              <a:rPr lang="ru-RU" sz="1200" dirty="0">
                <a:effectLst/>
              </a:rPr>
              <a:t>00) 										</a:t>
            </a:r>
            <a:r>
              <a:rPr lang="ru-RU" sz="1200" dirty="0"/>
              <a:t>	</a:t>
            </a:r>
            <a:r>
              <a:rPr lang="ru-RU" sz="1200" dirty="0">
                <a:effectLst/>
              </a:rPr>
              <a:t>Коды по ОКЕИ: литр - </a:t>
            </a:r>
            <a:r>
              <a:rPr lang="ru-RU" sz="1200" u="sng" dirty="0">
                <a:effectLst/>
                <a:hlinkClick r:id="rId2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112</a:t>
            </a:r>
            <a:r>
              <a:rPr lang="ru-RU" sz="1200" dirty="0">
                <a:effectLst/>
              </a:rPr>
              <a:t>, единица – </a:t>
            </a:r>
            <a:r>
              <a:rPr lang="ru-RU" sz="1200" u="sng" dirty="0">
                <a:effectLst/>
                <a:hlinkClick r:id="rId3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642</a:t>
            </a:r>
            <a:endParaRPr lang="ru-RU" sz="1200" u="sng" dirty="0">
              <a:effectLst/>
            </a:endParaRPr>
          </a:p>
          <a:p>
            <a:pPr marL="36900" indent="0">
              <a:buNone/>
            </a:pPr>
            <a:endParaRPr lang="ru-RU" u="sng" dirty="0">
              <a:effectLst/>
            </a:endParaRPr>
          </a:p>
          <a:p>
            <a:pPr marL="3690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93552241"/>
              </p:ext>
            </p:extLst>
          </p:nvPr>
        </p:nvGraphicFramePr>
        <p:xfrm>
          <a:off x="1375718" y="2356025"/>
          <a:ext cx="10659762" cy="407527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29405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29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348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356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356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560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NN строк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Получено для клинического использования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реципиентов,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( физических лиц)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перелитых </a:t>
                      </a:r>
                      <a:endParaRPr lang="ru-RU" sz="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лекарственных препаратов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15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15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Раствор альбумина 5%, л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15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Раствор альбумина 10%, л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15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Раствор альбумина 20%, л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3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антирезусный,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3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антистафилококковый,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83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нормальный,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ампула= 1 доза 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ампула= 1 доза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56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нормальный, раствор для внутривенного введения,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 флакон = 1 доза 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флакон =1доза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Фактор свертывания крови VIII, ME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>
                          <a:effectLst/>
                        </a:rPr>
                        <a:t>Фактор свертывания крови IX, ME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15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effectLst/>
                        </a:rPr>
                        <a:t>Другое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0756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9859" y="329514"/>
            <a:ext cx="97816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ru-RU" sz="2400" b="1" dirty="0"/>
              <a:t>Пояснение по графе 9 «Утилизировано» к таблице 6000  формы № 64:</a:t>
            </a:r>
            <a:endParaRPr lang="ru-RU" sz="2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1289113"/>
              </p:ext>
            </p:extLst>
          </p:nvPr>
        </p:nvGraphicFramePr>
        <p:xfrm>
          <a:off x="1359243" y="1029732"/>
          <a:ext cx="10437339" cy="4942700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4804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55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69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08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6162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616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5181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0875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0875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9932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7085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670851">
                  <a:extLst>
                    <a:ext uri="{9D8B030D-6E8A-4147-A177-3AD203B41FA5}">
                      <a16:colId xmlns="" xmlns:a16="http://schemas.microsoft.com/office/drawing/2014/main" val="2756696244"/>
                    </a:ext>
                  </a:extLst>
                </a:gridCol>
              </a:tblGrid>
              <a:tr h="27211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 компонента крови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Всего утилизировано, л.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 т.ч. по причинам утилизации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854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Истечение срока годности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Нарушение герметичности, бой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 результатам макрооценки (изменение цвета, наличие сгустков, осадков, признаков гемолиза)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Отказ пациента от трансфузии, смерть пациента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Нарушение условий хранения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Неисправность мед. оборудования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Отвод донора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Передача на бакконтроль</a:t>
                      </a: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Другое</a:t>
                      </a:r>
                    </a:p>
                  </a:txBody>
                  <a:tcPr marL="52616" marR="52616" marT="0" marB="0" vert="vert27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72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 marL="0" indent="0"/>
                      <a:endParaRPr lang="ru-RU" sz="8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0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 marL="0" indent="0"/>
                      <a:endParaRPr lang="ru-RU" sz="8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54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ru-RU" sz="1100" dirty="0">
                          <a:effectLst/>
                        </a:rPr>
                        <a:t> </a:t>
                      </a:r>
                      <a:endParaRPr lang="ru-RU" sz="8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2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7398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4659" y="1029730"/>
            <a:ext cx="94768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Пояснение по строке 10 «Другое»  таблицы 6100  формы №64: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7523" y="1738183"/>
          <a:ext cx="10140779" cy="425072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11489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874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781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1055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1577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125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Наименование лекарственных препаратов, полученных из плазмы крови человека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Получено для клинического использования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Число реципиентов, чел.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Количество перелитых лекарственных препаратов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1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1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1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…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1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Всего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5578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1005" y="469558"/>
            <a:ext cx="10404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Общее число реципиентов – физических лиц, которым в отчетном году проводились трансфузии компонентов донорской крови (без дублирования при всех госпитализациях в течение отчетного года).</a:t>
            </a:r>
            <a:endParaRPr lang="ru-RU" sz="16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614445" y="1178011"/>
          <a:ext cx="6388100" cy="64255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9390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490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42551">
                <a:tc>
                  <a:txBody>
                    <a:bodyPr/>
                    <a:lstStyle/>
                    <a:p>
                      <a:pPr marL="457200"/>
                      <a:r>
                        <a:rPr lang="ru-RU" sz="1400" dirty="0">
                          <a:effectLst/>
                        </a:rPr>
                        <a:t>Число реципиентов, чел.</a:t>
                      </a:r>
                      <a:endParaRPr lang="ru-RU" sz="10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1005" y="2084173"/>
            <a:ext cx="103961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Данные по медицинским организациям, осуществляющим клиническое использование донорской крови и ее компонентов:</a:t>
            </a:r>
            <a:endParaRPr lang="ru-RU" sz="1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33382" y="2809103"/>
          <a:ext cx="10486769" cy="312927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521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96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969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5123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0659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72158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8895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275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Учредитель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юридического лица (медицинской организации), осуществляющего клиническое использование донорской крови и ее компонентов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Реквизиты лицензии на трансфузиологию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ФИО (полностью) руководителя медицинской организации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Контактные данные руководителя медицинской организации (телефон, эл. почта)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Сведения о предоставлении данных по форме 64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(да/нет)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4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4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4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…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34290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811" y="274638"/>
            <a:ext cx="10428773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/>
              </a:rPr>
              <a:t>Форма 30</a:t>
            </a:r>
            <a:r>
              <a:rPr lang="en-US" sz="2400" b="1" dirty="0">
                <a:solidFill>
                  <a:schemeClr val="tx1"/>
                </a:solidFill>
                <a:effectLst/>
              </a:rPr>
              <a:t> </a:t>
            </a:r>
            <a:br>
              <a:rPr lang="en-US" sz="2400" b="1" dirty="0">
                <a:solidFill>
                  <a:schemeClr val="tx1"/>
                </a:solidFill>
                <a:effectLst/>
              </a:rPr>
            </a:br>
            <a:r>
              <a:rPr lang="ru-RU" sz="2400" b="1" dirty="0">
                <a:solidFill>
                  <a:schemeClr val="tx1"/>
                </a:solidFill>
                <a:effectLst/>
              </a:rPr>
              <a:t>таблица 3200 </a:t>
            </a:r>
            <a:r>
              <a:rPr lang="ru-RU" sz="2400" b="1" dirty="0" err="1">
                <a:solidFill>
                  <a:schemeClr val="tx1"/>
                </a:solidFill>
                <a:effectLst/>
              </a:rPr>
              <a:t>Трансфузионная</a:t>
            </a:r>
            <a:r>
              <a:rPr lang="ru-RU" sz="2400" b="1" dirty="0">
                <a:solidFill>
                  <a:schemeClr val="tx1"/>
                </a:solidFill>
                <a:effectLst/>
              </a:rPr>
              <a:t> помощь</a:t>
            </a:r>
            <a:endParaRPr lang="ru-RU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8713" y="1602298"/>
            <a:ext cx="9753601" cy="4646102"/>
          </a:xfrm>
        </p:spPr>
        <p:txBody>
          <a:bodyPr/>
          <a:lstStyle/>
          <a:p>
            <a:pPr marL="36900" indent="0">
              <a:buNone/>
            </a:pPr>
            <a:r>
              <a:rPr lang="ru-RU" sz="1400" dirty="0">
                <a:effectLst/>
              </a:rPr>
              <a:t>(</a:t>
            </a:r>
            <a:r>
              <a:rPr lang="en-US" sz="1400" dirty="0">
                <a:effectLst/>
              </a:rPr>
              <a:t>32</a:t>
            </a:r>
            <a:r>
              <a:rPr lang="ru-RU" sz="1400" dirty="0">
                <a:effectLst/>
              </a:rPr>
              <a:t>00) 													Коды по ОКЕИ: литр - </a:t>
            </a:r>
            <a:r>
              <a:rPr lang="ru-RU" sz="1400" u="sng" dirty="0">
                <a:effectLst/>
                <a:hlinkClick r:id="rId2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112</a:t>
            </a:r>
            <a:r>
              <a:rPr lang="ru-RU" sz="1400" dirty="0">
                <a:effectLst/>
              </a:rPr>
              <a:t>, единица – </a:t>
            </a:r>
            <a:r>
              <a:rPr lang="ru-RU" sz="1400" u="sng" dirty="0">
                <a:effectLst/>
                <a:hlinkClick r:id="rId3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642</a:t>
            </a:r>
            <a:r>
              <a:rPr lang="ru-RU" sz="1400" u="sng" dirty="0">
                <a:effectLst/>
              </a:rPr>
              <a:t>,</a:t>
            </a:r>
            <a:r>
              <a:rPr lang="ru-RU" sz="1400" dirty="0">
                <a:effectLst/>
              </a:rPr>
              <a:t> литр </a:t>
            </a:r>
            <a:r>
              <a:rPr lang="ru-RU" sz="1400" dirty="0">
                <a:effectLst/>
                <a:sym typeface="Symbol" panose="05050102010706020507" pitchFamily="18" charset="2"/>
              </a:rPr>
              <a:t></a:t>
            </a:r>
            <a:r>
              <a:rPr lang="ru-RU" sz="1400" dirty="0">
                <a:effectLst/>
              </a:rPr>
              <a:t> </a:t>
            </a:r>
            <a:r>
              <a:rPr lang="ru-RU" sz="1400" u="sng" dirty="0">
                <a:effectLst/>
              </a:rPr>
              <a:t>112</a:t>
            </a:r>
          </a:p>
          <a:p>
            <a:pPr marL="36900" indent="0">
              <a:buNone/>
            </a:pPr>
            <a:endParaRPr lang="ru-RU" u="sng" dirty="0">
              <a:effectLst/>
            </a:endParaRPr>
          </a:p>
          <a:p>
            <a:pPr marL="3690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30934967"/>
              </p:ext>
            </p:extLst>
          </p:nvPr>
        </p:nvGraphicFramePr>
        <p:xfrm>
          <a:off x="1359244" y="2189056"/>
          <a:ext cx="10552669" cy="35096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24862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289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7837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079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889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76229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277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Транфузионные</a:t>
                      </a:r>
                      <a:r>
                        <a:rPr lang="ru-RU" sz="1400" dirty="0">
                          <a:effectLst/>
                        </a:rPr>
                        <a:t> средства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</a:t>
                      </a:r>
                      <a:r>
                        <a:rPr lang="ru-RU" sz="1400" dirty="0" err="1">
                          <a:effectLst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 пациентов, чел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 переливаний, ед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Перелито трансфузионных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средств,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посттранс-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фузионных осложнений, ед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8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Консервированная кровь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Эритроцитсодержащие среды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38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Плазма всех видов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Концентрат тромбоцитов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8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Аутогемотрансфузии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326292" y="5761380"/>
            <a:ext cx="105773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Таблицу 5600  формы №64  «</a:t>
            </a:r>
            <a:r>
              <a:rPr lang="x-none" sz="1600" b="1" dirty="0"/>
              <a:t>Аппараты и оборудование </a:t>
            </a:r>
            <a:r>
              <a:rPr lang="ru-RU" sz="1600" b="1" dirty="0"/>
              <a:t>службы переливания крови» медицинские организации не заполняют.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70891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4144" y="354227"/>
            <a:ext cx="9997440" cy="6145427"/>
          </a:xfrm>
        </p:spPr>
        <p:txBody>
          <a:bodyPr>
            <a:noAutofit/>
          </a:bodyPr>
          <a:lstStyle/>
          <a:p>
            <a:pPr marL="36900" indent="0">
              <a:buNone/>
            </a:pPr>
            <a:r>
              <a:rPr lang="ru-RU" sz="1800" b="1" dirty="0">
                <a:effectLst/>
              </a:rPr>
              <a:t>Данные по таблице 6000 формы  № 64 должны быть равны данным по таблице 3200 формы  № 30 в следующих строках и графах: </a:t>
            </a:r>
            <a:endParaRPr lang="ru-RU" sz="1800" dirty="0">
              <a:effectLst/>
            </a:endParaRPr>
          </a:p>
          <a:p>
            <a:pPr marL="36900" indent="0">
              <a:buNone/>
            </a:pPr>
            <a:r>
              <a:rPr lang="ru-RU" sz="1800" b="1" dirty="0" err="1">
                <a:effectLst/>
              </a:rPr>
              <a:t>Эритроцитсодержащие</a:t>
            </a:r>
            <a:r>
              <a:rPr lang="ru-RU" sz="1800" b="1" dirty="0">
                <a:effectLst/>
              </a:rPr>
              <a:t> среды</a:t>
            </a:r>
            <a:r>
              <a:rPr lang="ru-RU" sz="1800" dirty="0">
                <a:effectLst/>
              </a:rPr>
              <a:t>: </a:t>
            </a:r>
          </a:p>
          <a:p>
            <a:pPr marL="36900" indent="0">
              <a:buNone/>
            </a:pPr>
            <a:r>
              <a:rPr lang="ru-RU" sz="1800" dirty="0">
                <a:effectLst/>
              </a:rPr>
              <a:t>► Форма  №64, таблица 6000, графа 6, сумма строк 3 – 9, 24 – 25 = форма  №30, таблица 3200, графа 4, строка 2 </a:t>
            </a:r>
          </a:p>
          <a:p>
            <a:pPr marL="36900" indent="0">
              <a:buNone/>
            </a:pPr>
            <a:r>
              <a:rPr lang="ru-RU" sz="1800" dirty="0">
                <a:effectLst/>
              </a:rPr>
              <a:t>► Форма  №64, таблица 6000, графа 8, сумма строк 3 – 9, 24 – 25 = форма  №30, таблица 3200, графа 5, строка 2 </a:t>
            </a:r>
          </a:p>
          <a:p>
            <a:pPr marL="36900" indent="0">
              <a:buNone/>
            </a:pPr>
            <a:r>
              <a:rPr lang="ru-RU" sz="1800" b="1" dirty="0">
                <a:effectLst/>
              </a:rPr>
              <a:t>Концентрат тромбоцитов</a:t>
            </a:r>
            <a:r>
              <a:rPr lang="ru-RU" sz="1800" dirty="0">
                <a:effectLst/>
              </a:rPr>
              <a:t>: </a:t>
            </a:r>
          </a:p>
          <a:p>
            <a:pPr marL="36900" indent="0">
              <a:buNone/>
            </a:pPr>
            <a:r>
              <a:rPr lang="ru-RU" sz="1800" dirty="0">
                <a:effectLst/>
              </a:rPr>
              <a:t>► Форма  №64, таблица 6000, графа 6, сумма строк 10 – 19, 26 = форма  №30, таблица 3200, графа 4,</a:t>
            </a:r>
          </a:p>
          <a:p>
            <a:pPr marL="36900" indent="0">
              <a:buNone/>
            </a:pPr>
            <a:r>
              <a:rPr lang="ru-RU" sz="1800" dirty="0">
                <a:effectLst/>
              </a:rPr>
              <a:t> строка 4 </a:t>
            </a:r>
          </a:p>
          <a:p>
            <a:pPr marL="36900" indent="0">
              <a:buNone/>
            </a:pPr>
            <a:r>
              <a:rPr lang="ru-RU" sz="1800" dirty="0">
                <a:effectLst/>
              </a:rPr>
              <a:t>► Форма №64, таблица 6000, графа 8, сумма строк 10 – 19, 26 = форма  №30, таблица 3200, графа 5, </a:t>
            </a:r>
          </a:p>
          <a:p>
            <a:pPr marL="36900" indent="0">
              <a:buNone/>
            </a:pPr>
            <a:r>
              <a:rPr lang="ru-RU" sz="1800" dirty="0">
                <a:effectLst/>
              </a:rPr>
              <a:t>строка 4 </a:t>
            </a:r>
          </a:p>
          <a:p>
            <a:pPr marL="36900" indent="0">
              <a:buNone/>
            </a:pPr>
            <a:r>
              <a:rPr lang="ru-RU" sz="1800" b="1" dirty="0">
                <a:effectLst/>
              </a:rPr>
              <a:t>Плазма всех видов</a:t>
            </a:r>
            <a:r>
              <a:rPr lang="ru-RU" sz="1800" dirty="0">
                <a:effectLst/>
              </a:rPr>
              <a:t>: </a:t>
            </a:r>
          </a:p>
          <a:p>
            <a:pPr marL="36900" indent="0">
              <a:buNone/>
            </a:pPr>
            <a:r>
              <a:rPr lang="ru-RU" sz="1800" dirty="0">
                <a:effectLst/>
              </a:rPr>
              <a:t>► Форма  №64, таблица 6000, графа 6, сумма строк 20 – 22, 27 – 30 = форма  №30, таблица 3200, графа 4, строка 3 </a:t>
            </a:r>
          </a:p>
          <a:p>
            <a:pPr marL="36900" indent="0">
              <a:buNone/>
            </a:pPr>
            <a:r>
              <a:rPr lang="ru-RU" sz="1800" dirty="0">
                <a:effectLst/>
              </a:rPr>
              <a:t>► Форма  №64, таблица 6000, графа 8, сумма строк 20 – 22, 27 – 30 = форма № 30, таблица 3200, графа 5, строка 3 </a:t>
            </a:r>
          </a:p>
          <a:p>
            <a:pPr marL="36900" indent="0">
              <a:buNone/>
            </a:pPr>
            <a:endParaRPr lang="ru-RU" sz="1200" b="1" dirty="0"/>
          </a:p>
        </p:txBody>
      </p:sp>
    </p:spTree>
    <p:extLst>
      <p:ext uri="{BB962C8B-B14F-4D97-AF65-F5344CB8AC3E}">
        <p14:creationId xmlns="" xmlns:p14="http://schemas.microsoft.com/office/powerpoint/2010/main" val="391910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91984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/>
              </a:rPr>
              <a:t>Отчет о гемотрансфузионной терапии за год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4144" y="1210962"/>
            <a:ext cx="9997440" cy="5037438"/>
          </a:xfrm>
        </p:spPr>
        <p:txBody>
          <a:bodyPr>
            <a:normAutofit fontScale="70000" lnSpcReduction="20000"/>
          </a:bodyPr>
          <a:lstStyle/>
          <a:p>
            <a:pPr marL="36900" indent="0">
              <a:buNone/>
            </a:pPr>
            <a:r>
              <a:rPr lang="en-US" sz="2300" dirty="0">
                <a:effectLst/>
              </a:rPr>
              <a:t>I </a:t>
            </a:r>
            <a:r>
              <a:rPr lang="ru-RU" sz="2300" dirty="0">
                <a:effectLst/>
              </a:rPr>
              <a:t>Паспортная часть: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Наименование  МО_________________________________________________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Адрес_____________________________________________________________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ФИО и телефон главного врача_______________________________________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ФИО врача </a:t>
            </a:r>
            <a:r>
              <a:rPr lang="ru-RU" dirty="0" err="1">
                <a:effectLst/>
              </a:rPr>
              <a:t>трансфузиолога</a:t>
            </a:r>
            <a:r>
              <a:rPr lang="ru-RU" dirty="0">
                <a:effectLst/>
              </a:rPr>
              <a:t>, ответственного за переливание крови. 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                                                                                                                                   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№ приказа и дата назначения ответственным за переливание крови в  МО______________________________________________________________</a:t>
            </a:r>
          </a:p>
          <a:p>
            <a:pPr marL="36900" indent="0">
              <a:buNone/>
            </a:pPr>
            <a:r>
              <a:rPr lang="ru-RU" dirty="0" err="1">
                <a:effectLst/>
              </a:rPr>
              <a:t>Специальность________________________Стаж</a:t>
            </a:r>
            <a:r>
              <a:rPr lang="ru-RU" dirty="0">
                <a:effectLst/>
              </a:rPr>
              <a:t> работы__________________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Когда и где проходил первичную переподготовку по трансфузиологии______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__________________________________________________________________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Стаж работы ответственным за переливание крови_______________________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врачей, допущенных к переливанию крови____________________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№ и дата приказа о допуске___________________________________________</a:t>
            </a:r>
          </a:p>
        </p:txBody>
      </p:sp>
    </p:spTree>
    <p:extLst>
      <p:ext uri="{BB962C8B-B14F-4D97-AF65-F5344CB8AC3E}">
        <p14:creationId xmlns="" xmlns:p14="http://schemas.microsoft.com/office/powerpoint/2010/main" val="2123162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356</TotalTime>
  <Words>1170</Words>
  <Application>Microsoft Office PowerPoint</Application>
  <PresentationFormat>Произвольный</PresentationFormat>
  <Paragraphs>327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Годовой отчет  по трансфузиологии     2023 г.</vt:lpstr>
      <vt:lpstr>         Представляемые формы:</vt:lpstr>
      <vt:lpstr>6.2. КЛИНИЧЕСКОЕ ИСПОЛЬЗОВАНИЕ ЛЕКАРСТВЕННЫХ ПРЕПАРАТОВ, ПОЛУЧЕННЫХ ИЗ ПЛАЗМЫ КРОВИ ЧЕЛОВЕКА  (заполнять в строго указанных единицах измерения)</vt:lpstr>
      <vt:lpstr>Слайд 4</vt:lpstr>
      <vt:lpstr>Слайд 5</vt:lpstr>
      <vt:lpstr>Слайд 6</vt:lpstr>
      <vt:lpstr>Форма 30  таблица 3200 Трансфузионная помощь</vt:lpstr>
      <vt:lpstr> </vt:lpstr>
      <vt:lpstr>Отчет о гемотрансфузионной терапии за год</vt:lpstr>
      <vt:lpstr>Отчет о гемотрансфузионной терапии за год</vt:lpstr>
      <vt:lpstr>Отчет о гемотрансфузионной терапии за год</vt:lpstr>
      <vt:lpstr>Отчет о гемотрансфузионной терапии за год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по трансфузиологии     2022 г.</dc:title>
  <dc:creator>Пользователь</dc:creator>
  <cp:lastModifiedBy>YudinaVV</cp:lastModifiedBy>
  <cp:revision>28</cp:revision>
  <cp:lastPrinted>2022-12-20T01:43:31Z</cp:lastPrinted>
  <dcterms:created xsi:type="dcterms:W3CDTF">2022-12-14T12:40:09Z</dcterms:created>
  <dcterms:modified xsi:type="dcterms:W3CDTF">2023-12-13T07:48:45Z</dcterms:modified>
</cp:coreProperties>
</file>