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21614" y="1175566"/>
            <a:ext cx="4977765" cy="4744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370701" y="1301622"/>
            <a:ext cx="5340350" cy="4141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8" cy="68579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8030" y="315595"/>
            <a:ext cx="11295938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1627" y="2800604"/>
            <a:ext cx="11048745" cy="2221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833355"/>
              </p:ext>
            </p:extLst>
          </p:nvPr>
        </p:nvGraphicFramePr>
        <p:xfrm>
          <a:off x="446277" y="434086"/>
          <a:ext cx="11295378" cy="5987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3490"/>
                <a:gridCol w="5815329"/>
                <a:gridCol w="2956559"/>
              </a:tblGrid>
              <a:tr h="71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6534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500" dirty="0">
                        <a:latin typeface="Times New Roman"/>
                        <a:cs typeface="Times New Roman"/>
                      </a:endParaRPr>
                    </a:p>
                    <a:p>
                      <a:pPr marL="336550" marR="313055">
                        <a:lnSpc>
                          <a:spcPct val="100000"/>
                        </a:lnSpc>
                      </a:pPr>
                      <a:r>
                        <a:rPr sz="2200" b="1" spc="90" dirty="0">
                          <a:latin typeface="Tahoma"/>
                          <a:cs typeface="Tahoma"/>
                        </a:rPr>
                        <a:t>Основные </a:t>
                      </a:r>
                      <a:r>
                        <a:rPr sz="2200" b="1" spc="95" dirty="0">
                          <a:latin typeface="Tahoma"/>
                          <a:cs typeface="Tahoma"/>
                        </a:rPr>
                        <a:t>принципы </a:t>
                      </a:r>
                      <a:r>
                        <a:rPr sz="2200" b="1" spc="70" dirty="0">
                          <a:latin typeface="Tahoma"/>
                          <a:cs typeface="Tahoma"/>
                        </a:rPr>
                        <a:t>заполнения </a:t>
                      </a:r>
                      <a:r>
                        <a:rPr sz="2200" b="1" spc="60" dirty="0">
                          <a:latin typeface="Tahoma"/>
                          <a:cs typeface="Tahoma"/>
                        </a:rPr>
                        <a:t>форм </a:t>
                      </a:r>
                      <a:r>
                        <a:rPr sz="2200" b="1" spc="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0" dirty="0">
                          <a:latin typeface="Tahoma"/>
                          <a:cs typeface="Tahoma"/>
                        </a:rPr>
                        <a:t>федерального</a:t>
                      </a:r>
                      <a:r>
                        <a:rPr sz="22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5" dirty="0">
                          <a:latin typeface="Tahoma"/>
                          <a:cs typeface="Tahoma"/>
                        </a:rPr>
                        <a:t>статистического</a:t>
                      </a:r>
                      <a:r>
                        <a:rPr sz="22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5" dirty="0">
                          <a:latin typeface="Tahoma"/>
                          <a:cs typeface="Tahoma"/>
                        </a:rPr>
                        <a:t>наблюдения</a:t>
                      </a:r>
                      <a:r>
                        <a:rPr sz="22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05" dirty="0">
                          <a:latin typeface="Tahoma"/>
                          <a:cs typeface="Tahoma"/>
                        </a:rPr>
                        <a:t>№№: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438784" indent="-102870">
                        <a:lnSpc>
                          <a:spcPct val="100000"/>
                        </a:lnSpc>
                        <a:spcBef>
                          <a:spcPts val="1970"/>
                        </a:spcBef>
                        <a:buChar char="-"/>
                        <a:tabLst>
                          <a:tab pos="439420" algn="l"/>
                        </a:tabLst>
                      </a:pPr>
                      <a:r>
                        <a:rPr sz="1200" b="1" spc="-55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«Сведения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медицинской</a:t>
                      </a:r>
                      <a:r>
                        <a:rPr sz="12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помощи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беременным,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роженицам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родильницам»,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Tahoma"/>
                        <a:buChar char="-"/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  <a:buFont typeface="Tahoma"/>
                        <a:buChar char="-"/>
                      </a:pPr>
                      <a:endParaRPr sz="1050" dirty="0">
                        <a:latin typeface="Times New Roman"/>
                        <a:cs typeface="Times New Roman"/>
                      </a:endParaRPr>
                    </a:p>
                    <a:p>
                      <a:pPr marL="336550" marR="412750">
                        <a:lnSpc>
                          <a:spcPct val="100800"/>
                        </a:lnSpc>
                        <a:buChar char="-"/>
                        <a:tabLst>
                          <a:tab pos="439420" algn="l"/>
                        </a:tabLst>
                      </a:pPr>
                      <a:r>
                        <a:rPr sz="1200" b="1" spc="-60" dirty="0">
                          <a:latin typeface="Tahoma"/>
                          <a:cs typeface="Tahoma"/>
                        </a:rPr>
                        <a:t>232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(вкладыш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75" dirty="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200" spc="1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форме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фсн</a:t>
                      </a:r>
                      <a:r>
                        <a:rPr sz="12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85" dirty="0">
                          <a:latin typeface="Microsoft Sans Serif"/>
                          <a:cs typeface="Microsoft Sans Serif"/>
                        </a:rPr>
                        <a:t>№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32)</a:t>
                      </a:r>
                      <a:r>
                        <a:rPr sz="12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«Сведения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регионализации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акушерской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 и</a:t>
                      </a:r>
                      <a:r>
                        <a:rPr sz="12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перинатальной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помощи</a:t>
                      </a:r>
                      <a:r>
                        <a:rPr sz="12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в </a:t>
                      </a:r>
                      <a:r>
                        <a:rPr sz="1200" spc="-3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родильных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домах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(отделениях)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перинатальных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 центрах»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Tahoma"/>
                        <a:buChar char="-"/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  <a:buFont typeface="Tahoma"/>
                        <a:buChar char="-"/>
                      </a:pP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336550" marR="312420">
                        <a:lnSpc>
                          <a:spcPct val="100800"/>
                        </a:lnSpc>
                        <a:buChar char="-"/>
                        <a:tabLst>
                          <a:tab pos="439420" algn="l"/>
                        </a:tabLst>
                      </a:pPr>
                      <a:r>
                        <a:rPr sz="1200" b="1" spc="-80" dirty="0">
                          <a:latin typeface="Tahoma"/>
                          <a:cs typeface="Tahoma"/>
                        </a:rPr>
                        <a:t>232-01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(вкладыш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75" dirty="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200" spc="1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форме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фсн</a:t>
                      </a:r>
                      <a:r>
                        <a:rPr sz="12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85" dirty="0">
                          <a:latin typeface="Microsoft Sans Serif"/>
                          <a:cs typeface="Microsoft Sans Serif"/>
                        </a:rPr>
                        <a:t>№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32)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«Сведения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регионализации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акушерской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перинатальной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помощи </a:t>
                      </a:r>
                      <a:r>
                        <a:rPr sz="1200" spc="-3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роженицам</a:t>
                      </a:r>
                      <a:r>
                        <a:rPr sz="12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новорожденным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новой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коронавирусной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инфекцией»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16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68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16211" y="528827"/>
            <a:ext cx="1946148" cy="587197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6091" y="545591"/>
            <a:ext cx="2017776" cy="48767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ts val="1825"/>
                        </a:lnSpc>
                        <a:spcBef>
                          <a:spcPts val="1520"/>
                        </a:spcBef>
                      </a:pPr>
                      <a:r>
                        <a:rPr sz="1600" b="1" spc="60" dirty="0">
                          <a:latin typeface="Tahoma"/>
                          <a:cs typeface="Tahoma"/>
                        </a:rPr>
                        <a:t>Приказ</a:t>
                      </a:r>
                      <a:r>
                        <a:rPr sz="1600" b="1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Минздрава</a:t>
                      </a:r>
                      <a:r>
                        <a:rPr sz="1600" b="1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latin typeface="Tahoma"/>
                          <a:cs typeface="Tahoma"/>
                        </a:rPr>
                        <a:t>России</a:t>
                      </a:r>
                      <a:r>
                        <a:rPr sz="1600" b="1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35" dirty="0">
                          <a:latin typeface="Tahoma"/>
                          <a:cs typeface="Tahoma"/>
                        </a:rPr>
                        <a:t>от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60" dirty="0">
                          <a:latin typeface="Tahoma"/>
                          <a:cs typeface="Tahoma"/>
                        </a:rPr>
                        <a:t>27.12.2011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3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6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00" dirty="0">
                          <a:latin typeface="Tahoma"/>
                          <a:cs typeface="Tahoma"/>
                        </a:rPr>
                        <a:t>1687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30" dirty="0">
                          <a:latin typeface="Tahoma"/>
                          <a:cs typeface="Tahoma"/>
                        </a:rPr>
                        <a:t>(с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изменениями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00" dirty="0">
                          <a:latin typeface="Tahoma"/>
                          <a:cs typeface="Tahoma"/>
                        </a:rPr>
                        <a:t>13.09.2019</a:t>
                      </a:r>
                      <a:r>
                        <a:rPr sz="1600" b="1" spc="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latin typeface="Tahoma"/>
                          <a:cs typeface="Tahoma"/>
                        </a:rPr>
                        <a:t>пр.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3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55" dirty="0">
                          <a:latin typeface="Tahoma"/>
                          <a:cs typeface="Tahoma"/>
                        </a:rPr>
                        <a:t>755н)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1825"/>
                        </a:lnSpc>
                      </a:pPr>
                      <a:r>
                        <a:rPr sz="1600" b="1" spc="-55" dirty="0">
                          <a:latin typeface="Tahoma"/>
                          <a:cs typeface="Tahoma"/>
                        </a:rPr>
                        <a:t>«О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медицинских</a:t>
                      </a:r>
                      <a:r>
                        <a:rPr sz="1600" b="1" spc="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критериях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рождения,</a:t>
                      </a:r>
                      <a:r>
                        <a:rPr sz="1600" b="1" spc="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форме</a:t>
                      </a:r>
                      <a:r>
                        <a:rPr sz="16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документа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b="1" spc="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0" dirty="0">
                          <a:latin typeface="Tahoma"/>
                          <a:cs typeface="Tahoma"/>
                        </a:rPr>
                        <a:t>порядке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0" dirty="0">
                          <a:latin typeface="Tahoma"/>
                          <a:cs typeface="Tahoma"/>
                        </a:rPr>
                        <a:t>его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latin typeface="Tahoma"/>
                          <a:cs typeface="Tahoma"/>
                        </a:rPr>
                        <a:t>выдачи»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215" dirty="0">
                          <a:latin typeface="Tahoma"/>
                          <a:cs typeface="Tahoma"/>
                        </a:rPr>
                        <a:t>10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5956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sz="1600" b="1" spc="55" dirty="0">
                          <a:latin typeface="Tahoma"/>
                          <a:cs typeface="Tahoma"/>
                        </a:rPr>
                        <a:t>Пункт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85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80" dirty="0">
                          <a:latin typeface="Tahoma"/>
                          <a:cs typeface="Tahoma"/>
                        </a:rPr>
                        <a:t>Медицинскими</a:t>
                      </a:r>
                      <a:r>
                        <a:rPr sz="1600" b="1" spc="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критериями</a:t>
                      </a:r>
                      <a:r>
                        <a:rPr sz="16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рождения</a:t>
                      </a:r>
                      <a:r>
                        <a:rPr sz="1600" b="1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являются: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ts val="1825"/>
                        </a:lnSpc>
                        <a:spcBef>
                          <a:spcPts val="805"/>
                        </a:spcBef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беременности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массе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грамм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>
                        <a:lnSpc>
                          <a:spcPts val="1730"/>
                        </a:lnSpc>
                      </a:pPr>
                      <a:r>
                        <a:rPr sz="16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(или</a:t>
                      </a:r>
                      <a:r>
                        <a:rPr sz="16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600" b="1" spc="-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500</a:t>
                      </a:r>
                      <a:r>
                        <a:rPr sz="1600" b="1" spc="-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грамм</a:t>
                      </a:r>
                      <a:r>
                        <a:rPr sz="16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8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многоплодных </a:t>
                      </a:r>
                      <a:r>
                        <a:rPr sz="16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родах)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3924935">
                        <a:lnSpc>
                          <a:spcPts val="1730"/>
                        </a:lnSpc>
                        <a:spcBef>
                          <a:spcPts val="120"/>
                        </a:spcBef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0" dirty="0">
                          <a:latin typeface="Tahoma"/>
                          <a:cs typeface="Tahoma"/>
                        </a:rPr>
                        <a:t>случае,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если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20" dirty="0">
                          <a:latin typeface="Tahoma"/>
                          <a:cs typeface="Tahoma"/>
                        </a:rPr>
                        <a:t>неизвестна, </a:t>
                      </a:r>
                      <a:r>
                        <a:rPr sz="1600" spc="-48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длине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10" dirty="0">
                          <a:latin typeface="Tahoma"/>
                          <a:cs typeface="Tahoma"/>
                        </a:rPr>
                        <a:t>см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5" dirty="0">
                          <a:latin typeface="Tahoma"/>
                          <a:cs typeface="Tahoma"/>
                        </a:rPr>
                        <a:t>более;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367665" indent="-343535">
                        <a:lnSpc>
                          <a:spcPct val="90100"/>
                        </a:lnSpc>
                        <a:spcBef>
                          <a:spcPts val="975"/>
                        </a:spcBef>
                        <a:buFont typeface="Verdana"/>
                        <a:buAutoNum type="arabicPeriod" startAt="2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0" dirty="0">
                          <a:latin typeface="Tahoma"/>
                          <a:cs typeface="Tahoma"/>
                        </a:rPr>
                        <a:t>срок беременности </a:t>
                      </a:r>
                      <a:r>
                        <a:rPr sz="1600" b="1" spc="7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b="1" spc="-8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22 </a:t>
                      </a:r>
                      <a:r>
                        <a:rPr sz="16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1600" b="1" spc="6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или </a:t>
                      </a:r>
                      <a:r>
                        <a:rPr sz="1600" b="1" spc="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масса </a:t>
                      </a:r>
                      <a:r>
                        <a:rPr sz="1600" b="1" spc="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ребенка </a:t>
                      </a:r>
                      <a:r>
                        <a:rPr sz="1600" b="1" spc="8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при </a:t>
                      </a:r>
                      <a:r>
                        <a:rPr sz="1600" b="1" spc="7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рождении </a:t>
                      </a:r>
                      <a:r>
                        <a:rPr sz="1600" b="1" spc="7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b="1" spc="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500 </a:t>
                      </a:r>
                      <a:r>
                        <a:rPr sz="1600" b="1" spc="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грамм, </a:t>
                      </a:r>
                      <a:r>
                        <a:rPr sz="1600" b="1" spc="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или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600" spc="90" dirty="0">
                          <a:latin typeface="Tahoma"/>
                          <a:cs typeface="Tahoma"/>
                        </a:rPr>
                        <a:t>случае,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если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ребенка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рождении </a:t>
                      </a:r>
                      <a:r>
                        <a:rPr sz="1600" spc="120" dirty="0">
                          <a:latin typeface="Tahoma"/>
                          <a:cs typeface="Tahoma"/>
                        </a:rPr>
                        <a:t>неизвестна,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длина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ребенка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10" dirty="0">
                          <a:latin typeface="Tahoma"/>
                          <a:cs typeface="Tahoma"/>
                        </a:rPr>
                        <a:t>см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продолжительности</a:t>
                      </a:r>
                      <a:r>
                        <a:rPr sz="16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жизни</a:t>
                      </a:r>
                      <a:r>
                        <a:rPr sz="16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0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0" dirty="0">
                          <a:latin typeface="Tahoma"/>
                          <a:cs typeface="Tahoma"/>
                        </a:rPr>
                        <a:t>часов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после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5" dirty="0">
                          <a:latin typeface="Tahoma"/>
                          <a:cs typeface="Tahoma"/>
                        </a:rPr>
                        <a:t>рождения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dirty="0">
                          <a:latin typeface="Tahoma"/>
                          <a:cs typeface="Tahoma"/>
                        </a:rPr>
                        <a:t>(7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60" dirty="0">
                          <a:latin typeface="Tahoma"/>
                          <a:cs typeface="Tahoma"/>
                        </a:rPr>
                        <a:t>суток).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201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7274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5" dirty="0">
                          <a:latin typeface="Tahoma"/>
                          <a:cs typeface="Tahoma"/>
                        </a:rPr>
                        <a:t>,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4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600" spc="3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14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вносим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16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ts val="1825"/>
                        </a:lnSpc>
                        <a:spcBef>
                          <a:spcPts val="805"/>
                        </a:spcBef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0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5" dirty="0">
                          <a:latin typeface="Tahoma"/>
                          <a:cs typeface="Tahoma"/>
                        </a:rPr>
                        <a:t>,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6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вносим</a:t>
                      </a:r>
                      <a:r>
                        <a:rPr sz="16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6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2245.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473075">
                        <a:lnSpc>
                          <a:spcPts val="1730"/>
                        </a:lnSpc>
                        <a:spcBef>
                          <a:spcPts val="120"/>
                        </a:spcBef>
                      </a:pPr>
                      <a:r>
                        <a:rPr sz="1600" spc="19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детям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предоставляем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05" dirty="0">
                          <a:latin typeface="Tahoma"/>
                          <a:cs typeface="Tahoma"/>
                        </a:rPr>
                        <a:t>отдельно,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5" dirty="0">
                          <a:latin typeface="Tahoma"/>
                          <a:cs typeface="Tahoma"/>
                        </a:rPr>
                        <a:t>так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5" dirty="0">
                          <a:latin typeface="Tahoma"/>
                          <a:cs typeface="Tahoma"/>
                        </a:rPr>
                        <a:t>как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5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прошли,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600" spc="-48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массе </a:t>
                      </a:r>
                      <a:r>
                        <a:rPr sz="1600" spc="105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ребенок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 </a:t>
                      </a:r>
                      <a:r>
                        <a:rPr sz="16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может 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быть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занесен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16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 </a:t>
                      </a:r>
                      <a:r>
                        <a:rPr sz="1600" b="1" spc="-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2245.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Будет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разница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контроле по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количеству</a:t>
                      </a:r>
                      <a:r>
                        <a:rPr sz="16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600" b="1" spc="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новорожденных.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1209675" indent="-343535">
                        <a:lnSpc>
                          <a:spcPct val="90100"/>
                        </a:lnSpc>
                        <a:spcBef>
                          <a:spcPts val="965"/>
                        </a:spcBef>
                        <a:buFont typeface="Verdana"/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срок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недель,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 </a:t>
                      </a:r>
                      <a:r>
                        <a:rPr sz="1600" spc="-5" dirty="0">
                          <a:latin typeface="Tahoma"/>
                          <a:cs typeface="Tahoma"/>
                        </a:rPr>
                        <a:t>г, </a:t>
                      </a:r>
                      <a:r>
                        <a:rPr sz="1600" spc="175" dirty="0">
                          <a:latin typeface="Tahoma"/>
                          <a:cs typeface="Tahoma"/>
                        </a:rPr>
                        <a:t>прожил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 </a:t>
                      </a:r>
                      <a:r>
                        <a:rPr sz="1600" spc="-10" dirty="0">
                          <a:latin typeface="Tahoma"/>
                          <a:cs typeface="Tahoma"/>
                        </a:rPr>
                        <a:t>168 </a:t>
                      </a:r>
                      <a:r>
                        <a:rPr sz="1600" spc="100" dirty="0">
                          <a:latin typeface="Tahoma"/>
                          <a:cs typeface="Tahoma"/>
                        </a:rPr>
                        <a:t>ч 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считаем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новорожденным.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Предоставляем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информацию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таким</a:t>
                      </a:r>
                      <a:r>
                        <a:rPr sz="16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детям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отдельно.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</a:t>
                      </a:r>
                      <a:r>
                        <a:rPr sz="16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 </a:t>
                      </a:r>
                      <a:r>
                        <a:rPr sz="1600" b="1" spc="-4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вносим.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34191" y="546988"/>
            <a:ext cx="260350" cy="184785"/>
          </a:xfrm>
          <a:custGeom>
            <a:avLst/>
            <a:gdLst/>
            <a:ahLst/>
            <a:cxnLst/>
            <a:rect l="l" t="t" r="r" b="b"/>
            <a:pathLst>
              <a:path w="260350" h="184784">
                <a:moveTo>
                  <a:pt x="183514" y="34925"/>
                </a:moveTo>
                <a:lnTo>
                  <a:pt x="151193" y="66738"/>
                </a:lnTo>
                <a:lnTo>
                  <a:pt x="148843" y="92201"/>
                </a:lnTo>
                <a:lnTo>
                  <a:pt x="149435" y="105842"/>
                </a:lnTo>
                <a:lnTo>
                  <a:pt x="163208" y="141549"/>
                </a:lnTo>
                <a:lnTo>
                  <a:pt x="183514" y="149478"/>
                </a:lnTo>
                <a:lnTo>
                  <a:pt x="191200" y="148597"/>
                </a:lnTo>
                <a:lnTo>
                  <a:pt x="216011" y="117601"/>
                </a:lnTo>
                <a:lnTo>
                  <a:pt x="218312" y="92201"/>
                </a:lnTo>
                <a:lnTo>
                  <a:pt x="217739" y="78505"/>
                </a:lnTo>
                <a:lnTo>
                  <a:pt x="203999" y="42800"/>
                </a:lnTo>
                <a:lnTo>
                  <a:pt x="183514" y="34925"/>
                </a:lnTo>
                <a:close/>
              </a:path>
              <a:path w="260350" h="184784">
                <a:moveTo>
                  <a:pt x="0" y="3048"/>
                </a:moveTo>
                <a:lnTo>
                  <a:pt x="76834" y="3048"/>
                </a:lnTo>
                <a:lnTo>
                  <a:pt x="76834" y="181228"/>
                </a:lnTo>
                <a:lnTo>
                  <a:pt x="35559" y="181228"/>
                </a:lnTo>
                <a:lnTo>
                  <a:pt x="35559" y="36195"/>
                </a:lnTo>
                <a:lnTo>
                  <a:pt x="0" y="36195"/>
                </a:lnTo>
                <a:lnTo>
                  <a:pt x="0" y="3048"/>
                </a:lnTo>
                <a:close/>
              </a:path>
              <a:path w="260350" h="184784">
                <a:moveTo>
                  <a:pt x="183514" y="0"/>
                </a:moveTo>
                <a:lnTo>
                  <a:pt x="223011" y="10922"/>
                </a:lnTo>
                <a:lnTo>
                  <a:pt x="250062" y="42672"/>
                </a:lnTo>
                <a:lnTo>
                  <a:pt x="259841" y="92201"/>
                </a:lnTo>
                <a:lnTo>
                  <a:pt x="259224" y="106084"/>
                </a:lnTo>
                <a:lnTo>
                  <a:pt x="244657" y="151441"/>
                </a:lnTo>
                <a:lnTo>
                  <a:pt x="214036" y="178115"/>
                </a:lnTo>
                <a:lnTo>
                  <a:pt x="183514" y="184276"/>
                </a:lnTo>
                <a:lnTo>
                  <a:pt x="172753" y="183588"/>
                </a:lnTo>
                <a:lnTo>
                  <a:pt x="135826" y="167288"/>
                </a:lnTo>
                <a:lnTo>
                  <a:pt x="112652" y="130849"/>
                </a:lnTo>
                <a:lnTo>
                  <a:pt x="107187" y="92201"/>
                </a:lnTo>
                <a:lnTo>
                  <a:pt x="107787" y="78319"/>
                </a:lnTo>
                <a:lnTo>
                  <a:pt x="122300" y="32906"/>
                </a:lnTo>
                <a:lnTo>
                  <a:pt x="152993" y="6161"/>
                </a:lnTo>
                <a:lnTo>
                  <a:pt x="183514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3483" y="981455"/>
            <a:ext cx="11367770" cy="142684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100" b="1" spc="25" dirty="0">
                <a:latin typeface="Tahoma"/>
                <a:cs typeface="Tahoma"/>
              </a:rPr>
              <a:t>Т</a:t>
            </a:r>
            <a:r>
              <a:rPr sz="1100" b="1" spc="5" dirty="0">
                <a:latin typeface="Tahoma"/>
                <a:cs typeface="Tahoma"/>
              </a:rPr>
              <a:t>а</a:t>
            </a:r>
            <a:r>
              <a:rPr sz="1100" b="1" spc="40" dirty="0">
                <a:latin typeface="Tahoma"/>
                <a:cs typeface="Tahoma"/>
              </a:rPr>
              <a:t>бл</a:t>
            </a:r>
            <a:r>
              <a:rPr sz="1100" b="1" spc="35" dirty="0">
                <a:latin typeface="Tahoma"/>
                <a:cs typeface="Tahoma"/>
              </a:rPr>
              <a:t>и</a:t>
            </a:r>
            <a:r>
              <a:rPr sz="1100" b="1" spc="30" dirty="0">
                <a:latin typeface="Tahoma"/>
                <a:cs typeface="Tahoma"/>
              </a:rPr>
              <a:t>ца</a:t>
            </a:r>
            <a:r>
              <a:rPr sz="1100" b="1" spc="-40" dirty="0">
                <a:latin typeface="Tahoma"/>
                <a:cs typeface="Tahoma"/>
              </a:rPr>
              <a:t> </a:t>
            </a:r>
            <a:r>
              <a:rPr sz="1100" b="1" spc="-55" dirty="0">
                <a:latin typeface="Tahoma"/>
                <a:cs typeface="Tahoma"/>
              </a:rPr>
              <a:t>22</a:t>
            </a:r>
            <a:r>
              <a:rPr sz="1100" b="1" spc="-110" dirty="0">
                <a:latin typeface="Tahoma"/>
                <a:cs typeface="Tahoma"/>
              </a:rPr>
              <a:t>10</a:t>
            </a:r>
            <a:endParaRPr sz="1100">
              <a:latin typeface="Tahoma"/>
              <a:cs typeface="Tahoma"/>
            </a:endParaRPr>
          </a:p>
          <a:p>
            <a:pPr marL="90805" marR="177800">
              <a:lnSpc>
                <a:spcPct val="100000"/>
              </a:lnSpc>
              <a:tabLst>
                <a:tab pos="1636395" algn="l"/>
                <a:tab pos="1976120" algn="l"/>
                <a:tab pos="2520315" algn="l"/>
                <a:tab pos="2976245" algn="l"/>
                <a:tab pos="3088005" algn="l"/>
                <a:tab pos="5127625" algn="l"/>
                <a:tab pos="5656580" algn="l"/>
                <a:tab pos="5749290" algn="l"/>
                <a:tab pos="5870575" algn="l"/>
                <a:tab pos="8095615" algn="l"/>
                <a:tab pos="8888095" algn="l"/>
                <a:tab pos="9977755" algn="l"/>
                <a:tab pos="10082530" algn="l"/>
                <a:tab pos="10851515" algn="l"/>
              </a:tabLst>
            </a:pPr>
            <a:r>
              <a:rPr sz="1100" spc="114" dirty="0">
                <a:latin typeface="Tahoma"/>
                <a:cs typeface="Tahoma"/>
              </a:rPr>
              <a:t>Принято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родов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35" dirty="0">
                <a:latin typeface="Tahoma"/>
                <a:cs typeface="Tahoma"/>
              </a:rPr>
              <a:t>(с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22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85" dirty="0">
                <a:latin typeface="Tahoma"/>
                <a:cs typeface="Tahoma"/>
              </a:rPr>
              <a:t>недель)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 </a:t>
            </a:r>
            <a:r>
              <a:rPr sz="1100" spc="100" dirty="0">
                <a:latin typeface="Tahoma"/>
                <a:cs typeface="Tahoma"/>
              </a:rPr>
              <a:t>всего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1</a:t>
            </a:r>
            <a:r>
              <a:rPr sz="1100" u="sng" spc="-1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кроме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45" dirty="0">
                <a:latin typeface="Tahoma"/>
                <a:cs typeface="Tahoma"/>
              </a:rPr>
              <a:t>того,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поступило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родивших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вне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родильного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отделения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</a:t>
            </a:r>
            <a:r>
              <a:rPr sz="1100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10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Из</a:t>
            </a:r>
            <a:r>
              <a:rPr sz="1100" spc="23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общего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числа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75" dirty="0">
                <a:latin typeface="Tahoma"/>
                <a:cs typeface="Tahoma"/>
              </a:rPr>
              <a:t>родов: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принято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родов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25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детей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до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14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лет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3</a:t>
            </a:r>
            <a:r>
              <a:rPr sz="1100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ВИЧ</a:t>
            </a:r>
            <a:r>
              <a:rPr sz="1100" spc="110" dirty="0">
                <a:latin typeface="Verdana"/>
                <a:cs typeface="Verdana"/>
              </a:rPr>
              <a:t>-</a:t>
            </a:r>
            <a:r>
              <a:rPr sz="1100" spc="110" dirty="0">
                <a:latin typeface="Tahoma"/>
                <a:cs typeface="Tahoma"/>
              </a:rPr>
              <a:t>инфицированных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40" dirty="0">
                <a:latin typeface="Tahoma"/>
                <a:cs typeface="Tahoma"/>
              </a:rPr>
              <a:t>женщин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4</a:t>
            </a:r>
            <a:r>
              <a:rPr sz="1100" u="sng" spc="1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Из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общего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числа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70" dirty="0">
                <a:latin typeface="Tahoma"/>
                <a:cs typeface="Tahoma"/>
              </a:rPr>
              <a:t>родов: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нормальные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5</a:t>
            </a:r>
            <a:r>
              <a:rPr sz="1100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многоплодные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6</a:t>
            </a:r>
            <a:r>
              <a:rPr sz="11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из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них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двоен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55" dirty="0">
                <a:latin typeface="Tahoma"/>
                <a:cs typeface="Tahoma"/>
              </a:rPr>
              <a:t>7</a:t>
            </a:r>
            <a:r>
              <a:rPr sz="1100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105" dirty="0">
                <a:latin typeface="Tahoma"/>
                <a:cs typeface="Tahoma"/>
              </a:rPr>
              <a:t>троен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8</a:t>
            </a:r>
            <a:r>
              <a:rPr sz="1100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четыре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45" dirty="0">
                <a:latin typeface="Tahoma"/>
                <a:cs typeface="Tahoma"/>
              </a:rPr>
              <a:t>и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более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ребенка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9</a:t>
            </a:r>
            <a:r>
              <a:rPr sz="11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Принято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родов</a:t>
            </a:r>
            <a:r>
              <a:rPr sz="1100" spc="24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105" dirty="0">
                <a:latin typeface="Tahoma"/>
                <a:cs typeface="Tahoma"/>
              </a:rPr>
              <a:t>женщин,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не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состоявших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под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наблюдением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spc="120" dirty="0">
                <a:latin typeface="Tahoma"/>
                <a:cs typeface="Tahoma"/>
              </a:rPr>
              <a:t> женской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кон</a:t>
            </a:r>
            <a:r>
              <a:rPr sz="1100" spc="120" dirty="0">
                <a:latin typeface="Tahoma"/>
                <a:cs typeface="Tahoma"/>
              </a:rPr>
              <a:t>с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70" dirty="0">
                <a:latin typeface="Tahoma"/>
                <a:cs typeface="Tahoma"/>
              </a:rPr>
              <a:t>ль</a:t>
            </a:r>
            <a:r>
              <a:rPr sz="1100" spc="50" dirty="0">
                <a:latin typeface="Tahoma"/>
                <a:cs typeface="Tahoma"/>
              </a:rPr>
              <a:t>т</a:t>
            </a:r>
            <a:r>
              <a:rPr sz="1100" spc="95" dirty="0">
                <a:latin typeface="Tahoma"/>
                <a:cs typeface="Tahoma"/>
              </a:rPr>
              <a:t>ац</a:t>
            </a:r>
            <a:r>
              <a:rPr sz="1100" spc="145" dirty="0">
                <a:latin typeface="Tahoma"/>
                <a:cs typeface="Tahoma"/>
              </a:rPr>
              <a:t>ии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10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100" u="sng" spc="-2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из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95" dirty="0">
                <a:latin typeface="Tahoma"/>
                <a:cs typeface="Tahoma"/>
              </a:rPr>
              <a:t>их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 </a:t>
            </a:r>
            <a:r>
              <a:rPr sz="1100" spc="180" dirty="0">
                <a:latin typeface="Tahoma"/>
                <a:cs typeface="Tahoma"/>
              </a:rPr>
              <a:t>В</a:t>
            </a:r>
            <a:r>
              <a:rPr sz="1100" spc="170" dirty="0">
                <a:latin typeface="Tahoma"/>
                <a:cs typeface="Tahoma"/>
              </a:rPr>
              <a:t>И</a:t>
            </a:r>
            <a:r>
              <a:rPr sz="1100" spc="125" dirty="0">
                <a:latin typeface="Tahoma"/>
                <a:cs typeface="Tahoma"/>
              </a:rPr>
              <a:t>Ч</a:t>
            </a:r>
            <a:r>
              <a:rPr sz="1100" spc="-85" dirty="0">
                <a:latin typeface="Verdana"/>
                <a:cs typeface="Verdana"/>
              </a:rPr>
              <a:t>-</a:t>
            </a:r>
            <a:r>
              <a:rPr sz="1100" spc="135" dirty="0">
                <a:latin typeface="Tahoma"/>
                <a:cs typeface="Tahoma"/>
              </a:rPr>
              <a:t>ин</a:t>
            </a:r>
            <a:r>
              <a:rPr sz="1100" spc="114" dirty="0">
                <a:latin typeface="Tahoma"/>
                <a:cs typeface="Tahoma"/>
              </a:rPr>
              <a:t>фи</a:t>
            </a:r>
            <a:r>
              <a:rPr sz="1100" spc="95" dirty="0">
                <a:latin typeface="Tahoma"/>
                <a:cs typeface="Tahoma"/>
              </a:rPr>
              <a:t>ц</a:t>
            </a:r>
            <a:r>
              <a:rPr sz="1100" spc="125" dirty="0">
                <a:latin typeface="Tahoma"/>
                <a:cs typeface="Tahoma"/>
              </a:rPr>
              <a:t>иро</a:t>
            </a:r>
            <a:r>
              <a:rPr sz="1100" spc="110" dirty="0">
                <a:latin typeface="Tahoma"/>
                <a:cs typeface="Tahoma"/>
              </a:rPr>
              <a:t>ван</a:t>
            </a:r>
            <a:r>
              <a:rPr sz="1100" spc="120" dirty="0">
                <a:latin typeface="Tahoma"/>
                <a:cs typeface="Tahoma"/>
              </a:rPr>
              <a:t>н</a:t>
            </a:r>
            <a:r>
              <a:rPr sz="1100" spc="90" dirty="0">
                <a:latin typeface="Tahoma"/>
                <a:cs typeface="Tahoma"/>
              </a:rPr>
              <a:t>ых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же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165" dirty="0">
                <a:latin typeface="Tahoma"/>
                <a:cs typeface="Tahoma"/>
              </a:rPr>
              <a:t>щ</a:t>
            </a:r>
            <a:r>
              <a:rPr sz="1100" spc="135" dirty="0">
                <a:latin typeface="Tahoma"/>
                <a:cs typeface="Tahoma"/>
              </a:rPr>
              <a:t>ин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11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70" dirty="0">
                <a:latin typeface="Tahoma"/>
                <a:cs typeface="Tahoma"/>
              </a:rPr>
              <a:t>И</a:t>
            </a:r>
            <a:r>
              <a:rPr sz="1100" spc="95" dirty="0">
                <a:latin typeface="Tahoma"/>
                <a:cs typeface="Tahoma"/>
              </a:rPr>
              <a:t>з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50" dirty="0">
                <a:latin typeface="Tahoma"/>
                <a:cs typeface="Tahoma"/>
              </a:rPr>
              <a:t>гр.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1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</a:t>
            </a:r>
            <a:r>
              <a:rPr sz="1100" spc="-90" dirty="0">
                <a:latin typeface="Verdana"/>
                <a:cs typeface="Verdana"/>
              </a:rPr>
              <a:t> </a:t>
            </a:r>
            <a:r>
              <a:rPr sz="1100" spc="120" dirty="0">
                <a:latin typeface="Tahoma"/>
                <a:cs typeface="Tahoma"/>
              </a:rPr>
              <a:t>п</a:t>
            </a:r>
            <a:r>
              <a:rPr sz="1100" spc="145" dirty="0">
                <a:latin typeface="Tahoma"/>
                <a:cs typeface="Tahoma"/>
              </a:rPr>
              <a:t>р</a:t>
            </a:r>
            <a:r>
              <a:rPr sz="1100" spc="135" dirty="0">
                <a:latin typeface="Tahoma"/>
                <a:cs typeface="Tahoma"/>
              </a:rPr>
              <a:t>ин</a:t>
            </a:r>
            <a:r>
              <a:rPr sz="1100" spc="90" dirty="0">
                <a:latin typeface="Tahoma"/>
                <a:cs typeface="Tahoma"/>
              </a:rPr>
              <a:t>я</a:t>
            </a:r>
            <a:r>
              <a:rPr sz="1100" spc="25" dirty="0">
                <a:latin typeface="Tahoma"/>
                <a:cs typeface="Tahoma"/>
              </a:rPr>
              <a:t>т</a:t>
            </a:r>
            <a:r>
              <a:rPr sz="1100" spc="110" dirty="0">
                <a:latin typeface="Tahoma"/>
                <a:cs typeface="Tahoma"/>
              </a:rPr>
              <a:t>о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45" dirty="0">
                <a:latin typeface="Tahoma"/>
                <a:cs typeface="Tahoma"/>
              </a:rPr>
              <a:t>р</a:t>
            </a:r>
            <a:r>
              <a:rPr sz="1100" spc="110" dirty="0">
                <a:latin typeface="Tahoma"/>
                <a:cs typeface="Tahoma"/>
              </a:rPr>
              <a:t>одов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с</a:t>
            </a:r>
            <a:r>
              <a:rPr sz="1100" spc="145" dirty="0">
                <a:latin typeface="Tahoma"/>
                <a:cs typeface="Tahoma"/>
              </a:rPr>
              <a:t>р</a:t>
            </a:r>
            <a:r>
              <a:rPr sz="1100" spc="120" dirty="0">
                <a:latin typeface="Tahoma"/>
                <a:cs typeface="Tahoma"/>
              </a:rPr>
              <a:t>оки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22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</a:t>
            </a:r>
            <a:r>
              <a:rPr sz="1100" spc="-90" dirty="0">
                <a:latin typeface="Verdana"/>
                <a:cs typeface="Verdana"/>
              </a:rPr>
              <a:t> </a:t>
            </a:r>
            <a:r>
              <a:rPr sz="1100" spc="-30" dirty="0">
                <a:solidFill>
                  <a:srgbClr val="FF0000"/>
                </a:solidFill>
                <a:latin typeface="Verdana"/>
                <a:cs typeface="Verdana"/>
              </a:rPr>
              <a:t>28</a:t>
            </a:r>
            <a:r>
              <a:rPr sz="1100" spc="-8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114" dirty="0">
                <a:latin typeface="Tahoma"/>
                <a:cs typeface="Tahoma"/>
              </a:rPr>
              <a:t>еде</a:t>
            </a:r>
            <a:r>
              <a:rPr sz="1100" spc="90" dirty="0">
                <a:latin typeface="Tahoma"/>
                <a:cs typeface="Tahoma"/>
              </a:rPr>
              <a:t>ль</a:t>
            </a:r>
            <a:r>
              <a:rPr sz="1100" spc="-80" dirty="0">
                <a:latin typeface="Tahoma"/>
                <a:cs typeface="Tahoma"/>
              </a:rPr>
              <a:t> 12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из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н</a:t>
            </a:r>
            <a:r>
              <a:rPr sz="1100" spc="95" dirty="0">
                <a:latin typeface="Tahoma"/>
                <a:cs typeface="Tahoma"/>
              </a:rPr>
              <a:t>их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 </a:t>
            </a:r>
            <a:r>
              <a:rPr sz="1100" spc="60" dirty="0">
                <a:latin typeface="Tahoma"/>
                <a:cs typeface="Tahoma"/>
              </a:rPr>
              <a:t>у  </a:t>
            </a:r>
            <a:r>
              <a:rPr sz="1100" spc="130" dirty="0">
                <a:latin typeface="Tahoma"/>
                <a:cs typeface="Tahoma"/>
              </a:rPr>
              <a:t>ж</a:t>
            </a:r>
            <a:r>
              <a:rPr sz="1100" spc="125" dirty="0">
                <a:latin typeface="Tahoma"/>
                <a:cs typeface="Tahoma"/>
              </a:rPr>
              <a:t>ен</a:t>
            </a:r>
            <a:r>
              <a:rPr sz="1100" spc="150" dirty="0">
                <a:latin typeface="Tahoma"/>
                <a:cs typeface="Tahoma"/>
              </a:rPr>
              <a:t>щин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не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с</a:t>
            </a:r>
            <a:r>
              <a:rPr sz="1100" spc="90" dirty="0">
                <a:latin typeface="Tahoma"/>
                <a:cs typeface="Tahoma"/>
              </a:rPr>
              <a:t>ост</a:t>
            </a:r>
            <a:r>
              <a:rPr sz="1100" spc="95" dirty="0">
                <a:latin typeface="Tahoma"/>
                <a:cs typeface="Tahoma"/>
              </a:rPr>
              <a:t>о</a:t>
            </a:r>
            <a:r>
              <a:rPr sz="1100" spc="85" dirty="0">
                <a:latin typeface="Tahoma"/>
                <a:cs typeface="Tahoma"/>
              </a:rPr>
              <a:t>я</a:t>
            </a:r>
            <a:r>
              <a:rPr sz="1100" spc="90" dirty="0">
                <a:latin typeface="Tahoma"/>
                <a:cs typeface="Tahoma"/>
              </a:rPr>
              <a:t>в</a:t>
            </a:r>
            <a:r>
              <a:rPr sz="1100" spc="190" dirty="0">
                <a:latin typeface="Tahoma"/>
                <a:cs typeface="Tahoma"/>
              </a:rPr>
              <a:t>ш</a:t>
            </a:r>
            <a:r>
              <a:rPr sz="1100" spc="125" dirty="0">
                <a:latin typeface="Tahoma"/>
                <a:cs typeface="Tahoma"/>
              </a:rPr>
              <a:t>и</a:t>
            </a:r>
            <a:r>
              <a:rPr sz="1100" spc="50" dirty="0">
                <a:latin typeface="Tahoma"/>
                <a:cs typeface="Tahoma"/>
              </a:rPr>
              <a:t>х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под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10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65" dirty="0">
                <a:latin typeface="Tahoma"/>
                <a:cs typeface="Tahoma"/>
              </a:rPr>
              <a:t>а</a:t>
            </a:r>
            <a:r>
              <a:rPr sz="1100" spc="120" dirty="0">
                <a:latin typeface="Tahoma"/>
                <a:cs typeface="Tahoma"/>
              </a:rPr>
              <a:t>блюде</a:t>
            </a:r>
            <a:r>
              <a:rPr sz="1100" spc="105" dirty="0">
                <a:latin typeface="Tahoma"/>
                <a:cs typeface="Tahoma"/>
              </a:rPr>
              <a:t>н</a:t>
            </a:r>
            <a:r>
              <a:rPr sz="1100" spc="135" dirty="0">
                <a:latin typeface="Tahoma"/>
                <a:cs typeface="Tahoma"/>
              </a:rPr>
              <a:t>и</a:t>
            </a:r>
            <a:r>
              <a:rPr sz="1100" spc="110" dirty="0">
                <a:latin typeface="Tahoma"/>
                <a:cs typeface="Tahoma"/>
              </a:rPr>
              <a:t>е</a:t>
            </a:r>
            <a:r>
              <a:rPr sz="1100" spc="180" dirty="0">
                <a:latin typeface="Tahoma"/>
                <a:cs typeface="Tahoma"/>
              </a:rPr>
              <a:t>м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ж</a:t>
            </a:r>
            <a:r>
              <a:rPr sz="1100" spc="125" dirty="0">
                <a:latin typeface="Tahoma"/>
                <a:cs typeface="Tahoma"/>
              </a:rPr>
              <a:t>ен</a:t>
            </a:r>
            <a:r>
              <a:rPr sz="1100" spc="120" dirty="0">
                <a:latin typeface="Tahoma"/>
                <a:cs typeface="Tahoma"/>
              </a:rPr>
              <a:t>ской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кон</a:t>
            </a:r>
            <a:r>
              <a:rPr sz="1100" spc="110" dirty="0">
                <a:latin typeface="Tahoma"/>
                <a:cs typeface="Tahoma"/>
              </a:rPr>
              <a:t>с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70" dirty="0">
                <a:latin typeface="Tahoma"/>
                <a:cs typeface="Tahoma"/>
              </a:rPr>
              <a:t>ль</a:t>
            </a:r>
            <a:r>
              <a:rPr sz="1100" spc="55" dirty="0">
                <a:latin typeface="Tahoma"/>
                <a:cs typeface="Tahoma"/>
              </a:rPr>
              <a:t>т</a:t>
            </a:r>
            <a:r>
              <a:rPr sz="1100" spc="65" dirty="0">
                <a:latin typeface="Tahoma"/>
                <a:cs typeface="Tahoma"/>
              </a:rPr>
              <a:t>а</a:t>
            </a:r>
            <a:r>
              <a:rPr sz="1100" spc="120" dirty="0">
                <a:latin typeface="Tahoma"/>
                <a:cs typeface="Tahoma"/>
              </a:rPr>
              <a:t>ц</a:t>
            </a:r>
            <a:r>
              <a:rPr sz="1100" spc="145" dirty="0">
                <a:latin typeface="Tahoma"/>
                <a:cs typeface="Tahoma"/>
              </a:rPr>
              <a:t>ии</a:t>
            </a:r>
            <a:r>
              <a:rPr sz="1100" spc="-80" dirty="0">
                <a:latin typeface="Tahoma"/>
                <a:cs typeface="Tahoma"/>
              </a:rPr>
              <a:t> 13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Чи</a:t>
            </a:r>
            <a:r>
              <a:rPr sz="1100" spc="110" dirty="0">
                <a:latin typeface="Tahoma"/>
                <a:cs typeface="Tahoma"/>
              </a:rPr>
              <a:t>с</a:t>
            </a:r>
            <a:r>
              <a:rPr sz="1100" spc="105" dirty="0">
                <a:latin typeface="Tahoma"/>
                <a:cs typeface="Tahoma"/>
              </a:rPr>
              <a:t>ло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140" dirty="0">
                <a:latin typeface="Tahoma"/>
                <a:cs typeface="Tahoma"/>
              </a:rPr>
              <a:t>п</a:t>
            </a:r>
            <a:r>
              <a:rPr sz="1100" spc="125" dirty="0">
                <a:latin typeface="Tahoma"/>
                <a:cs typeface="Tahoma"/>
              </a:rPr>
              <a:t>реж</a:t>
            </a:r>
            <a:r>
              <a:rPr sz="1100" spc="105" dirty="0">
                <a:latin typeface="Tahoma"/>
                <a:cs typeface="Tahoma"/>
              </a:rPr>
              <a:t>де</a:t>
            </a:r>
            <a:r>
              <a:rPr sz="1100" spc="95" dirty="0">
                <a:latin typeface="Tahoma"/>
                <a:cs typeface="Tahoma"/>
              </a:rPr>
              <a:t>в</a:t>
            </a:r>
            <a:r>
              <a:rPr sz="1100" spc="140" dirty="0">
                <a:latin typeface="Tahoma"/>
                <a:cs typeface="Tahoma"/>
              </a:rPr>
              <a:t>р</a:t>
            </a:r>
            <a:r>
              <a:rPr sz="1100" spc="130" dirty="0">
                <a:latin typeface="Tahoma"/>
                <a:cs typeface="Tahoma"/>
              </a:rPr>
              <a:t>е</a:t>
            </a:r>
            <a:r>
              <a:rPr sz="1100" spc="150" dirty="0">
                <a:latin typeface="Tahoma"/>
                <a:cs typeface="Tahoma"/>
              </a:rPr>
              <a:t>м</a:t>
            </a:r>
            <a:r>
              <a:rPr sz="1100" spc="125" dirty="0">
                <a:latin typeface="Tahoma"/>
                <a:cs typeface="Tahoma"/>
              </a:rPr>
              <a:t>ен</a:t>
            </a:r>
            <a:r>
              <a:rPr sz="1100" spc="105" dirty="0">
                <a:latin typeface="Tahoma"/>
                <a:cs typeface="Tahoma"/>
              </a:rPr>
              <a:t>ных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14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р</a:t>
            </a:r>
            <a:r>
              <a:rPr sz="1100" spc="125" dirty="0">
                <a:latin typeface="Tahoma"/>
                <a:cs typeface="Tahoma"/>
              </a:rPr>
              <a:t>о</a:t>
            </a:r>
            <a:r>
              <a:rPr sz="1100" spc="114" dirty="0">
                <a:latin typeface="Tahoma"/>
                <a:cs typeface="Tahoma"/>
              </a:rPr>
              <a:t>д</a:t>
            </a:r>
            <a:r>
              <a:rPr sz="1100" spc="105" dirty="0">
                <a:latin typeface="Tahoma"/>
                <a:cs typeface="Tahoma"/>
              </a:rPr>
              <a:t>о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22</a:t>
            </a:r>
            <a:r>
              <a:rPr sz="1100" spc="-20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</a:t>
            </a:r>
            <a:r>
              <a:rPr sz="1100" spc="-95" dirty="0">
                <a:latin typeface="Verdana"/>
                <a:cs typeface="Verdana"/>
              </a:rPr>
              <a:t> </a:t>
            </a:r>
            <a:r>
              <a:rPr sz="1100" spc="45" dirty="0">
                <a:latin typeface="Tahoma"/>
                <a:cs typeface="Tahoma"/>
              </a:rPr>
              <a:t>37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не</a:t>
            </a:r>
            <a:r>
              <a:rPr sz="1100" spc="110" dirty="0">
                <a:latin typeface="Tahoma"/>
                <a:cs typeface="Tahoma"/>
              </a:rPr>
              <a:t>де</a:t>
            </a:r>
            <a:r>
              <a:rPr sz="1100" spc="95" dirty="0">
                <a:latin typeface="Tahoma"/>
                <a:cs typeface="Tahoma"/>
              </a:rPr>
              <a:t>л</a:t>
            </a:r>
            <a:r>
              <a:rPr sz="1100" spc="85" dirty="0">
                <a:latin typeface="Tahoma"/>
                <a:cs typeface="Tahoma"/>
              </a:rPr>
              <a:t>ь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14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т.ч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70" dirty="0">
                <a:latin typeface="Tahoma"/>
                <a:cs typeface="Tahoma"/>
              </a:rPr>
              <a:t>в  </a:t>
            </a:r>
            <a:r>
              <a:rPr sz="1100" spc="100" dirty="0">
                <a:latin typeface="Tahoma"/>
                <a:cs typeface="Tahoma"/>
              </a:rPr>
              <a:t>перинатальных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95" dirty="0">
                <a:latin typeface="Tahoma"/>
                <a:cs typeface="Tahoma"/>
              </a:rPr>
              <a:t>центрах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15</a:t>
            </a:r>
            <a:r>
              <a:rPr sz="1100" u="sng" spc="-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1614" y="2800604"/>
            <a:ext cx="4998720" cy="819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30" dirty="0">
                <a:latin typeface="Tahoma"/>
                <a:cs typeface="Tahoma"/>
              </a:rPr>
              <a:t>Стр.</a:t>
            </a:r>
            <a:r>
              <a:rPr sz="1600" b="1" spc="-60" dirty="0">
                <a:latin typeface="Tahoma"/>
                <a:cs typeface="Tahoma"/>
              </a:rPr>
              <a:t> </a:t>
            </a:r>
            <a:r>
              <a:rPr sz="1600" b="1" spc="-395" dirty="0">
                <a:latin typeface="Tahoma"/>
                <a:cs typeface="Tahoma"/>
              </a:rPr>
              <a:t>1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sz="1200" b="1" spc="-165" dirty="0">
                <a:latin typeface="Tahoma"/>
                <a:cs typeface="Tahoma"/>
              </a:rPr>
              <a:t>– </a:t>
            </a:r>
            <a:r>
              <a:rPr sz="1200" b="1" spc="30" dirty="0">
                <a:latin typeface="Tahoma"/>
                <a:cs typeface="Tahoma"/>
              </a:rPr>
              <a:t>учитывается </a:t>
            </a:r>
            <a:r>
              <a:rPr sz="1200" b="1" spc="40" dirty="0">
                <a:latin typeface="Tahoma"/>
                <a:cs typeface="Tahoma"/>
              </a:rPr>
              <a:t>число </a:t>
            </a:r>
            <a:r>
              <a:rPr sz="1200" b="1" spc="45" dirty="0">
                <a:latin typeface="Tahoma"/>
                <a:cs typeface="Tahoma"/>
              </a:rPr>
              <a:t>родов </a:t>
            </a:r>
            <a:r>
              <a:rPr sz="1200" b="1" spc="35" dirty="0">
                <a:latin typeface="Tahoma"/>
                <a:cs typeface="Tahoma"/>
              </a:rPr>
              <a:t>только </a:t>
            </a:r>
            <a:r>
              <a:rPr sz="1200" b="1" spc="15" dirty="0">
                <a:latin typeface="Tahoma"/>
                <a:cs typeface="Tahoma"/>
              </a:rPr>
              <a:t>в </a:t>
            </a:r>
            <a:r>
              <a:rPr sz="1200" b="1" spc="50" dirty="0">
                <a:latin typeface="Tahoma"/>
                <a:cs typeface="Tahoma"/>
              </a:rPr>
              <a:t>родильном </a:t>
            </a:r>
            <a:r>
              <a:rPr sz="1200" b="1" spc="45" dirty="0">
                <a:latin typeface="Tahoma"/>
                <a:cs typeface="Tahoma"/>
              </a:rPr>
              <a:t>отделении </a:t>
            </a:r>
            <a:r>
              <a:rPr sz="1200" b="1" spc="-340" dirty="0">
                <a:latin typeface="Tahoma"/>
                <a:cs typeface="Tahoma"/>
              </a:rPr>
              <a:t> </a:t>
            </a:r>
            <a:r>
              <a:rPr sz="1200" b="1" spc="20" dirty="0">
                <a:solidFill>
                  <a:srgbClr val="C1493E"/>
                </a:solidFill>
                <a:latin typeface="Tahoma"/>
                <a:cs typeface="Tahoma"/>
              </a:rPr>
              <a:t>Табл </a:t>
            </a:r>
            <a:r>
              <a:rPr sz="1200" b="1" spc="-90" dirty="0">
                <a:solidFill>
                  <a:srgbClr val="C1493E"/>
                </a:solidFill>
                <a:latin typeface="Tahoma"/>
                <a:cs typeface="Tahoma"/>
              </a:rPr>
              <a:t>2210 </a:t>
            </a:r>
            <a:r>
              <a:rPr sz="1200" b="1" spc="25" dirty="0">
                <a:solidFill>
                  <a:srgbClr val="C1493E"/>
                </a:solidFill>
                <a:latin typeface="Tahoma"/>
                <a:cs typeface="Tahoma"/>
              </a:rPr>
              <a:t>стр. </a:t>
            </a:r>
            <a:r>
              <a:rPr sz="1200" b="1" spc="-295" dirty="0">
                <a:solidFill>
                  <a:srgbClr val="C1493E"/>
                </a:solidFill>
                <a:latin typeface="Tahoma"/>
                <a:cs typeface="Tahoma"/>
              </a:rPr>
              <a:t>1</a:t>
            </a:r>
            <a:r>
              <a:rPr sz="1200" b="1" spc="-29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 </a:t>
            </a:r>
            <a:r>
              <a:rPr sz="1200" b="1" spc="-295" dirty="0">
                <a:solidFill>
                  <a:srgbClr val="C1493E"/>
                </a:solidFill>
                <a:latin typeface="Tahoma"/>
                <a:cs typeface="Tahoma"/>
              </a:rPr>
              <a:t>1</a:t>
            </a:r>
            <a:r>
              <a:rPr sz="1200" b="1" spc="-29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65" dirty="0">
                <a:solidFill>
                  <a:srgbClr val="C1493E"/>
                </a:solidFill>
                <a:latin typeface="Tahoma"/>
                <a:cs typeface="Tahoma"/>
              </a:rPr>
              <a:t>=</a:t>
            </a:r>
            <a:r>
              <a:rPr sz="1200" b="1" spc="-26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C1493E"/>
                </a:solidFill>
                <a:latin typeface="Tahoma"/>
                <a:cs typeface="Tahoma"/>
              </a:rPr>
              <a:t>Вкл. </a:t>
            </a:r>
            <a:r>
              <a:rPr sz="1200" b="1" spc="-45" dirty="0">
                <a:solidFill>
                  <a:srgbClr val="C1493E"/>
                </a:solidFill>
                <a:latin typeface="Tahoma"/>
                <a:cs typeface="Tahoma"/>
              </a:rPr>
              <a:t>№32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табл. </a:t>
            </a:r>
            <a:r>
              <a:rPr sz="1200" b="1" spc="-65" dirty="0">
                <a:solidFill>
                  <a:srgbClr val="C1493E"/>
                </a:solidFill>
                <a:latin typeface="Tahoma"/>
                <a:cs typeface="Tahoma"/>
              </a:rPr>
              <a:t>100, </a:t>
            </a:r>
            <a:r>
              <a:rPr sz="1200" b="1" spc="10" dirty="0">
                <a:solidFill>
                  <a:srgbClr val="C1493E"/>
                </a:solidFill>
                <a:latin typeface="Tahoma"/>
                <a:cs typeface="Tahoma"/>
              </a:rPr>
              <a:t>стр.2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 </a:t>
            </a:r>
            <a:r>
              <a:rPr sz="1200" b="1" dirty="0">
                <a:solidFill>
                  <a:srgbClr val="C1493E"/>
                </a:solidFill>
                <a:latin typeface="Tahoma"/>
                <a:cs typeface="Tahoma"/>
              </a:rPr>
              <a:t>4. </a:t>
            </a:r>
            <a:r>
              <a:rPr sz="1200" spc="85" dirty="0">
                <a:latin typeface="Tahoma"/>
                <a:cs typeface="Tahoma"/>
              </a:rPr>
              <a:t>(число </a:t>
            </a:r>
            <a:r>
              <a:rPr sz="1200" spc="90" dirty="0">
                <a:latin typeface="Tahoma"/>
                <a:cs typeface="Tahoma"/>
              </a:rPr>
              <a:t> </a:t>
            </a:r>
            <a:r>
              <a:rPr sz="1200" spc="125" dirty="0">
                <a:latin typeface="Tahoma"/>
                <a:cs typeface="Tahoma"/>
              </a:rPr>
              <a:t>родов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в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10" dirty="0">
                <a:latin typeface="Tahoma"/>
                <a:cs typeface="Tahoma"/>
              </a:rPr>
              <a:t>организациях</a:t>
            </a:r>
            <a:r>
              <a:rPr sz="1200" spc="-20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родовспоможения).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1614" y="3775659"/>
            <a:ext cx="4893945" cy="8204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30" dirty="0">
                <a:latin typeface="Tahoma"/>
                <a:cs typeface="Tahoma"/>
              </a:rPr>
              <a:t>Стр.</a:t>
            </a:r>
            <a:r>
              <a:rPr sz="1600" b="1" spc="-55" dirty="0">
                <a:latin typeface="Tahoma"/>
                <a:cs typeface="Tahoma"/>
              </a:rPr>
              <a:t> </a:t>
            </a:r>
            <a:r>
              <a:rPr sz="1600" b="1" spc="-80" dirty="0">
                <a:latin typeface="Tahoma"/>
                <a:cs typeface="Tahoma"/>
              </a:rPr>
              <a:t>2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20"/>
              </a:spcBef>
            </a:pPr>
            <a:r>
              <a:rPr sz="1200" b="1" spc="-55" dirty="0">
                <a:latin typeface="Tahoma"/>
                <a:cs typeface="Tahoma"/>
              </a:rPr>
              <a:t>- </a:t>
            </a:r>
            <a:r>
              <a:rPr sz="1200" b="1" spc="25" dirty="0">
                <a:latin typeface="Tahoma"/>
                <a:cs typeface="Tahoma"/>
              </a:rPr>
              <a:t>включены </a:t>
            </a:r>
            <a:r>
              <a:rPr sz="1200" b="1" spc="45" dirty="0">
                <a:latin typeface="Tahoma"/>
                <a:cs typeface="Tahoma"/>
              </a:rPr>
              <a:t>роды </a:t>
            </a:r>
            <a:r>
              <a:rPr sz="1200" b="1" spc="40" dirty="0">
                <a:latin typeface="Tahoma"/>
                <a:cs typeface="Tahoma"/>
              </a:rPr>
              <a:t>вне </a:t>
            </a:r>
            <a:r>
              <a:rPr sz="1200" b="1" spc="45" dirty="0">
                <a:latin typeface="Tahoma"/>
                <a:cs typeface="Tahoma"/>
              </a:rPr>
              <a:t>родильного отделения </a:t>
            </a:r>
            <a:r>
              <a:rPr sz="1200" spc="50" dirty="0">
                <a:latin typeface="Tahoma"/>
                <a:cs typeface="Tahoma"/>
              </a:rPr>
              <a:t>(на </a:t>
            </a:r>
            <a:r>
              <a:rPr sz="1200" spc="55" dirty="0">
                <a:latin typeface="Tahoma"/>
                <a:cs typeface="Tahoma"/>
              </a:rPr>
              <a:t> </a:t>
            </a:r>
            <a:r>
              <a:rPr sz="1200" spc="114" dirty="0">
                <a:latin typeface="Tahoma"/>
                <a:cs typeface="Tahoma"/>
              </a:rPr>
              <a:t>непрофильных</a:t>
            </a:r>
            <a:r>
              <a:rPr sz="1200" spc="-70" dirty="0">
                <a:latin typeface="Tahoma"/>
                <a:cs typeface="Tahoma"/>
              </a:rPr>
              <a:t> </a:t>
            </a:r>
            <a:r>
              <a:rPr sz="1200" spc="75" dirty="0">
                <a:latin typeface="Tahoma"/>
                <a:cs typeface="Tahoma"/>
              </a:rPr>
              <a:t>койках,</a:t>
            </a:r>
            <a:r>
              <a:rPr sz="1200" spc="-35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в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90" dirty="0">
                <a:latin typeface="Tahoma"/>
                <a:cs typeface="Tahoma"/>
              </a:rPr>
              <a:t>транспорте,</a:t>
            </a:r>
            <a:r>
              <a:rPr sz="1200" spc="-55" dirty="0">
                <a:latin typeface="Tahoma"/>
                <a:cs typeface="Tahoma"/>
              </a:rPr>
              <a:t> </a:t>
            </a:r>
            <a:r>
              <a:rPr sz="1200" spc="80" dirty="0">
                <a:latin typeface="Tahoma"/>
                <a:cs typeface="Tahoma"/>
              </a:rPr>
              <a:t>дома,</a:t>
            </a:r>
            <a:r>
              <a:rPr sz="1200" spc="-20" dirty="0">
                <a:latin typeface="Tahoma"/>
                <a:cs typeface="Tahoma"/>
              </a:rPr>
              <a:t> </a:t>
            </a:r>
            <a:r>
              <a:rPr sz="1200" spc="180" dirty="0">
                <a:latin typeface="Tahoma"/>
                <a:cs typeface="Tahoma"/>
              </a:rPr>
              <a:t>СМП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90" dirty="0">
                <a:latin typeface="Tahoma"/>
                <a:cs typeface="Tahoma"/>
              </a:rPr>
              <a:t>(если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30" dirty="0">
                <a:latin typeface="Tahoma"/>
                <a:cs typeface="Tahoma"/>
              </a:rPr>
              <a:t>были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114" dirty="0">
                <a:latin typeface="Tahoma"/>
                <a:cs typeface="Tahoma"/>
              </a:rPr>
              <a:t>госпитализированы</a:t>
            </a:r>
            <a:r>
              <a:rPr sz="1200" spc="-5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в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20" dirty="0">
                <a:latin typeface="Tahoma"/>
                <a:cs typeface="Tahoma"/>
              </a:rPr>
              <a:t>организации</a:t>
            </a:r>
            <a:r>
              <a:rPr sz="1200" spc="-25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родовспоможения).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1614" y="4751578"/>
            <a:ext cx="4985385" cy="1185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25" dirty="0">
                <a:solidFill>
                  <a:srgbClr val="44758E"/>
                </a:solidFill>
                <a:latin typeface="Tahoma"/>
                <a:cs typeface="Tahoma"/>
              </a:rPr>
              <a:t>Контроль: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sz="1200" spc="110" dirty="0">
                <a:latin typeface="Tahoma"/>
                <a:cs typeface="Tahoma"/>
              </a:rPr>
              <a:t>Обращать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130" dirty="0">
                <a:latin typeface="Tahoma"/>
                <a:cs typeface="Tahoma"/>
              </a:rPr>
              <a:t>внимание</a:t>
            </a:r>
            <a:r>
              <a:rPr sz="1200" spc="-30" dirty="0">
                <a:latin typeface="Tahoma"/>
                <a:cs typeface="Tahoma"/>
              </a:rPr>
              <a:t> </a:t>
            </a:r>
            <a:r>
              <a:rPr sz="1200" b="1" spc="25" dirty="0">
                <a:latin typeface="Tahoma"/>
                <a:cs typeface="Tahoma"/>
              </a:rPr>
              <a:t>на</a:t>
            </a:r>
            <a:r>
              <a:rPr sz="1200" b="1" spc="5" dirty="0">
                <a:latin typeface="Tahoma"/>
                <a:cs typeface="Tahoma"/>
              </a:rPr>
              <a:t> </a:t>
            </a:r>
            <a:r>
              <a:rPr sz="1200" b="1" spc="40" dirty="0">
                <a:latin typeface="Tahoma"/>
                <a:cs typeface="Tahoma"/>
              </a:rPr>
              <a:t>соответствие</a:t>
            </a:r>
            <a:r>
              <a:rPr sz="1200" b="1" spc="-10" dirty="0">
                <a:latin typeface="Tahoma"/>
                <a:cs typeface="Tahoma"/>
              </a:rPr>
              <a:t> </a:t>
            </a:r>
            <a:r>
              <a:rPr sz="1200" b="1" spc="35" dirty="0">
                <a:latin typeface="Tahoma"/>
                <a:cs typeface="Tahoma"/>
              </a:rPr>
              <a:t>числа</a:t>
            </a:r>
            <a:r>
              <a:rPr sz="1200" b="1" spc="-5" dirty="0">
                <a:latin typeface="Tahoma"/>
                <a:cs typeface="Tahoma"/>
              </a:rPr>
              <a:t> </a:t>
            </a:r>
            <a:r>
              <a:rPr sz="1200" b="1" spc="45" dirty="0">
                <a:latin typeface="Tahoma"/>
                <a:cs typeface="Tahoma"/>
              </a:rPr>
              <a:t>родов</a:t>
            </a:r>
            <a:r>
              <a:rPr sz="1200" b="1" spc="3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(с</a:t>
            </a:r>
            <a:r>
              <a:rPr sz="1200" spc="-60" dirty="0">
                <a:latin typeface="Tahoma"/>
                <a:cs typeface="Tahoma"/>
              </a:rPr>
              <a:t> </a:t>
            </a:r>
            <a:r>
              <a:rPr sz="1200" spc="100" dirty="0">
                <a:latin typeface="Tahoma"/>
                <a:cs typeface="Tahoma"/>
              </a:rPr>
              <a:t>учетом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130" dirty="0">
                <a:latin typeface="Tahoma"/>
                <a:cs typeface="Tahoma"/>
              </a:rPr>
              <a:t>рождения </a:t>
            </a:r>
            <a:r>
              <a:rPr sz="1200" spc="80" dirty="0">
                <a:latin typeface="Tahoma"/>
                <a:cs typeface="Tahoma"/>
              </a:rPr>
              <a:t>двоен, троен, </a:t>
            </a:r>
            <a:r>
              <a:rPr sz="1200" spc="100" dirty="0">
                <a:latin typeface="Tahoma"/>
                <a:cs typeface="Tahoma"/>
              </a:rPr>
              <a:t>четырех </a:t>
            </a:r>
            <a:r>
              <a:rPr sz="1200" spc="110" dirty="0">
                <a:latin typeface="Tahoma"/>
                <a:cs typeface="Tahoma"/>
              </a:rPr>
              <a:t>детей </a:t>
            </a:r>
            <a:r>
              <a:rPr sz="1200" spc="155" dirty="0">
                <a:latin typeface="Tahoma"/>
                <a:cs typeface="Tahoma"/>
              </a:rPr>
              <a:t>и </a:t>
            </a:r>
            <a:r>
              <a:rPr sz="1200" spc="85" dirty="0">
                <a:latin typeface="Tahoma"/>
                <a:cs typeface="Tahoma"/>
              </a:rPr>
              <a:t>более) </a:t>
            </a:r>
            <a:r>
              <a:rPr sz="1200" b="1" spc="40" dirty="0">
                <a:latin typeface="Tahoma"/>
                <a:cs typeface="Tahoma"/>
              </a:rPr>
              <a:t>числу </a:t>
            </a:r>
            <a:r>
              <a:rPr sz="1200" b="1" spc="45" dirty="0">
                <a:latin typeface="Tahoma"/>
                <a:cs typeface="Tahoma"/>
              </a:rPr>
              <a:t> родившихся </a:t>
            </a:r>
            <a:r>
              <a:rPr sz="1200" b="1" spc="30" dirty="0">
                <a:latin typeface="Tahoma"/>
                <a:cs typeface="Tahoma"/>
              </a:rPr>
              <a:t>детей. </a:t>
            </a:r>
            <a:r>
              <a:rPr sz="1200" b="1" spc="60" dirty="0">
                <a:solidFill>
                  <a:srgbClr val="44758E"/>
                </a:solidFill>
                <a:latin typeface="Tahoma"/>
                <a:cs typeface="Tahoma"/>
              </a:rPr>
              <a:t>При </a:t>
            </a:r>
            <a:r>
              <a:rPr sz="1200" b="1" spc="45" dirty="0">
                <a:solidFill>
                  <a:srgbClr val="44758E"/>
                </a:solidFill>
                <a:latin typeface="Tahoma"/>
                <a:cs typeface="Tahoma"/>
              </a:rPr>
              <a:t>расхождении </a:t>
            </a:r>
            <a:r>
              <a:rPr sz="1200" b="1" spc="35" dirty="0">
                <a:solidFill>
                  <a:srgbClr val="44758E"/>
                </a:solidFill>
                <a:latin typeface="Tahoma"/>
                <a:cs typeface="Tahoma"/>
              </a:rPr>
              <a:t>предоставлять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50" dirty="0">
                <a:solidFill>
                  <a:srgbClr val="44758E"/>
                </a:solidFill>
                <a:latin typeface="Tahoma"/>
                <a:cs typeface="Tahoma"/>
              </a:rPr>
              <a:t>подробное </a:t>
            </a:r>
            <a:r>
              <a:rPr sz="1200" b="1" spc="45" dirty="0">
                <a:solidFill>
                  <a:srgbClr val="44758E"/>
                </a:solidFill>
                <a:latin typeface="Tahoma"/>
                <a:cs typeface="Tahoma"/>
              </a:rPr>
              <a:t>объяснение </a:t>
            </a:r>
            <a:r>
              <a:rPr sz="1200" b="1" spc="20" dirty="0">
                <a:solidFill>
                  <a:srgbClr val="44758E"/>
                </a:solidFill>
                <a:latin typeface="Tahoma"/>
                <a:cs typeface="Tahoma"/>
              </a:rPr>
              <a:t>за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подписью </a:t>
            </a:r>
            <a:r>
              <a:rPr sz="1200" b="1" spc="35" dirty="0">
                <a:solidFill>
                  <a:srgbClr val="44758E"/>
                </a:solidFill>
                <a:latin typeface="Tahoma"/>
                <a:cs typeface="Tahoma"/>
              </a:rPr>
              <a:t>ответственного </a:t>
            </a:r>
            <a:r>
              <a:rPr sz="1200" b="1" spc="20" dirty="0">
                <a:solidFill>
                  <a:srgbClr val="44758E"/>
                </a:solidFill>
                <a:latin typeface="Tahoma"/>
                <a:cs typeface="Tahoma"/>
              </a:rPr>
              <a:t>за </a:t>
            </a:r>
            <a:r>
              <a:rPr sz="1200" b="1" spc="2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составление</a:t>
            </a:r>
            <a:r>
              <a:rPr sz="1200" b="1" spc="10" dirty="0">
                <a:solidFill>
                  <a:srgbClr val="44758E"/>
                </a:solidFill>
                <a:latin typeface="Tahoma"/>
                <a:cs typeface="Tahoma"/>
              </a:rPr>
              <a:t> отчета.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21614" y="280542"/>
            <a:ext cx="48044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90" dirty="0"/>
              <a:t>Раздел</a:t>
            </a:r>
            <a:r>
              <a:rPr sz="2400" spc="-75" dirty="0"/>
              <a:t> </a:t>
            </a:r>
            <a:r>
              <a:rPr sz="2400" spc="-120" dirty="0"/>
              <a:t>2.</a:t>
            </a:r>
            <a:r>
              <a:rPr sz="2400" spc="-50" dirty="0"/>
              <a:t> </a:t>
            </a:r>
            <a:r>
              <a:rPr sz="2400" spc="105" dirty="0"/>
              <a:t>Родовспоможение</a:t>
            </a:r>
            <a:endParaRPr sz="2400"/>
          </a:p>
        </p:txBody>
      </p:sp>
      <p:sp>
        <p:nvSpPr>
          <p:cNvPr id="8" name="object 8"/>
          <p:cNvSpPr txBox="1"/>
          <p:nvPr/>
        </p:nvSpPr>
        <p:spPr>
          <a:xfrm>
            <a:off x="443483" y="6108191"/>
            <a:ext cx="9147175" cy="3079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400" b="1" spc="-105" dirty="0">
                <a:solidFill>
                  <a:srgbClr val="C1493E"/>
                </a:solidFill>
                <a:latin typeface="Tahoma"/>
                <a:cs typeface="Tahoma"/>
              </a:rPr>
              <a:t>32,2210,1,01+32,2210,1,02+32,2210,1,07+32,2210,1,(2х08)+32,2210,1,(3х09)=32,2245,1,03+32,2245,5,3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73065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Стр.</a:t>
            </a:r>
            <a:r>
              <a:rPr spc="-55" dirty="0"/>
              <a:t> </a:t>
            </a:r>
            <a:r>
              <a:rPr spc="-240" dirty="0"/>
              <a:t>12</a:t>
            </a:r>
          </a:p>
          <a:p>
            <a:pPr marL="5473065" marR="5080">
              <a:lnSpc>
                <a:spcPct val="100000"/>
              </a:lnSpc>
              <a:spcBef>
                <a:spcPts val="15"/>
              </a:spcBef>
            </a:pPr>
            <a:r>
              <a:rPr sz="1200" spc="45" dirty="0"/>
              <a:t>принято родов </a:t>
            </a:r>
            <a:r>
              <a:rPr sz="1200" spc="15" dirty="0"/>
              <a:t>в </a:t>
            </a:r>
            <a:r>
              <a:rPr sz="1200" spc="55" dirty="0"/>
              <a:t>срок </a:t>
            </a:r>
            <a:r>
              <a:rPr sz="1200" spc="-40" dirty="0"/>
              <a:t>22-2</a:t>
            </a:r>
            <a:r>
              <a:rPr sz="1200" spc="-40" dirty="0">
                <a:solidFill>
                  <a:srgbClr val="C1493E"/>
                </a:solidFill>
              </a:rPr>
              <a:t>8 </a:t>
            </a:r>
            <a:r>
              <a:rPr sz="1200" spc="45" dirty="0"/>
              <a:t>недель </a:t>
            </a:r>
            <a:r>
              <a:rPr sz="1200" b="0" spc="30" dirty="0">
                <a:latin typeface="Tahoma"/>
                <a:cs typeface="Tahoma"/>
              </a:rPr>
              <a:t>(от </a:t>
            </a:r>
            <a:r>
              <a:rPr sz="1200" b="0" spc="-15" dirty="0">
                <a:latin typeface="Tahoma"/>
                <a:cs typeface="Tahoma"/>
              </a:rPr>
              <a:t>154 </a:t>
            </a:r>
            <a:r>
              <a:rPr sz="1200" b="0" spc="85" dirty="0">
                <a:latin typeface="Tahoma"/>
                <a:cs typeface="Tahoma"/>
              </a:rPr>
              <a:t>дней, </a:t>
            </a:r>
            <a:r>
              <a:rPr sz="1200" b="0" spc="125" dirty="0">
                <a:latin typeface="Tahoma"/>
                <a:cs typeface="Tahoma"/>
              </a:rPr>
              <a:t>но </a:t>
            </a:r>
            <a:r>
              <a:rPr sz="1200" b="0" spc="135" dirty="0">
                <a:latin typeface="Tahoma"/>
                <a:cs typeface="Tahoma"/>
              </a:rPr>
              <a:t>менее </a:t>
            </a:r>
            <a:r>
              <a:rPr sz="1200" b="0" spc="-15" dirty="0">
                <a:latin typeface="Tahoma"/>
                <a:cs typeface="Tahoma"/>
              </a:rPr>
              <a:t>196 </a:t>
            </a:r>
            <a:r>
              <a:rPr sz="1200" b="0" spc="-10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полных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65" dirty="0">
                <a:latin typeface="Tahoma"/>
                <a:cs typeface="Tahoma"/>
              </a:rPr>
              <a:t>дней).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Ведется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80" dirty="0">
                <a:latin typeface="Tahoma"/>
                <a:cs typeface="Tahoma"/>
              </a:rPr>
              <a:t>учет</a:t>
            </a:r>
            <a:r>
              <a:rPr sz="1200" b="0" spc="-65" dirty="0">
                <a:latin typeface="Tahoma"/>
                <a:cs typeface="Tahoma"/>
              </a:rPr>
              <a:t> </a:t>
            </a:r>
            <a:r>
              <a:rPr sz="1200" b="0" spc="125" dirty="0">
                <a:latin typeface="Tahoma"/>
                <a:cs typeface="Tahoma"/>
              </a:rPr>
              <a:t>родов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05" dirty="0">
                <a:latin typeface="Tahoma"/>
                <a:cs typeface="Tahoma"/>
              </a:rPr>
              <a:t>в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130" dirty="0">
                <a:latin typeface="Tahoma"/>
                <a:cs typeface="Tahoma"/>
              </a:rPr>
              <a:t>родильном</a:t>
            </a:r>
            <a:r>
              <a:rPr sz="1200" b="0" spc="-20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отделении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65" dirty="0">
                <a:latin typeface="Tahoma"/>
                <a:cs typeface="Tahoma"/>
              </a:rPr>
              <a:t>(из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55" dirty="0">
                <a:latin typeface="Tahoma"/>
                <a:cs typeface="Tahoma"/>
              </a:rPr>
              <a:t>стр.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-135" dirty="0">
                <a:latin typeface="Tahoma"/>
                <a:cs typeface="Tahoma"/>
              </a:rPr>
              <a:t>1)</a:t>
            </a:r>
            <a:endParaRPr sz="1200">
              <a:latin typeface="Tahoma"/>
              <a:cs typeface="Tahoma"/>
            </a:endParaRPr>
          </a:p>
          <a:p>
            <a:pPr marL="5473065">
              <a:lnSpc>
                <a:spcPts val="1905"/>
              </a:lnSpc>
            </a:pPr>
            <a:r>
              <a:rPr spc="30" dirty="0"/>
              <a:t>Стр.</a:t>
            </a:r>
            <a:r>
              <a:rPr spc="-55" dirty="0"/>
              <a:t> </a:t>
            </a:r>
            <a:r>
              <a:rPr spc="-160" dirty="0"/>
              <a:t>14</a:t>
            </a:r>
          </a:p>
          <a:p>
            <a:pPr marL="5473065" marR="120650">
              <a:lnSpc>
                <a:spcPct val="100000"/>
              </a:lnSpc>
              <a:spcBef>
                <a:spcPts val="15"/>
              </a:spcBef>
            </a:pPr>
            <a:r>
              <a:rPr sz="1200" b="0" spc="114" dirty="0">
                <a:latin typeface="Tahoma"/>
                <a:cs typeface="Tahoma"/>
              </a:rPr>
              <a:t>число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30" dirty="0">
                <a:latin typeface="Tahoma"/>
                <a:cs typeface="Tahoma"/>
              </a:rPr>
              <a:t>преждевременных</a:t>
            </a:r>
            <a:r>
              <a:rPr sz="1200" b="0" spc="-80" dirty="0">
                <a:latin typeface="Tahoma"/>
                <a:cs typeface="Tahoma"/>
              </a:rPr>
              <a:t> </a:t>
            </a:r>
            <a:r>
              <a:rPr sz="1200" b="0" spc="125" dirty="0">
                <a:latin typeface="Tahoma"/>
                <a:cs typeface="Tahoma"/>
              </a:rPr>
              <a:t>родов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0" dirty="0">
                <a:latin typeface="Tahoma"/>
                <a:cs typeface="Tahoma"/>
              </a:rPr>
              <a:t>22</a:t>
            </a:r>
            <a:r>
              <a:rPr sz="1200" b="0" spc="10" dirty="0">
                <a:latin typeface="Verdana"/>
                <a:cs typeface="Verdana"/>
              </a:rPr>
              <a:t>-</a:t>
            </a:r>
            <a:r>
              <a:rPr sz="1200" b="0" spc="10" dirty="0">
                <a:latin typeface="Tahoma"/>
                <a:cs typeface="Tahoma"/>
              </a:rPr>
              <a:t>37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недель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30" dirty="0">
                <a:latin typeface="Tahoma"/>
                <a:cs typeface="Tahoma"/>
              </a:rPr>
              <a:t>(от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-15" dirty="0">
                <a:latin typeface="Tahoma"/>
                <a:cs typeface="Tahoma"/>
              </a:rPr>
              <a:t>154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120" dirty="0">
                <a:latin typeface="Tahoma"/>
                <a:cs typeface="Tahoma"/>
              </a:rPr>
              <a:t>до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55" dirty="0">
                <a:latin typeface="Tahoma"/>
                <a:cs typeface="Tahoma"/>
              </a:rPr>
              <a:t>258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полных </a:t>
            </a:r>
            <a:r>
              <a:rPr sz="1200" b="0" spc="-360" dirty="0">
                <a:latin typeface="Tahoma"/>
                <a:cs typeface="Tahoma"/>
              </a:rPr>
              <a:t> </a:t>
            </a:r>
            <a:r>
              <a:rPr sz="1200" b="0" spc="85" dirty="0">
                <a:latin typeface="Tahoma"/>
                <a:cs typeface="Tahoma"/>
              </a:rPr>
              <a:t>дней, </a:t>
            </a:r>
            <a:r>
              <a:rPr sz="1200" b="0" spc="125" dirty="0">
                <a:latin typeface="Tahoma"/>
                <a:cs typeface="Tahoma"/>
              </a:rPr>
              <a:t>но </a:t>
            </a:r>
            <a:r>
              <a:rPr sz="1200" b="0" spc="135" dirty="0">
                <a:latin typeface="Tahoma"/>
                <a:cs typeface="Tahoma"/>
              </a:rPr>
              <a:t>менее </a:t>
            </a:r>
            <a:r>
              <a:rPr sz="1200" b="0" spc="45" dirty="0">
                <a:latin typeface="Tahoma"/>
                <a:cs typeface="Tahoma"/>
              </a:rPr>
              <a:t>259 </a:t>
            </a:r>
            <a:r>
              <a:rPr sz="1200" b="0" spc="65" dirty="0">
                <a:latin typeface="Tahoma"/>
                <a:cs typeface="Tahoma"/>
              </a:rPr>
              <a:t>дней). </a:t>
            </a:r>
            <a:r>
              <a:rPr sz="1200" b="0" spc="114" dirty="0">
                <a:latin typeface="Tahoma"/>
                <a:cs typeface="Tahoma"/>
              </a:rPr>
              <a:t>Ведется </a:t>
            </a:r>
            <a:r>
              <a:rPr sz="1200" b="0" spc="80" dirty="0">
                <a:latin typeface="Tahoma"/>
                <a:cs typeface="Tahoma"/>
              </a:rPr>
              <a:t>учет </a:t>
            </a:r>
            <a:r>
              <a:rPr sz="1200" b="0" spc="100" dirty="0">
                <a:latin typeface="Tahoma"/>
                <a:cs typeface="Tahoma"/>
              </a:rPr>
              <a:t>всех </a:t>
            </a:r>
            <a:r>
              <a:rPr sz="1200" b="0" spc="130" dirty="0">
                <a:latin typeface="Tahoma"/>
                <a:cs typeface="Tahoma"/>
              </a:rPr>
              <a:t>преждевременных </a:t>
            </a:r>
            <a:r>
              <a:rPr sz="1200" b="0" spc="135" dirty="0">
                <a:latin typeface="Tahoma"/>
                <a:cs typeface="Tahoma"/>
              </a:rPr>
              <a:t> </a:t>
            </a:r>
            <a:r>
              <a:rPr sz="1200" b="0" spc="85" dirty="0">
                <a:latin typeface="Tahoma"/>
                <a:cs typeface="Tahoma"/>
              </a:rPr>
              <a:t>родов.</a:t>
            </a:r>
            <a:endParaRPr sz="1200">
              <a:latin typeface="Tahoma"/>
              <a:cs typeface="Tahoma"/>
            </a:endParaRPr>
          </a:p>
          <a:p>
            <a:pPr marL="5473065">
              <a:lnSpc>
                <a:spcPts val="1905"/>
              </a:lnSpc>
            </a:pPr>
            <a:r>
              <a:rPr spc="30" dirty="0"/>
              <a:t>Стр.</a:t>
            </a:r>
            <a:r>
              <a:rPr spc="-55" dirty="0"/>
              <a:t> </a:t>
            </a:r>
            <a:r>
              <a:rPr spc="-185" dirty="0"/>
              <a:t>15.</a:t>
            </a:r>
          </a:p>
          <a:p>
            <a:pPr marL="5473065" marR="605790">
              <a:lnSpc>
                <a:spcPct val="100000"/>
              </a:lnSpc>
              <a:spcBef>
                <a:spcPts val="15"/>
              </a:spcBef>
            </a:pPr>
            <a:r>
              <a:rPr sz="1200" b="0" spc="95" dirty="0">
                <a:latin typeface="Tahoma"/>
                <a:cs typeface="Tahoma"/>
              </a:rPr>
              <a:t>учитываются </a:t>
            </a:r>
            <a:r>
              <a:rPr sz="1200" b="0" spc="135" dirty="0">
                <a:latin typeface="Tahoma"/>
                <a:cs typeface="Tahoma"/>
              </a:rPr>
              <a:t>преждевременные </a:t>
            </a:r>
            <a:r>
              <a:rPr sz="1200" b="0" spc="85" dirty="0">
                <a:latin typeface="Tahoma"/>
                <a:cs typeface="Tahoma"/>
              </a:rPr>
              <a:t>роды, </a:t>
            </a:r>
            <a:r>
              <a:rPr sz="1200" b="0" spc="140" dirty="0">
                <a:latin typeface="Tahoma"/>
                <a:cs typeface="Tahoma"/>
              </a:rPr>
              <a:t>произошедшие </a:t>
            </a:r>
            <a:r>
              <a:rPr sz="1200" b="0" spc="105" dirty="0">
                <a:latin typeface="Tahoma"/>
                <a:cs typeface="Tahoma"/>
              </a:rPr>
              <a:t>в </a:t>
            </a:r>
            <a:r>
              <a:rPr sz="1200" b="0" spc="110" dirty="0">
                <a:latin typeface="Tahoma"/>
                <a:cs typeface="Tahoma"/>
              </a:rPr>
              <a:t> </a:t>
            </a:r>
            <a:r>
              <a:rPr sz="1200" b="0" spc="105" dirty="0">
                <a:latin typeface="Tahoma"/>
                <a:cs typeface="Tahoma"/>
              </a:rPr>
              <a:t>перинатальных</a:t>
            </a:r>
            <a:r>
              <a:rPr sz="1200" b="0" spc="-65" dirty="0">
                <a:latin typeface="Tahoma"/>
                <a:cs typeface="Tahoma"/>
              </a:rPr>
              <a:t> </a:t>
            </a:r>
            <a:r>
              <a:rPr sz="1200" b="0" spc="80" dirty="0">
                <a:latin typeface="Tahoma"/>
                <a:cs typeface="Tahoma"/>
              </a:rPr>
              <a:t>центрах,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75" dirty="0">
                <a:latin typeface="Tahoma"/>
                <a:cs typeface="Tahoma"/>
              </a:rPr>
              <a:t>а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10" dirty="0">
                <a:latin typeface="Tahoma"/>
                <a:cs typeface="Tahoma"/>
              </a:rPr>
              <a:t>во</a:t>
            </a:r>
            <a:r>
              <a:rPr sz="1200" b="0" spc="-40" dirty="0">
                <a:latin typeface="Tahoma"/>
                <a:cs typeface="Tahoma"/>
              </a:rPr>
              <a:t> </a:t>
            </a:r>
            <a:r>
              <a:rPr sz="1200" b="0" spc="120" dirty="0">
                <a:latin typeface="Tahoma"/>
                <a:cs typeface="Tahoma"/>
              </a:rPr>
              <a:t>вкладыше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50" dirty="0">
                <a:latin typeface="Tahoma"/>
                <a:cs typeface="Tahoma"/>
              </a:rPr>
              <a:t>Ф</a:t>
            </a:r>
            <a:r>
              <a:rPr sz="1200" b="0" spc="50" dirty="0">
                <a:latin typeface="Verdana"/>
                <a:cs typeface="Verdana"/>
              </a:rPr>
              <a:t>-</a:t>
            </a:r>
            <a:r>
              <a:rPr sz="1200" b="0" spc="50" dirty="0">
                <a:latin typeface="Tahoma"/>
                <a:cs typeface="Tahoma"/>
              </a:rPr>
              <a:t>32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105" dirty="0">
                <a:latin typeface="Tahoma"/>
                <a:cs typeface="Tahoma"/>
              </a:rPr>
              <a:t>в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110" dirty="0">
                <a:latin typeface="Tahoma"/>
                <a:cs typeface="Tahoma"/>
              </a:rPr>
              <a:t>организациях </a:t>
            </a:r>
            <a:r>
              <a:rPr sz="1200" b="0" spc="-360" dirty="0">
                <a:latin typeface="Tahoma"/>
                <a:cs typeface="Tahoma"/>
              </a:rPr>
              <a:t> </a:t>
            </a:r>
            <a:r>
              <a:rPr sz="1200" b="0" spc="130" dirty="0">
                <a:latin typeface="Tahoma"/>
                <a:cs typeface="Tahoma"/>
              </a:rPr>
              <a:t>род</a:t>
            </a:r>
            <a:r>
              <a:rPr sz="1200" b="0" spc="110" dirty="0">
                <a:latin typeface="Tahoma"/>
                <a:cs typeface="Tahoma"/>
              </a:rPr>
              <a:t>о</a:t>
            </a:r>
            <a:r>
              <a:rPr sz="1200" b="0" spc="100" dirty="0">
                <a:latin typeface="Tahoma"/>
                <a:cs typeface="Tahoma"/>
              </a:rPr>
              <a:t>в</a:t>
            </a:r>
            <a:r>
              <a:rPr sz="1200" b="0" spc="140" dirty="0">
                <a:latin typeface="Tahoma"/>
                <a:cs typeface="Tahoma"/>
              </a:rPr>
              <a:t>спом</a:t>
            </a:r>
            <a:r>
              <a:rPr sz="1200" b="0" spc="135" dirty="0">
                <a:latin typeface="Tahoma"/>
                <a:cs typeface="Tahoma"/>
              </a:rPr>
              <a:t>ожен</a:t>
            </a:r>
            <a:r>
              <a:rPr sz="1200" b="0" spc="125" dirty="0">
                <a:latin typeface="Tahoma"/>
                <a:cs typeface="Tahoma"/>
              </a:rPr>
              <a:t>и</a:t>
            </a:r>
            <a:r>
              <a:rPr sz="1200" b="0" spc="100" dirty="0">
                <a:latin typeface="Tahoma"/>
                <a:cs typeface="Tahoma"/>
              </a:rPr>
              <a:t>я</a:t>
            </a:r>
            <a:r>
              <a:rPr sz="1200" b="0" spc="-10" dirty="0">
                <a:latin typeface="Tahoma"/>
                <a:cs typeface="Tahoma"/>
              </a:rPr>
              <a:t> </a:t>
            </a:r>
            <a:r>
              <a:rPr sz="1200" b="0" spc="30" dirty="0">
                <a:latin typeface="Tahoma"/>
                <a:cs typeface="Tahoma"/>
              </a:rPr>
              <a:t>3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уро</a:t>
            </a:r>
            <a:r>
              <a:rPr sz="1200" b="0" spc="110" dirty="0">
                <a:latin typeface="Tahoma"/>
                <a:cs typeface="Tahoma"/>
              </a:rPr>
              <a:t>в</a:t>
            </a:r>
            <a:r>
              <a:rPr sz="1200" b="0" spc="120" dirty="0">
                <a:latin typeface="Tahoma"/>
                <a:cs typeface="Tahoma"/>
              </a:rPr>
              <a:t>ня</a:t>
            </a:r>
            <a:r>
              <a:rPr sz="1200" b="0" dirty="0">
                <a:latin typeface="Tahoma"/>
                <a:cs typeface="Tahoma"/>
              </a:rPr>
              <a:t> </a:t>
            </a:r>
            <a:r>
              <a:rPr sz="1200" b="0" spc="-100" dirty="0">
                <a:latin typeface="Tahoma"/>
                <a:cs typeface="Tahoma"/>
              </a:rPr>
              <a:t> </a:t>
            </a:r>
            <a:r>
              <a:rPr sz="1200" b="0" spc="-55" dirty="0">
                <a:latin typeface="Tahoma"/>
                <a:cs typeface="Tahoma"/>
              </a:rPr>
              <a:t>(</a:t>
            </a:r>
            <a:r>
              <a:rPr sz="1200" b="0" spc="80" dirty="0">
                <a:latin typeface="Tahoma"/>
                <a:cs typeface="Tahoma"/>
              </a:rPr>
              <a:t>с</a:t>
            </a:r>
            <a:r>
              <a:rPr sz="1200" b="0" spc="75" dirty="0">
                <a:latin typeface="Tahoma"/>
                <a:cs typeface="Tahoma"/>
              </a:rPr>
              <a:t>т</a:t>
            </a:r>
            <a:r>
              <a:rPr sz="1200" b="0" spc="35" dirty="0">
                <a:latin typeface="Tahoma"/>
                <a:cs typeface="Tahoma"/>
              </a:rPr>
              <a:t>р.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-90" dirty="0">
                <a:latin typeface="Tahoma"/>
                <a:cs typeface="Tahoma"/>
              </a:rPr>
              <a:t>2.1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155" dirty="0">
                <a:latin typeface="Tahoma"/>
                <a:cs typeface="Tahoma"/>
              </a:rPr>
              <a:t>и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25" dirty="0">
                <a:latin typeface="Tahoma"/>
                <a:cs typeface="Tahoma"/>
              </a:rPr>
              <a:t>2</a:t>
            </a:r>
            <a:r>
              <a:rPr sz="1200" b="0" spc="-95" dirty="0">
                <a:latin typeface="Tahoma"/>
                <a:cs typeface="Tahoma"/>
              </a:rPr>
              <a:t>.</a:t>
            </a:r>
            <a:r>
              <a:rPr sz="1200" b="0" spc="30" dirty="0">
                <a:latin typeface="Tahoma"/>
                <a:cs typeface="Tahoma"/>
              </a:rPr>
              <a:t>2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20" dirty="0">
                <a:latin typeface="Tahoma"/>
                <a:cs typeface="Tahoma"/>
              </a:rPr>
              <a:t>гр</a:t>
            </a:r>
            <a:r>
              <a:rPr sz="1200" b="0" spc="-95" dirty="0">
                <a:latin typeface="Tahoma"/>
                <a:cs typeface="Tahoma"/>
              </a:rPr>
              <a:t>.</a:t>
            </a:r>
            <a:r>
              <a:rPr sz="1200" b="0" dirty="0">
                <a:latin typeface="Tahoma"/>
                <a:cs typeface="Tahoma"/>
              </a:rPr>
              <a:t>7)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32372" y="5177993"/>
            <a:ext cx="5386070" cy="82041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0"/>
              </a:spcBef>
            </a:pPr>
            <a:r>
              <a:rPr sz="1600" b="1" spc="60" dirty="0">
                <a:solidFill>
                  <a:srgbClr val="44758E"/>
                </a:solidFill>
                <a:latin typeface="Tahoma"/>
                <a:cs typeface="Tahoma"/>
              </a:rPr>
              <a:t>Ко</a:t>
            </a:r>
            <a:r>
              <a:rPr sz="1600" b="1" spc="55" dirty="0">
                <a:solidFill>
                  <a:srgbClr val="44758E"/>
                </a:solidFill>
                <a:latin typeface="Tahoma"/>
                <a:cs typeface="Tahoma"/>
              </a:rPr>
              <a:t>нтр</a:t>
            </a:r>
            <a:r>
              <a:rPr sz="1600" b="1" spc="40" dirty="0">
                <a:solidFill>
                  <a:srgbClr val="44758E"/>
                </a:solidFill>
                <a:latin typeface="Tahoma"/>
                <a:cs typeface="Tahoma"/>
              </a:rPr>
              <a:t>ол</a:t>
            </a:r>
            <a:r>
              <a:rPr sz="1600" b="1" spc="30" dirty="0">
                <a:solidFill>
                  <a:srgbClr val="44758E"/>
                </a:solidFill>
                <a:latin typeface="Tahoma"/>
                <a:cs typeface="Tahoma"/>
              </a:rPr>
              <a:t>ь</a:t>
            </a:r>
            <a:r>
              <a:rPr sz="1600" b="1" spc="-165" dirty="0">
                <a:solidFill>
                  <a:srgbClr val="44758E"/>
                </a:solidFill>
                <a:latin typeface="Tahoma"/>
                <a:cs typeface="Tahoma"/>
              </a:rPr>
              <a:t>:</a:t>
            </a:r>
            <a:r>
              <a:rPr sz="1600" b="1" spc="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spc="80" dirty="0">
                <a:latin typeface="Tahoma"/>
                <a:cs typeface="Tahoma"/>
              </a:rPr>
              <a:t>с</a:t>
            </a:r>
            <a:r>
              <a:rPr sz="1200" spc="70" dirty="0">
                <a:latin typeface="Tahoma"/>
                <a:cs typeface="Tahoma"/>
              </a:rPr>
              <a:t>т</a:t>
            </a:r>
            <a:r>
              <a:rPr sz="1200" spc="35" dirty="0">
                <a:latin typeface="Tahoma"/>
                <a:cs typeface="Tahoma"/>
              </a:rPr>
              <a:t>р.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-90" dirty="0">
                <a:latin typeface="Tahoma"/>
                <a:cs typeface="Tahoma"/>
              </a:rPr>
              <a:t>12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155" dirty="0">
                <a:latin typeface="Tahoma"/>
                <a:cs typeface="Tahoma"/>
              </a:rPr>
              <a:t>и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80" dirty="0">
                <a:latin typeface="Tahoma"/>
                <a:cs typeface="Tahoma"/>
              </a:rPr>
              <a:t>с</a:t>
            </a:r>
            <a:r>
              <a:rPr sz="1200" spc="70" dirty="0">
                <a:latin typeface="Tahoma"/>
                <a:cs typeface="Tahoma"/>
              </a:rPr>
              <a:t>т</a:t>
            </a:r>
            <a:r>
              <a:rPr sz="1200" spc="35" dirty="0">
                <a:latin typeface="Tahoma"/>
                <a:cs typeface="Tahoma"/>
              </a:rPr>
              <a:t>р.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-35" dirty="0">
                <a:latin typeface="Tahoma"/>
                <a:cs typeface="Tahoma"/>
              </a:rPr>
              <a:t>14</a:t>
            </a:r>
            <a:r>
              <a:rPr sz="1200" spc="-55" dirty="0">
                <a:latin typeface="Tahoma"/>
                <a:cs typeface="Tahoma"/>
              </a:rPr>
              <a:t> </a:t>
            </a:r>
            <a:r>
              <a:rPr sz="1200" spc="145" dirty="0">
                <a:latin typeface="Tahoma"/>
                <a:cs typeface="Tahoma"/>
              </a:rPr>
              <a:t>и</a:t>
            </a:r>
            <a:r>
              <a:rPr sz="1200" spc="120" dirty="0">
                <a:latin typeface="Tahoma"/>
                <a:cs typeface="Tahoma"/>
              </a:rPr>
              <a:t>меет</a:t>
            </a:r>
            <a:r>
              <a:rPr sz="1200" spc="100" dirty="0">
                <a:latin typeface="Tahoma"/>
                <a:cs typeface="Tahoma"/>
              </a:rPr>
              <a:t>ся</a:t>
            </a:r>
            <a:r>
              <a:rPr sz="1200" spc="-35" dirty="0">
                <a:latin typeface="Tahoma"/>
                <a:cs typeface="Tahoma"/>
              </a:rPr>
              <a:t> </a:t>
            </a:r>
            <a:r>
              <a:rPr sz="1200" spc="125" dirty="0">
                <a:latin typeface="Tahoma"/>
                <a:cs typeface="Tahoma"/>
              </a:rPr>
              <a:t>межф</a:t>
            </a:r>
            <a:r>
              <a:rPr sz="1200" spc="145" dirty="0">
                <a:latin typeface="Tahoma"/>
                <a:cs typeface="Tahoma"/>
              </a:rPr>
              <a:t>ормен</a:t>
            </a:r>
            <a:r>
              <a:rPr sz="1200" spc="135" dirty="0">
                <a:latin typeface="Tahoma"/>
                <a:cs typeface="Tahoma"/>
              </a:rPr>
              <a:t>н</a:t>
            </a:r>
            <a:r>
              <a:rPr sz="1200" spc="145" dirty="0">
                <a:latin typeface="Tahoma"/>
                <a:cs typeface="Tahoma"/>
              </a:rPr>
              <a:t>ый</a:t>
            </a:r>
            <a:r>
              <a:rPr sz="1200" spc="-70" dirty="0">
                <a:latin typeface="Tahoma"/>
                <a:cs typeface="Tahoma"/>
              </a:rPr>
              <a:t> </a:t>
            </a:r>
            <a:r>
              <a:rPr sz="1200" spc="120" dirty="0">
                <a:latin typeface="Tahoma"/>
                <a:cs typeface="Tahoma"/>
              </a:rPr>
              <a:t>ко</a:t>
            </a:r>
            <a:r>
              <a:rPr sz="1200" spc="125" dirty="0">
                <a:latin typeface="Tahoma"/>
                <a:cs typeface="Tahoma"/>
              </a:rPr>
              <a:t>н</a:t>
            </a:r>
            <a:r>
              <a:rPr sz="1200" spc="25" dirty="0">
                <a:latin typeface="Tahoma"/>
                <a:cs typeface="Tahoma"/>
              </a:rPr>
              <a:t>т</a:t>
            </a:r>
            <a:r>
              <a:rPr sz="1200" spc="125" dirty="0">
                <a:latin typeface="Tahoma"/>
                <a:cs typeface="Tahoma"/>
              </a:rPr>
              <a:t>рол</a:t>
            </a:r>
            <a:r>
              <a:rPr sz="1200" spc="90" dirty="0">
                <a:latin typeface="Tahoma"/>
                <a:cs typeface="Tahoma"/>
              </a:rPr>
              <a:t>ь</a:t>
            </a:r>
            <a:r>
              <a:rPr sz="1200" spc="-60" dirty="0">
                <a:latin typeface="Tahoma"/>
                <a:cs typeface="Tahoma"/>
              </a:rPr>
              <a:t> </a:t>
            </a:r>
            <a:r>
              <a:rPr sz="1200" spc="100" dirty="0">
                <a:latin typeface="Tahoma"/>
                <a:cs typeface="Tahoma"/>
              </a:rPr>
              <a:t>с  </a:t>
            </a:r>
            <a:r>
              <a:rPr sz="1200" spc="130" dirty="0">
                <a:latin typeface="Tahoma"/>
                <a:cs typeface="Tahoma"/>
              </a:rPr>
              <a:t>вкладышем </a:t>
            </a:r>
            <a:r>
              <a:rPr sz="1200" spc="15" dirty="0">
                <a:latin typeface="Tahoma"/>
                <a:cs typeface="Tahoma"/>
              </a:rPr>
              <a:t>Ф</a:t>
            </a:r>
            <a:r>
              <a:rPr sz="1200" spc="15" dirty="0">
                <a:latin typeface="Verdana"/>
                <a:cs typeface="Verdana"/>
              </a:rPr>
              <a:t>-</a:t>
            </a:r>
            <a:r>
              <a:rPr sz="1200" spc="15" dirty="0">
                <a:latin typeface="Tahoma"/>
                <a:cs typeface="Tahoma"/>
              </a:rPr>
              <a:t>32, </a:t>
            </a:r>
            <a:r>
              <a:rPr sz="1200" spc="105" dirty="0">
                <a:latin typeface="Tahoma"/>
                <a:cs typeface="Tahoma"/>
              </a:rPr>
              <a:t>в </a:t>
            </a:r>
            <a:r>
              <a:rPr sz="1200" spc="120" dirty="0">
                <a:latin typeface="Tahoma"/>
                <a:cs typeface="Tahoma"/>
              </a:rPr>
              <a:t>котором </a:t>
            </a:r>
            <a:r>
              <a:rPr sz="1200" spc="95" dirty="0">
                <a:latin typeface="Tahoma"/>
                <a:cs typeface="Tahoma"/>
              </a:rPr>
              <a:t>учитываются </a:t>
            </a:r>
            <a:r>
              <a:rPr sz="1200" spc="130" dirty="0">
                <a:latin typeface="Tahoma"/>
                <a:cs typeface="Tahoma"/>
              </a:rPr>
              <a:t>роды </a:t>
            </a:r>
            <a:r>
              <a:rPr sz="1200" b="1" spc="15" dirty="0">
                <a:latin typeface="Tahoma"/>
                <a:cs typeface="Tahoma"/>
              </a:rPr>
              <a:t>в </a:t>
            </a:r>
            <a:r>
              <a:rPr sz="1200" b="1" spc="40" dirty="0">
                <a:latin typeface="Tahoma"/>
                <a:cs typeface="Tahoma"/>
              </a:rPr>
              <a:t>учреждениях </a:t>
            </a:r>
            <a:r>
              <a:rPr sz="1200" b="1" spc="45" dirty="0">
                <a:latin typeface="Tahoma"/>
                <a:cs typeface="Tahoma"/>
              </a:rPr>
              <a:t> родовспоможения </a:t>
            </a:r>
            <a:r>
              <a:rPr sz="1200" spc="125" dirty="0">
                <a:latin typeface="Tahoma"/>
                <a:cs typeface="Tahoma"/>
              </a:rPr>
              <a:t>по уровням </a:t>
            </a:r>
            <a:r>
              <a:rPr sz="1200" spc="110" dirty="0">
                <a:latin typeface="Tahoma"/>
                <a:cs typeface="Tahoma"/>
              </a:rPr>
              <a:t>оказания </a:t>
            </a:r>
            <a:r>
              <a:rPr sz="1200" spc="140" dirty="0">
                <a:latin typeface="Tahoma"/>
                <a:cs typeface="Tahoma"/>
              </a:rPr>
              <a:t>медицинской </a:t>
            </a:r>
            <a:r>
              <a:rPr sz="1200" spc="110" dirty="0">
                <a:latin typeface="Tahoma"/>
                <a:cs typeface="Tahoma"/>
              </a:rPr>
              <a:t>помощи.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Табл.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90" dirty="0">
                <a:solidFill>
                  <a:srgbClr val="C1493E"/>
                </a:solidFill>
                <a:latin typeface="Tahoma"/>
                <a:cs typeface="Tahoma"/>
              </a:rPr>
              <a:t>2210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25" dirty="0">
                <a:solidFill>
                  <a:srgbClr val="C1493E"/>
                </a:solidFill>
                <a:latin typeface="Tahoma"/>
                <a:cs typeface="Tahoma"/>
              </a:rPr>
              <a:t>стр.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95" dirty="0">
                <a:solidFill>
                  <a:srgbClr val="C1493E"/>
                </a:solidFill>
                <a:latin typeface="Tahoma"/>
                <a:cs typeface="Tahoma"/>
              </a:rPr>
              <a:t>1</a:t>
            </a:r>
            <a:r>
              <a:rPr sz="1200" b="1" spc="-29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175" dirty="0">
                <a:solidFill>
                  <a:srgbClr val="C1493E"/>
                </a:solidFill>
                <a:latin typeface="Tahoma"/>
                <a:cs typeface="Tahoma"/>
              </a:rPr>
              <a:t>12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65" dirty="0">
                <a:solidFill>
                  <a:srgbClr val="C1493E"/>
                </a:solidFill>
                <a:latin typeface="Tahoma"/>
                <a:cs typeface="Tahoma"/>
              </a:rPr>
              <a:t>=</a:t>
            </a:r>
            <a:r>
              <a:rPr sz="1200" b="1" spc="-18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C1493E"/>
                </a:solidFill>
                <a:latin typeface="Tahoma"/>
                <a:cs typeface="Tahoma"/>
              </a:rPr>
              <a:t>Вкл.</a:t>
            </a:r>
            <a:r>
              <a:rPr sz="1200" b="1" spc="-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№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65" dirty="0">
                <a:solidFill>
                  <a:srgbClr val="C1493E"/>
                </a:solidFill>
                <a:latin typeface="Tahoma"/>
                <a:cs typeface="Tahoma"/>
              </a:rPr>
              <a:t>32,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табл.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65" dirty="0">
                <a:solidFill>
                  <a:srgbClr val="C1493E"/>
                </a:solidFill>
                <a:latin typeface="Tahoma"/>
                <a:cs typeface="Tahoma"/>
              </a:rPr>
              <a:t>100,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25" dirty="0">
                <a:solidFill>
                  <a:srgbClr val="C1493E"/>
                </a:solidFill>
                <a:latin typeface="Tahoma"/>
                <a:cs typeface="Tahoma"/>
              </a:rPr>
              <a:t>стр.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120" dirty="0">
                <a:solidFill>
                  <a:srgbClr val="C1493E"/>
                </a:solidFill>
                <a:latin typeface="Tahoma"/>
                <a:cs typeface="Tahoma"/>
              </a:rPr>
              <a:t>2.1.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60" dirty="0">
                <a:solidFill>
                  <a:srgbClr val="C1493E"/>
                </a:solidFill>
                <a:latin typeface="Tahoma"/>
                <a:cs typeface="Tahoma"/>
              </a:rPr>
              <a:t>4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470767" y="397256"/>
            <a:ext cx="175895" cy="178435"/>
          </a:xfrm>
          <a:custGeom>
            <a:avLst/>
            <a:gdLst/>
            <a:ahLst/>
            <a:cxnLst/>
            <a:rect l="l" t="t" r="r" b="b"/>
            <a:pathLst>
              <a:path w="175895" h="178434">
                <a:moveTo>
                  <a:pt x="99059" y="0"/>
                </a:moveTo>
                <a:lnTo>
                  <a:pt x="175894" y="0"/>
                </a:lnTo>
                <a:lnTo>
                  <a:pt x="175894" y="178054"/>
                </a:lnTo>
                <a:lnTo>
                  <a:pt x="134619" y="178054"/>
                </a:lnTo>
                <a:lnTo>
                  <a:pt x="134619" y="33020"/>
                </a:lnTo>
                <a:lnTo>
                  <a:pt x="99059" y="33020"/>
                </a:lnTo>
                <a:lnTo>
                  <a:pt x="99059" y="0"/>
                </a:lnTo>
                <a:close/>
              </a:path>
              <a:path w="175895" h="178434">
                <a:moveTo>
                  <a:pt x="0" y="0"/>
                </a:moveTo>
                <a:lnTo>
                  <a:pt x="76834" y="0"/>
                </a:lnTo>
                <a:lnTo>
                  <a:pt x="76834" y="178054"/>
                </a:lnTo>
                <a:lnTo>
                  <a:pt x="35559" y="178054"/>
                </a:lnTo>
                <a:lnTo>
                  <a:pt x="35559" y="33020"/>
                </a:lnTo>
                <a:lnTo>
                  <a:pt x="0" y="33020"/>
                </a:lnTo>
                <a:lnTo>
                  <a:pt x="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457813" y="308228"/>
            <a:ext cx="1244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00" dirty="0">
                <a:latin typeface="Tahoma"/>
                <a:cs typeface="Tahoma"/>
              </a:rPr>
              <a:t>1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2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Родовспоможение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300" dirty="0">
                          <a:latin typeface="Tahoma"/>
                          <a:cs typeface="Tahoma"/>
                        </a:rPr>
                        <a:t>12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362075" marR="8975090">
                        <a:lnSpc>
                          <a:spcPct val="141500"/>
                        </a:lnSpc>
                        <a:spcBef>
                          <a:spcPts val="2020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2000" b="1" spc="-190" dirty="0">
                          <a:latin typeface="Tahoma"/>
                          <a:cs typeface="Tahoma"/>
                        </a:rPr>
                        <a:t>2215 </a:t>
                      </a:r>
                      <a:r>
                        <a:rPr sz="2000" b="1" spc="-5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</a:t>
                      </a:r>
                      <a:r>
                        <a:rPr sz="2000" b="1" spc="-1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л</a:t>
                      </a:r>
                      <a:r>
                        <a:rPr sz="20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620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(табл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5" dirty="0">
                          <a:latin typeface="Verdana"/>
                          <a:cs typeface="Verdana"/>
                        </a:rPr>
                        <a:t>2210</a:t>
                      </a:r>
                      <a:r>
                        <a:rPr sz="18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2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2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430" dirty="0">
                          <a:latin typeface="Verdana"/>
                          <a:cs typeface="Verdana"/>
                        </a:rPr>
                        <a:t>+</a:t>
                      </a:r>
                      <a:r>
                        <a:rPr sz="18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5" dirty="0">
                          <a:latin typeface="Verdana"/>
                          <a:cs typeface="Verdana"/>
                        </a:rPr>
                        <a:t>2)</a:t>
                      </a:r>
                      <a:r>
                        <a:rPr sz="18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430" dirty="0">
                          <a:latin typeface="Verdana"/>
                          <a:cs typeface="Verdana"/>
                        </a:rPr>
                        <a:t>=</a:t>
                      </a:r>
                      <a:r>
                        <a:rPr sz="1800" spc="-1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нормальных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362075" marR="2720340">
                        <a:lnSpc>
                          <a:spcPct val="100000"/>
                        </a:lnSpc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(табл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0" dirty="0">
                          <a:latin typeface="Verdana"/>
                          <a:cs typeface="Verdana"/>
                        </a:rPr>
                        <a:t>2210</a:t>
                      </a:r>
                      <a:r>
                        <a:rPr sz="18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4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0" dirty="0">
                          <a:latin typeface="Verdana"/>
                          <a:cs typeface="Verdana"/>
                        </a:rPr>
                        <a:t>5)</a:t>
                      </a:r>
                      <a:r>
                        <a:rPr sz="18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425" dirty="0">
                          <a:latin typeface="Verdana"/>
                          <a:cs typeface="Verdana"/>
                        </a:rPr>
                        <a:t>+</a:t>
                      </a:r>
                      <a:r>
                        <a:rPr sz="1800" spc="-3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04" dirty="0">
                          <a:latin typeface="Verdana"/>
                          <a:cs typeface="Verdana"/>
                        </a:rPr>
                        <a:t>2215</a:t>
                      </a:r>
                      <a:r>
                        <a:rPr sz="18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45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(Число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женщин,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у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которых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зарегистрированы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заболевания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патологические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состояния,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осложнившие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послеродовый</a:t>
                      </a:r>
                      <a:r>
                        <a:rPr sz="18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период).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362075"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случае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расхождения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контроле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362075">
                        <a:lnSpc>
                          <a:spcPct val="100000"/>
                        </a:lnSpc>
                      </a:pPr>
                      <a:r>
                        <a:rPr sz="1800" spc="195" dirty="0">
                          <a:latin typeface="Tahoma"/>
                          <a:cs typeface="Tahoma"/>
                        </a:rPr>
                        <a:t>пояснение</a:t>
                      </a:r>
                      <a:r>
                        <a:rPr sz="18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указанием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причин.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1444731" y="394081"/>
            <a:ext cx="240665" cy="181610"/>
          </a:xfrm>
          <a:custGeom>
            <a:avLst/>
            <a:gdLst/>
            <a:ahLst/>
            <a:cxnLst/>
            <a:rect l="l" t="t" r="r" b="b"/>
            <a:pathLst>
              <a:path w="240665" h="181609">
                <a:moveTo>
                  <a:pt x="0" y="3175"/>
                </a:moveTo>
                <a:lnTo>
                  <a:pt x="76962" y="3175"/>
                </a:lnTo>
                <a:lnTo>
                  <a:pt x="76962" y="181229"/>
                </a:lnTo>
                <a:lnTo>
                  <a:pt x="35687" y="181229"/>
                </a:lnTo>
                <a:lnTo>
                  <a:pt x="35687" y="36195"/>
                </a:lnTo>
                <a:lnTo>
                  <a:pt x="0" y="36195"/>
                </a:lnTo>
                <a:lnTo>
                  <a:pt x="0" y="3175"/>
                </a:lnTo>
                <a:close/>
              </a:path>
              <a:path w="240665" h="181609">
                <a:moveTo>
                  <a:pt x="168275" y="0"/>
                </a:moveTo>
                <a:lnTo>
                  <a:pt x="210095" y="10175"/>
                </a:lnTo>
                <a:lnTo>
                  <a:pt x="233937" y="44965"/>
                </a:lnTo>
                <a:lnTo>
                  <a:pt x="234442" y="52705"/>
                </a:lnTo>
                <a:lnTo>
                  <a:pt x="234061" y="59846"/>
                </a:lnTo>
                <a:lnTo>
                  <a:pt x="212772" y="101084"/>
                </a:lnTo>
                <a:lnTo>
                  <a:pt x="163702" y="147701"/>
                </a:lnTo>
                <a:lnTo>
                  <a:pt x="240411" y="147701"/>
                </a:lnTo>
                <a:lnTo>
                  <a:pt x="240411" y="181229"/>
                </a:lnTo>
                <a:lnTo>
                  <a:pt x="105664" y="181229"/>
                </a:lnTo>
                <a:lnTo>
                  <a:pt x="105664" y="154559"/>
                </a:lnTo>
                <a:lnTo>
                  <a:pt x="174371" y="89662"/>
                </a:lnTo>
                <a:lnTo>
                  <a:pt x="181737" y="82677"/>
                </a:lnTo>
                <a:lnTo>
                  <a:pt x="186690" y="76708"/>
                </a:lnTo>
                <a:lnTo>
                  <a:pt x="189229" y="71755"/>
                </a:lnTo>
                <a:lnTo>
                  <a:pt x="191770" y="66675"/>
                </a:lnTo>
                <a:lnTo>
                  <a:pt x="193040" y="61722"/>
                </a:lnTo>
                <a:lnTo>
                  <a:pt x="193040" y="56769"/>
                </a:lnTo>
                <a:lnTo>
                  <a:pt x="193040" y="49657"/>
                </a:lnTo>
                <a:lnTo>
                  <a:pt x="190626" y="44196"/>
                </a:lnTo>
                <a:lnTo>
                  <a:pt x="185800" y="40386"/>
                </a:lnTo>
                <a:lnTo>
                  <a:pt x="180975" y="36576"/>
                </a:lnTo>
                <a:lnTo>
                  <a:pt x="173863" y="34671"/>
                </a:lnTo>
                <a:lnTo>
                  <a:pt x="164465" y="34671"/>
                </a:lnTo>
                <a:lnTo>
                  <a:pt x="156718" y="34671"/>
                </a:lnTo>
                <a:lnTo>
                  <a:pt x="149606" y="36195"/>
                </a:lnTo>
                <a:lnTo>
                  <a:pt x="143383" y="39116"/>
                </a:lnTo>
                <a:lnTo>
                  <a:pt x="137160" y="42037"/>
                </a:lnTo>
                <a:lnTo>
                  <a:pt x="131825" y="46609"/>
                </a:lnTo>
                <a:lnTo>
                  <a:pt x="127635" y="52451"/>
                </a:lnTo>
                <a:lnTo>
                  <a:pt x="97536" y="33147"/>
                </a:lnTo>
                <a:lnTo>
                  <a:pt x="135842" y="5036"/>
                </a:lnTo>
                <a:lnTo>
                  <a:pt x="156797" y="567"/>
                </a:lnTo>
                <a:lnTo>
                  <a:pt x="168275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880186" y="2136339"/>
            <a:ext cx="101688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Табл. 2215 </a:t>
            </a:r>
            <a:endParaRPr lang="ru-RU" dirty="0"/>
          </a:p>
          <a:p>
            <a:r>
              <a:rPr lang="ru-RU" b="1" dirty="0">
                <a:solidFill>
                  <a:schemeClr val="tx2"/>
                </a:solidFill>
              </a:rPr>
              <a:t>Контроль: </a:t>
            </a:r>
            <a:r>
              <a:rPr lang="ru-RU" dirty="0"/>
              <a:t>Число родов (</a:t>
            </a:r>
            <a:r>
              <a:rPr lang="ru-RU" dirty="0" err="1"/>
              <a:t>табл</a:t>
            </a:r>
            <a:r>
              <a:rPr lang="ru-RU" dirty="0"/>
              <a:t> 2210 </a:t>
            </a:r>
            <a:r>
              <a:rPr lang="ru-RU" dirty="0" err="1"/>
              <a:t>стр</a:t>
            </a:r>
            <a:r>
              <a:rPr lang="ru-RU" dirty="0"/>
              <a:t> 1 гр 1 + </a:t>
            </a:r>
            <a:r>
              <a:rPr lang="ru-RU" dirty="0" err="1"/>
              <a:t>стр</a:t>
            </a:r>
            <a:r>
              <a:rPr lang="ru-RU" dirty="0"/>
              <a:t> 1 гр 2) = число нормальных родов (</a:t>
            </a:r>
            <a:r>
              <a:rPr lang="ru-RU" dirty="0" err="1"/>
              <a:t>табл</a:t>
            </a:r>
            <a:r>
              <a:rPr lang="ru-RU" dirty="0"/>
              <a:t> 2210 </a:t>
            </a:r>
            <a:r>
              <a:rPr lang="ru-RU" dirty="0" err="1"/>
              <a:t>стр</a:t>
            </a:r>
            <a:r>
              <a:rPr lang="ru-RU" dirty="0"/>
              <a:t> 1 гр 5) + </a:t>
            </a:r>
            <a:r>
              <a:rPr lang="ru-RU" dirty="0" err="1"/>
              <a:t>табл</a:t>
            </a:r>
            <a:r>
              <a:rPr lang="ru-RU" dirty="0"/>
              <a:t> 2215 </a:t>
            </a:r>
            <a:r>
              <a:rPr lang="ru-RU" dirty="0" err="1"/>
              <a:t>стр</a:t>
            </a:r>
            <a:r>
              <a:rPr lang="ru-RU" dirty="0"/>
              <a:t> 1 гр 1 (Число женщин, у которых зарегистрированы заболевания и патологические состояния, осложнившие роды и послеродовый период). </a:t>
            </a:r>
          </a:p>
          <a:p>
            <a:r>
              <a:rPr lang="ru-RU" dirty="0"/>
              <a:t>В случае расхождения в контроле необходимо представить пояснение с указанием причин.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4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0" dirty="0">
                          <a:latin typeface="Tahoma"/>
                          <a:cs typeface="Tahoma"/>
                        </a:rPr>
                        <a:t>новорожденных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300" dirty="0">
                          <a:latin typeface="Tahoma"/>
                          <a:cs typeface="Tahoma"/>
                        </a:rPr>
                        <a:t>13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265"/>
                        </a:spcBef>
                      </a:pPr>
                      <a:r>
                        <a:rPr sz="2000" b="1" spc="40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2245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800" spc="110" dirty="0">
                          <a:latin typeface="Tahoma"/>
                          <a:cs typeface="Tahoma"/>
                        </a:rPr>
                        <a:t>Дети,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родившиеся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массой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500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более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 marR="2195195">
                        <a:lnSpc>
                          <a:spcPct val="100000"/>
                        </a:lnSpc>
                      </a:pPr>
                      <a:r>
                        <a:rPr sz="1800" spc="120" dirty="0">
                          <a:latin typeface="Tahoma"/>
                          <a:cs typeface="Tahoma"/>
                        </a:rPr>
                        <a:t>(СЗРП,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двойни,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тройни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т.д.) </a:t>
                      </a:r>
                      <a:r>
                        <a:rPr sz="1800" b="1" spc="9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вносятся в </a:t>
                      </a:r>
                      <a:r>
                        <a:rPr sz="1800" u="sng" spc="75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гр. </a:t>
                      </a:r>
                      <a:r>
                        <a:rPr sz="1800" u="sng" spc="-45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3, </a:t>
                      </a:r>
                      <a:r>
                        <a:rPr sz="1800" u="sng" spc="-140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13, </a:t>
                      </a:r>
                      <a:r>
                        <a:rPr sz="1800" u="sng" spc="-50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14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всем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строкам.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Разница</a:t>
                      </a:r>
                      <a:r>
                        <a:rPr sz="1800" b="1" spc="-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числе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быть</a:t>
                      </a:r>
                      <a:r>
                        <a:rPr sz="18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счет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этих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новорожденных. </a:t>
                      </a:r>
                      <a:r>
                        <a:rPr sz="1800" b="1" spc="-509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случаях</a:t>
                      </a:r>
                      <a:r>
                        <a:rPr sz="18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расхожде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ий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–</a:t>
                      </a:r>
                      <a:r>
                        <a:rPr sz="18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пред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став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ть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поясн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льные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иски.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2000" b="1" spc="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170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родившихся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недоношенных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строка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3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5" dirty="0">
                          <a:latin typeface="Tahoma"/>
                          <a:cs typeface="Tahoma"/>
                        </a:rPr>
                        <a:t>13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65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2250</a:t>
                      </a:r>
                      <a:r>
                        <a:rPr sz="18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2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гр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+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та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2260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5.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800" spc="21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аналогии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проводится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контроль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умерших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недоношенных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5" dirty="0">
                          <a:latin typeface="Tahoma"/>
                          <a:cs typeface="Tahoma"/>
                        </a:rPr>
                        <a:t>13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2250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5+табл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2260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 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7.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 marR="2108200" algn="just">
                        <a:lnSpc>
                          <a:spcPct val="146200"/>
                        </a:lnSpc>
                      </a:pPr>
                      <a:r>
                        <a:rPr sz="1800" spc="190" dirty="0">
                          <a:latin typeface="Tahoma"/>
                          <a:cs typeface="Tahoma"/>
                        </a:rPr>
                        <a:t>Если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данные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идентичны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пояснение.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Если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данные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идентичны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пояснение.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 marR="1840864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16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представлена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информация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родившихся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как </a:t>
                      </a:r>
                      <a:r>
                        <a:rPr sz="18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18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организациях </a:t>
                      </a:r>
                      <a:r>
                        <a:rPr sz="18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родовспоможения,</a:t>
                      </a:r>
                      <a:r>
                        <a:rPr sz="18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так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вне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их.</a:t>
                      </a:r>
                      <a:r>
                        <a:rPr sz="18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вкл.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1800" spc="9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представлена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информация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детях,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получивших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учреждениях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родовспоможения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(родившихся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доставленных).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Поэтому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во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8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32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быть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меньше.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160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44858" y="397256"/>
            <a:ext cx="238760" cy="181610"/>
          </a:xfrm>
          <a:custGeom>
            <a:avLst/>
            <a:gdLst/>
            <a:ahLst/>
            <a:cxnLst/>
            <a:rect l="l" t="t" r="r" b="b"/>
            <a:pathLst>
              <a:path w="238759" h="181609">
                <a:moveTo>
                  <a:pt x="105918" y="0"/>
                </a:moveTo>
                <a:lnTo>
                  <a:pt x="230632" y="0"/>
                </a:lnTo>
                <a:lnTo>
                  <a:pt x="230632" y="26670"/>
                </a:lnTo>
                <a:lnTo>
                  <a:pt x="190373" y="72517"/>
                </a:lnTo>
                <a:lnTo>
                  <a:pt x="201400" y="75021"/>
                </a:lnTo>
                <a:lnTo>
                  <a:pt x="235632" y="105124"/>
                </a:lnTo>
                <a:lnTo>
                  <a:pt x="238760" y="123571"/>
                </a:lnTo>
                <a:lnTo>
                  <a:pt x="238240" y="131216"/>
                </a:lnTo>
                <a:lnTo>
                  <a:pt x="213576" y="168989"/>
                </a:lnTo>
                <a:lnTo>
                  <a:pt x="176593" y="180621"/>
                </a:lnTo>
                <a:lnTo>
                  <a:pt x="164973" y="181102"/>
                </a:lnTo>
                <a:lnTo>
                  <a:pt x="155588" y="180792"/>
                </a:lnTo>
                <a:lnTo>
                  <a:pt x="111029" y="170148"/>
                </a:lnTo>
                <a:lnTo>
                  <a:pt x="97027" y="162052"/>
                </a:lnTo>
                <a:lnTo>
                  <a:pt x="113030" y="130556"/>
                </a:lnTo>
                <a:lnTo>
                  <a:pt x="118290" y="134151"/>
                </a:lnTo>
                <a:lnTo>
                  <a:pt x="123967" y="137318"/>
                </a:lnTo>
                <a:lnTo>
                  <a:pt x="163957" y="146558"/>
                </a:lnTo>
                <a:lnTo>
                  <a:pt x="174244" y="146558"/>
                </a:lnTo>
                <a:lnTo>
                  <a:pt x="182372" y="144526"/>
                </a:lnTo>
                <a:lnTo>
                  <a:pt x="188341" y="140589"/>
                </a:lnTo>
                <a:lnTo>
                  <a:pt x="194310" y="136525"/>
                </a:lnTo>
                <a:lnTo>
                  <a:pt x="197231" y="130937"/>
                </a:lnTo>
                <a:lnTo>
                  <a:pt x="197231" y="123571"/>
                </a:lnTo>
                <a:lnTo>
                  <a:pt x="195157" y="114049"/>
                </a:lnTo>
                <a:lnTo>
                  <a:pt x="188928" y="107219"/>
                </a:lnTo>
                <a:lnTo>
                  <a:pt x="178532" y="103104"/>
                </a:lnTo>
                <a:lnTo>
                  <a:pt x="163957" y="101727"/>
                </a:lnTo>
                <a:lnTo>
                  <a:pt x="145034" y="101727"/>
                </a:lnTo>
                <a:lnTo>
                  <a:pt x="145034" y="74549"/>
                </a:lnTo>
                <a:lnTo>
                  <a:pt x="181737" y="33020"/>
                </a:lnTo>
                <a:lnTo>
                  <a:pt x="105918" y="33020"/>
                </a:lnTo>
                <a:lnTo>
                  <a:pt x="105918" y="0"/>
                </a:lnTo>
                <a:close/>
              </a:path>
              <a:path w="238759" h="181609">
                <a:moveTo>
                  <a:pt x="0" y="0"/>
                </a:moveTo>
                <a:lnTo>
                  <a:pt x="76835" y="0"/>
                </a:lnTo>
                <a:lnTo>
                  <a:pt x="76835" y="178054"/>
                </a:lnTo>
                <a:lnTo>
                  <a:pt x="35560" y="178054"/>
                </a:lnTo>
                <a:lnTo>
                  <a:pt x="35560" y="33020"/>
                </a:lnTo>
                <a:lnTo>
                  <a:pt x="0" y="33020"/>
                </a:lnTo>
                <a:lnTo>
                  <a:pt x="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00475" y="935971"/>
            <a:ext cx="5419090" cy="66929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501140">
              <a:lnSpc>
                <a:spcPct val="100000"/>
              </a:lnSpc>
              <a:spcBef>
                <a:spcPts val="290"/>
              </a:spcBef>
            </a:pPr>
            <a:r>
              <a:rPr sz="1250" b="1" spc="20" dirty="0">
                <a:latin typeface="Times New Roman"/>
                <a:cs typeface="Times New Roman"/>
              </a:rPr>
              <a:t>3.</a:t>
            </a:r>
            <a:r>
              <a:rPr sz="1250" b="1" spc="-10" dirty="0">
                <a:latin typeface="Times New Roman"/>
                <a:cs typeface="Times New Roman"/>
              </a:rPr>
              <a:t> </a:t>
            </a:r>
            <a:r>
              <a:rPr sz="1250" b="1" spc="40" dirty="0">
                <a:latin typeface="Times New Roman"/>
                <a:cs typeface="Times New Roman"/>
              </a:rPr>
              <a:t>СВЕДЕНИЯ</a:t>
            </a:r>
            <a:r>
              <a:rPr sz="1250" b="1" spc="-15" dirty="0">
                <a:latin typeface="Times New Roman"/>
                <a:cs typeface="Times New Roman"/>
              </a:rPr>
              <a:t> </a:t>
            </a:r>
            <a:r>
              <a:rPr sz="1250" b="1" spc="50" dirty="0">
                <a:latin typeface="Times New Roman"/>
                <a:cs typeface="Times New Roman"/>
              </a:rPr>
              <a:t>О</a:t>
            </a:r>
            <a:r>
              <a:rPr sz="1250" b="1" spc="-5" dirty="0">
                <a:latin typeface="Times New Roman"/>
                <a:cs typeface="Times New Roman"/>
              </a:rPr>
              <a:t> </a:t>
            </a:r>
            <a:r>
              <a:rPr sz="1250" b="1" spc="45" dirty="0">
                <a:latin typeface="Times New Roman"/>
                <a:cs typeface="Times New Roman"/>
              </a:rPr>
              <a:t>РОДИВШИХСЯ</a:t>
            </a:r>
            <a:endParaRPr sz="1250">
              <a:latin typeface="Times New Roman"/>
              <a:cs typeface="Times New Roman"/>
            </a:endParaRPr>
          </a:p>
          <a:p>
            <a:pPr marL="12700" marR="5080" indent="225425">
              <a:lnSpc>
                <a:spcPct val="111200"/>
              </a:lnSpc>
              <a:spcBef>
                <a:spcPts val="35"/>
              </a:spcBef>
              <a:tabLst>
                <a:tab pos="3382010" algn="l"/>
              </a:tabLst>
            </a:pPr>
            <a:r>
              <a:rPr sz="1250" b="1" spc="30" dirty="0">
                <a:latin typeface="Times New Roman"/>
                <a:cs typeface="Times New Roman"/>
              </a:rPr>
              <a:t>Распределение родившихся </a:t>
            </a:r>
            <a:r>
              <a:rPr sz="1250" b="1" spc="35" dirty="0">
                <a:latin typeface="Times New Roman"/>
                <a:cs typeface="Times New Roman"/>
              </a:rPr>
              <a:t>и умерших </a:t>
            </a:r>
            <a:r>
              <a:rPr sz="1250" b="1" spc="30" dirty="0">
                <a:latin typeface="Times New Roman"/>
                <a:cs typeface="Times New Roman"/>
              </a:rPr>
              <a:t>по </a:t>
            </a:r>
            <a:r>
              <a:rPr sz="1250" b="1" spc="25" dirty="0">
                <a:latin typeface="Times New Roman"/>
                <a:cs typeface="Times New Roman"/>
              </a:rPr>
              <a:t>массе тела </a:t>
            </a:r>
            <a:r>
              <a:rPr sz="1250" b="1" spc="30" dirty="0">
                <a:latin typeface="Times New Roman"/>
                <a:cs typeface="Times New Roman"/>
              </a:rPr>
              <a:t>при рождении </a:t>
            </a:r>
            <a:r>
              <a:rPr sz="1250" b="1" spc="35" dirty="0">
                <a:latin typeface="Times New Roman"/>
                <a:cs typeface="Times New Roman"/>
              </a:rPr>
              <a:t> </a:t>
            </a:r>
            <a:r>
              <a:rPr sz="1250" b="1" spc="25" dirty="0">
                <a:latin typeface="Times New Roman"/>
                <a:cs typeface="Times New Roman"/>
              </a:rPr>
              <a:t>(2245)	</a:t>
            </a:r>
            <a:r>
              <a:rPr sz="1250" spc="35" dirty="0">
                <a:latin typeface="Times New Roman"/>
                <a:cs typeface="Times New Roman"/>
              </a:rPr>
              <a:t>Код</a:t>
            </a:r>
            <a:r>
              <a:rPr sz="1250" spc="-5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по</a:t>
            </a:r>
            <a:r>
              <a:rPr sz="1250" spc="10" dirty="0">
                <a:latin typeface="Times New Roman"/>
                <a:cs typeface="Times New Roman"/>
              </a:rPr>
              <a:t> </a:t>
            </a:r>
            <a:r>
              <a:rPr sz="1250" spc="30" dirty="0">
                <a:latin typeface="Times New Roman"/>
                <a:cs typeface="Times New Roman"/>
              </a:rPr>
              <a:t>ОКЕИ:</a:t>
            </a:r>
            <a:r>
              <a:rPr sz="1250" spc="15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человек</a:t>
            </a:r>
            <a:r>
              <a:rPr sz="1250" spc="5" dirty="0">
                <a:latin typeface="Times New Roman"/>
                <a:cs typeface="Times New Roman"/>
              </a:rPr>
              <a:t> </a:t>
            </a:r>
            <a:r>
              <a:rPr sz="1250" spc="20" dirty="0">
                <a:latin typeface="Times New Roman"/>
                <a:cs typeface="Times New Roman"/>
              </a:rPr>
              <a:t>-</a:t>
            </a:r>
            <a:r>
              <a:rPr sz="1250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792</a:t>
            </a:r>
            <a:endParaRPr sz="125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310321" y="1626707"/>
          <a:ext cx="4960617" cy="23222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7335"/>
                <a:gridCol w="504190"/>
                <a:gridCol w="853439"/>
                <a:gridCol w="656589"/>
                <a:gridCol w="702310"/>
                <a:gridCol w="706754"/>
              </a:tblGrid>
              <a:tr h="43637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309245" marR="271145" indent="-91440">
                        <a:lnSpc>
                          <a:spcPct val="112599"/>
                        </a:lnSpc>
                      </a:pP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аиме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показателей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8419" marR="50800" indent="-2540" algn="ctr">
                        <a:lnSpc>
                          <a:spcPct val="112599"/>
                        </a:lnSpc>
                        <a:spcBef>
                          <a:spcPts val="625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Всего </a:t>
                      </a:r>
                      <a:r>
                        <a:rPr sz="12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(сумма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 граф</a:t>
                      </a:r>
                      <a:r>
                        <a:rPr sz="125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4-12)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445"/>
                        </a:lnSpc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числе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массой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тела</a:t>
                      </a:r>
                      <a:r>
                        <a:rPr sz="12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при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рождении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граммах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613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500-749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750-999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ts val="1435"/>
                        </a:lnSpc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1000-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8542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1499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388">
                <a:tc>
                  <a:txBody>
                    <a:bodyPr/>
                    <a:lstStyle/>
                    <a:p>
                      <a:pPr marR="4953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388">
                <a:tc>
                  <a:txBody>
                    <a:bodyPr/>
                    <a:lstStyle/>
                    <a:p>
                      <a:pPr marR="52069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Родилось</a:t>
                      </a:r>
                      <a:r>
                        <a:rPr sz="12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5" dirty="0">
                          <a:latin typeface="Times New Roman"/>
                          <a:cs typeface="Times New Roman"/>
                        </a:rPr>
                        <a:t>живыми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01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7292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32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55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388"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умерло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 -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02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6451">
                <a:tc>
                  <a:txBody>
                    <a:bodyPr/>
                    <a:lstStyle/>
                    <a:p>
                      <a:pPr marL="9080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9271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первые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168</a:t>
                      </a:r>
                      <a:r>
                        <a:rPr sz="12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часов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699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03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341870" y="3992476"/>
            <a:ext cx="5460365" cy="635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93675" marR="142240" algn="ctr">
              <a:lnSpc>
                <a:spcPct val="114500"/>
              </a:lnSpc>
              <a:spcBef>
                <a:spcPts val="90"/>
              </a:spcBef>
            </a:pPr>
            <a:r>
              <a:rPr sz="1150" b="1" spc="45" dirty="0">
                <a:latin typeface="Times New Roman"/>
                <a:cs typeface="Times New Roman"/>
              </a:rPr>
              <a:t>ЗАБОЛЕВАНИЯ</a:t>
            </a:r>
            <a:r>
              <a:rPr sz="1150" b="1" spc="310" dirty="0">
                <a:latin typeface="Times New Roman"/>
                <a:cs typeface="Times New Roman"/>
              </a:rPr>
              <a:t> </a:t>
            </a:r>
            <a:r>
              <a:rPr sz="1150" b="1" spc="45" dirty="0">
                <a:latin typeface="Times New Roman"/>
                <a:cs typeface="Times New Roman"/>
              </a:rPr>
              <a:t>И</a:t>
            </a:r>
            <a:r>
              <a:rPr sz="1150" b="1" spc="320" dirty="0">
                <a:latin typeface="Times New Roman"/>
                <a:cs typeface="Times New Roman"/>
              </a:rPr>
              <a:t> </a:t>
            </a:r>
            <a:r>
              <a:rPr sz="1150" b="1" spc="50" dirty="0">
                <a:latin typeface="Times New Roman"/>
                <a:cs typeface="Times New Roman"/>
              </a:rPr>
              <a:t>ПРИЧИНЫ</a:t>
            </a:r>
            <a:r>
              <a:rPr sz="1150" b="1" spc="320" dirty="0">
                <a:latin typeface="Times New Roman"/>
                <a:cs typeface="Times New Roman"/>
              </a:rPr>
              <a:t> </a:t>
            </a:r>
            <a:r>
              <a:rPr sz="1150" b="1" spc="45" dirty="0">
                <a:latin typeface="Times New Roman"/>
                <a:cs typeface="Times New Roman"/>
              </a:rPr>
              <a:t>СМЕРТИ</a:t>
            </a:r>
            <a:r>
              <a:rPr sz="1150" b="1" spc="315" dirty="0">
                <a:latin typeface="Times New Roman"/>
                <a:cs typeface="Times New Roman"/>
              </a:rPr>
              <a:t> </a:t>
            </a:r>
            <a:r>
              <a:rPr sz="1150" b="1" spc="45" dirty="0">
                <a:latin typeface="Times New Roman"/>
                <a:cs typeface="Times New Roman"/>
              </a:rPr>
              <a:t>РОДИВШИХСЯ</a:t>
            </a:r>
            <a:r>
              <a:rPr sz="1150" b="1" spc="310" dirty="0">
                <a:latin typeface="Times New Roman"/>
                <a:cs typeface="Times New Roman"/>
              </a:rPr>
              <a:t> </a:t>
            </a:r>
            <a:r>
              <a:rPr sz="1150" b="1" spc="50" dirty="0">
                <a:latin typeface="Times New Roman"/>
                <a:cs typeface="Times New Roman"/>
              </a:rPr>
              <a:t>МАССОЙ </a:t>
            </a:r>
            <a:r>
              <a:rPr sz="1150" b="1" spc="-270" dirty="0">
                <a:latin typeface="Times New Roman"/>
                <a:cs typeface="Times New Roman"/>
              </a:rPr>
              <a:t> </a:t>
            </a:r>
            <a:r>
              <a:rPr sz="1150" b="1" spc="40" dirty="0">
                <a:latin typeface="Times New Roman"/>
                <a:cs typeface="Times New Roman"/>
              </a:rPr>
              <a:t>ТЕЛА</a:t>
            </a:r>
            <a:r>
              <a:rPr sz="1150" b="1" spc="325" dirty="0">
                <a:latin typeface="Times New Roman"/>
                <a:cs typeface="Times New Roman"/>
              </a:rPr>
              <a:t> </a:t>
            </a:r>
            <a:r>
              <a:rPr sz="1150" b="1" spc="30" dirty="0">
                <a:latin typeface="Times New Roman"/>
                <a:cs typeface="Times New Roman"/>
              </a:rPr>
              <a:t>500-999</a:t>
            </a:r>
            <a:r>
              <a:rPr sz="1150" b="1" spc="315" dirty="0">
                <a:latin typeface="Times New Roman"/>
                <a:cs typeface="Times New Roman"/>
              </a:rPr>
              <a:t> </a:t>
            </a:r>
            <a:r>
              <a:rPr sz="1150" b="1" spc="15" dirty="0">
                <a:latin typeface="Times New Roman"/>
                <a:cs typeface="Times New Roman"/>
              </a:rPr>
              <a:t>г.</a:t>
            </a: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  <a:tabLst>
                <a:tab pos="3410585" algn="l"/>
              </a:tabLst>
            </a:pPr>
            <a:r>
              <a:rPr sz="1250" b="1" spc="25" dirty="0">
                <a:latin typeface="Times New Roman"/>
                <a:cs typeface="Times New Roman"/>
              </a:rPr>
              <a:t>(2250)	</a:t>
            </a:r>
            <a:r>
              <a:rPr sz="1250" spc="35" dirty="0">
                <a:latin typeface="Times New Roman"/>
                <a:cs typeface="Times New Roman"/>
              </a:rPr>
              <a:t>Код</a:t>
            </a:r>
            <a:r>
              <a:rPr sz="1250" spc="-5" dirty="0">
                <a:latin typeface="Times New Roman"/>
                <a:cs typeface="Times New Roman"/>
              </a:rPr>
              <a:t> </a:t>
            </a:r>
            <a:r>
              <a:rPr sz="1250" spc="30" dirty="0">
                <a:latin typeface="Times New Roman"/>
                <a:cs typeface="Times New Roman"/>
              </a:rPr>
              <a:t>по</a:t>
            </a:r>
            <a:r>
              <a:rPr sz="1250" spc="10" dirty="0">
                <a:latin typeface="Times New Roman"/>
                <a:cs typeface="Times New Roman"/>
              </a:rPr>
              <a:t> </a:t>
            </a:r>
            <a:r>
              <a:rPr sz="1250" spc="30" dirty="0">
                <a:latin typeface="Times New Roman"/>
                <a:cs typeface="Times New Roman"/>
              </a:rPr>
              <a:t>ОКЕИ:</a:t>
            </a:r>
            <a:r>
              <a:rPr sz="1250" spc="15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человек</a:t>
            </a:r>
            <a:r>
              <a:rPr sz="1250" spc="15" dirty="0">
                <a:latin typeface="Times New Roman"/>
                <a:cs typeface="Times New Roman"/>
              </a:rPr>
              <a:t> </a:t>
            </a:r>
            <a:r>
              <a:rPr sz="1250" spc="20" dirty="0">
                <a:latin typeface="Times New Roman"/>
                <a:cs typeface="Times New Roman"/>
              </a:rPr>
              <a:t>-</a:t>
            </a:r>
            <a:r>
              <a:rPr sz="1250" spc="-10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792</a:t>
            </a:r>
            <a:endParaRPr sz="125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310389" y="4649492"/>
          <a:ext cx="5564504" cy="15651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4380"/>
                <a:gridCol w="589280"/>
                <a:gridCol w="759460"/>
                <a:gridCol w="842010"/>
                <a:gridCol w="591185"/>
                <a:gridCol w="758189"/>
              </a:tblGrid>
              <a:tr h="22155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заболеваний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37465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89535" marR="85090" indent="2540" algn="ctr">
                        <a:lnSpc>
                          <a:spcPct val="113399"/>
                        </a:lnSpc>
                        <a:spcBef>
                          <a:spcPts val="8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Код</a:t>
                      </a:r>
                      <a:r>
                        <a:rPr sz="12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250" spc="-3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МКБ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8255" marR="3175" algn="ctr">
                        <a:lnSpc>
                          <a:spcPct val="112599"/>
                        </a:lnSpc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пе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ес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отр 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а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8100" marR="32384" indent="48260" algn="just">
                        <a:lnSpc>
                          <a:spcPct val="113100"/>
                        </a:lnSpc>
                        <a:spcBef>
                          <a:spcPts val="93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Родилось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 больными </a:t>
                      </a:r>
                      <a:r>
                        <a:rPr sz="1250" spc="-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заболело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187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94005">
                        <a:lnSpc>
                          <a:spcPts val="1435"/>
                        </a:lnSpc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3326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87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50" spc="2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2240" marR="16510" indent="132715" algn="just">
                        <a:lnSpc>
                          <a:spcPct val="112700"/>
                        </a:lnSpc>
                        <a:spcBef>
                          <a:spcPts val="7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х 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возрас </a:t>
                      </a:r>
                      <a:r>
                        <a:rPr sz="1250" spc="-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0-6</a:t>
                      </a:r>
                      <a:r>
                        <a:rPr sz="12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дне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9092">
                <a:tc>
                  <a:txBody>
                    <a:bodyPr/>
                    <a:lstStyle/>
                    <a:p>
                      <a:pPr marR="768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3200" algn="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1223"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Всего</a:t>
                      </a:r>
                      <a:r>
                        <a:rPr sz="12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родившихся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26669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2666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42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R="159385" algn="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8D08D"/>
                    </a:solidFill>
                  </a:tcPr>
                </a:tc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11429492" y="394208"/>
            <a:ext cx="276860" cy="184150"/>
            <a:chOff x="11429492" y="394208"/>
            <a:chExt cx="276860" cy="18415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34648" y="394208"/>
              <a:ext cx="171323" cy="18415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1432540" y="397256"/>
              <a:ext cx="77470" cy="178435"/>
            </a:xfrm>
            <a:custGeom>
              <a:avLst/>
              <a:gdLst/>
              <a:ahLst/>
              <a:cxnLst/>
              <a:rect l="l" t="t" r="r" b="b"/>
              <a:pathLst>
                <a:path w="77470" h="178434">
                  <a:moveTo>
                    <a:pt x="0" y="0"/>
                  </a:moveTo>
                  <a:lnTo>
                    <a:pt x="76961" y="0"/>
                  </a:lnTo>
                  <a:lnTo>
                    <a:pt x="76961" y="178054"/>
                  </a:lnTo>
                  <a:lnTo>
                    <a:pt x="35686" y="178054"/>
                  </a:lnTo>
                  <a:lnTo>
                    <a:pt x="35686" y="33020"/>
                  </a:lnTo>
                  <a:lnTo>
                    <a:pt x="0" y="33020"/>
                  </a:lnTo>
                  <a:lnTo>
                    <a:pt x="0" y="0"/>
                  </a:lnTo>
                  <a:close/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419713" y="308228"/>
            <a:ext cx="2997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4" dirty="0">
                <a:latin typeface="Tahoma"/>
                <a:cs typeface="Tahoma"/>
              </a:rPr>
              <a:t>14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4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0" dirty="0">
                          <a:latin typeface="Tahoma"/>
                          <a:cs typeface="Tahoma"/>
                        </a:rPr>
                        <a:t>новорожденных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295" dirty="0">
                          <a:latin typeface="Tahoma"/>
                          <a:cs typeface="Tahoma"/>
                        </a:rPr>
                        <a:t>15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2247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spc="150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межгоспитальные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переводы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0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другие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стационары).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2000" b="1" spc="40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2000" b="1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2250.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b="1" spc="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заболеваний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всего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65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сумма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строк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4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(по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графе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4).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417955" marR="8886190">
                        <a:lnSpc>
                          <a:spcPct val="125000"/>
                        </a:lnSpc>
                        <a:spcBef>
                          <a:spcPts val="45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2260 </a:t>
                      </a:r>
                      <a:r>
                        <a:rPr sz="2000" b="1" spc="-5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заболеваний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всего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65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сумма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строк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(по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графам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5).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1444858" y="397256"/>
            <a:ext cx="241935" cy="181610"/>
          </a:xfrm>
          <a:custGeom>
            <a:avLst/>
            <a:gdLst/>
            <a:ahLst/>
            <a:cxnLst/>
            <a:rect l="l" t="t" r="r" b="b"/>
            <a:pathLst>
              <a:path w="241934" h="181609">
                <a:moveTo>
                  <a:pt x="122174" y="0"/>
                </a:moveTo>
                <a:lnTo>
                  <a:pt x="230886" y="0"/>
                </a:lnTo>
                <a:lnTo>
                  <a:pt x="230886" y="33020"/>
                </a:lnTo>
                <a:lnTo>
                  <a:pt x="156464" y="33020"/>
                </a:lnTo>
                <a:lnTo>
                  <a:pt x="153670" y="66929"/>
                </a:lnTo>
                <a:lnTo>
                  <a:pt x="168275" y="66929"/>
                </a:lnTo>
                <a:lnTo>
                  <a:pt x="185824" y="67859"/>
                </a:lnTo>
                <a:lnTo>
                  <a:pt x="223900" y="81915"/>
                </a:lnTo>
                <a:lnTo>
                  <a:pt x="241808" y="122047"/>
                </a:lnTo>
                <a:lnTo>
                  <a:pt x="241288" y="130048"/>
                </a:lnTo>
                <a:lnTo>
                  <a:pt x="223377" y="163766"/>
                </a:lnTo>
                <a:lnTo>
                  <a:pt x="179480" y="180601"/>
                </a:lnTo>
                <a:lnTo>
                  <a:pt x="167767" y="181102"/>
                </a:lnTo>
                <a:lnTo>
                  <a:pt x="158382" y="180792"/>
                </a:lnTo>
                <a:lnTo>
                  <a:pt x="113871" y="170148"/>
                </a:lnTo>
                <a:lnTo>
                  <a:pt x="99822" y="162052"/>
                </a:lnTo>
                <a:lnTo>
                  <a:pt x="116077" y="130556"/>
                </a:lnTo>
                <a:lnTo>
                  <a:pt x="121336" y="134151"/>
                </a:lnTo>
                <a:lnTo>
                  <a:pt x="127000" y="137318"/>
                </a:lnTo>
                <a:lnTo>
                  <a:pt x="166750" y="146558"/>
                </a:lnTo>
                <a:lnTo>
                  <a:pt x="177038" y="146558"/>
                </a:lnTo>
                <a:lnTo>
                  <a:pt x="185166" y="144526"/>
                </a:lnTo>
                <a:lnTo>
                  <a:pt x="191135" y="140462"/>
                </a:lnTo>
                <a:lnTo>
                  <a:pt x="197104" y="136398"/>
                </a:lnTo>
                <a:lnTo>
                  <a:pt x="200025" y="130683"/>
                </a:lnTo>
                <a:lnTo>
                  <a:pt x="200025" y="123317"/>
                </a:lnTo>
                <a:lnTo>
                  <a:pt x="200025" y="115697"/>
                </a:lnTo>
                <a:lnTo>
                  <a:pt x="158496" y="100203"/>
                </a:lnTo>
                <a:lnTo>
                  <a:pt x="113030" y="100203"/>
                </a:lnTo>
                <a:lnTo>
                  <a:pt x="122174" y="0"/>
                </a:lnTo>
                <a:close/>
              </a:path>
              <a:path w="241934" h="181609">
                <a:moveTo>
                  <a:pt x="0" y="0"/>
                </a:moveTo>
                <a:lnTo>
                  <a:pt x="76835" y="0"/>
                </a:lnTo>
                <a:lnTo>
                  <a:pt x="76835" y="178054"/>
                </a:lnTo>
                <a:lnTo>
                  <a:pt x="35560" y="178054"/>
                </a:lnTo>
                <a:lnTo>
                  <a:pt x="35560" y="33020"/>
                </a:lnTo>
                <a:lnTo>
                  <a:pt x="0" y="33020"/>
                </a:lnTo>
                <a:lnTo>
                  <a:pt x="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2136339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Табл. 2247 </a:t>
            </a:r>
            <a:r>
              <a:rPr lang="ru-RU" dirty="0"/>
              <a:t>Учитываются </a:t>
            </a:r>
            <a:r>
              <a:rPr lang="ru-RU" dirty="0" err="1"/>
              <a:t>межгоспитальные</a:t>
            </a:r>
            <a:r>
              <a:rPr lang="ru-RU" dirty="0"/>
              <a:t> переводы (в другие стационары). </a:t>
            </a:r>
          </a:p>
          <a:p>
            <a:r>
              <a:rPr lang="ru-RU" b="1" dirty="0" err="1"/>
              <a:t>Табл</a:t>
            </a:r>
            <a:r>
              <a:rPr lang="ru-RU" b="1" dirty="0"/>
              <a:t> 2250.</a:t>
            </a:r>
            <a:endParaRPr lang="ru-RU" dirty="0"/>
          </a:p>
          <a:p>
            <a:r>
              <a:rPr lang="ru-RU" b="1" dirty="0"/>
              <a:t>Контроль: </a:t>
            </a:r>
            <a:r>
              <a:rPr lang="ru-RU" dirty="0"/>
              <a:t>Число заболеваний всего стр. 5 = сумма строк 2-4 (по графе 4). </a:t>
            </a:r>
          </a:p>
          <a:p>
            <a:r>
              <a:rPr lang="ru-RU" b="1" dirty="0"/>
              <a:t>Табл. 2260 </a:t>
            </a:r>
            <a:endParaRPr lang="ru-RU" dirty="0"/>
          </a:p>
          <a:p>
            <a:r>
              <a:rPr lang="ru-RU" b="1" dirty="0"/>
              <a:t>Контроль: </a:t>
            </a:r>
            <a:r>
              <a:rPr lang="ru-RU" dirty="0"/>
              <a:t>Число заболеваний всего стр. 7 = сумма строк 2-6 (по графам 4 и 5).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 marR="651510">
                        <a:lnSpc>
                          <a:spcPts val="2450"/>
                        </a:lnSpc>
                        <a:spcBef>
                          <a:spcPts val="970"/>
                        </a:spcBef>
                      </a:pPr>
                      <a:r>
                        <a:rPr sz="2400" b="1" spc="65" dirty="0">
                          <a:latin typeface="Tahoma"/>
                          <a:cs typeface="Tahoma"/>
                        </a:rPr>
                        <a:t>Заслуживает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внимания проблема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правомерности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4" dirty="0">
                          <a:latin typeface="Tahoma"/>
                          <a:cs typeface="Tahoma"/>
                        </a:rPr>
                        <a:t>применения</a:t>
                      </a:r>
                      <a:r>
                        <a:rPr sz="24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термина</a:t>
                      </a:r>
                      <a:r>
                        <a:rPr sz="2400" b="1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50" dirty="0">
                          <a:latin typeface="Tahoma"/>
                          <a:cs typeface="Tahoma"/>
                        </a:rPr>
                        <a:t>«здоровый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недоношенный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ребенок»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1231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254" dirty="0">
                          <a:latin typeface="Tahoma"/>
                          <a:cs typeface="Tahoma"/>
                        </a:rPr>
                        <a:t>16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1028065">
                        <a:lnSpc>
                          <a:spcPct val="100000"/>
                        </a:lnSpc>
                      </a:pPr>
                      <a:r>
                        <a:rPr sz="2000" spc="1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«При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установлении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документации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диагноза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028065" marR="148526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2000" spc="1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«Недоношенность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34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36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(P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07.3,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07.2,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07.1,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07.0)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эти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дети </a:t>
                      </a:r>
                      <a:r>
                        <a:rPr sz="2000" spc="-6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должны </a:t>
                      </a:r>
                      <a:r>
                        <a:rPr sz="2000" spc="1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учитываться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2000" spc="2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ФСН </a:t>
                      </a:r>
                      <a:r>
                        <a:rPr sz="2000" spc="1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 </a:t>
                      </a:r>
                      <a:r>
                        <a:rPr sz="20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32 </a:t>
                      </a:r>
                      <a:r>
                        <a:rPr sz="2000" spc="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20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2260(стр.1 </a:t>
                      </a:r>
                      <a:r>
                        <a:rPr sz="2000" spc="1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«всего </a:t>
                      </a:r>
                      <a:r>
                        <a:rPr sz="2000" spc="1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новорожденных», </a:t>
                      </a:r>
                      <a:r>
                        <a:rPr sz="2000" spc="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стр. </a:t>
                      </a:r>
                      <a:r>
                        <a:rPr sz="2000" spc="2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 </a:t>
                      </a:r>
                      <a:r>
                        <a:rPr sz="2000" spc="1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«отдельные </a:t>
                      </a:r>
                      <a:r>
                        <a:rPr sz="2000" spc="1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состояния, </a:t>
                      </a:r>
                      <a:r>
                        <a:rPr sz="2000" spc="2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возникающие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2000" spc="1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перинатальном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периоде»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кодом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P00</a:t>
                      </a:r>
                      <a:r>
                        <a:rPr sz="2000" spc="3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-P96).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1028065"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r>
                        <a:rPr sz="200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Диагноз: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Недоношенность»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является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данном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случае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правомерным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688594" y="2147570"/>
            <a:ext cx="10815320" cy="3014980"/>
            <a:chOff x="688594" y="2134870"/>
            <a:chExt cx="10815320" cy="3014980"/>
          </a:xfrm>
        </p:grpSpPr>
        <p:sp>
          <p:nvSpPr>
            <p:cNvPr id="4" name="object 4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10426319" y="0"/>
                  </a:moveTo>
                  <a:lnTo>
                    <a:pt x="375729" y="0"/>
                  </a:lnTo>
                  <a:lnTo>
                    <a:pt x="328599" y="2928"/>
                  </a:lnTo>
                  <a:lnTo>
                    <a:pt x="283216" y="11478"/>
                  </a:lnTo>
                  <a:lnTo>
                    <a:pt x="239932" y="25298"/>
                  </a:lnTo>
                  <a:lnTo>
                    <a:pt x="199099" y="44035"/>
                  </a:lnTo>
                  <a:lnTo>
                    <a:pt x="161069" y="67336"/>
                  </a:lnTo>
                  <a:lnTo>
                    <a:pt x="126194" y="94850"/>
                  </a:lnTo>
                  <a:lnTo>
                    <a:pt x="94827" y="126224"/>
                  </a:lnTo>
                  <a:lnTo>
                    <a:pt x="67319" y="161106"/>
                  </a:lnTo>
                  <a:lnTo>
                    <a:pt x="44023" y="199142"/>
                  </a:lnTo>
                  <a:lnTo>
                    <a:pt x="25291" y="239982"/>
                  </a:lnTo>
                  <a:lnTo>
                    <a:pt x="11475" y="283271"/>
                  </a:lnTo>
                  <a:lnTo>
                    <a:pt x="2927" y="328659"/>
                  </a:lnTo>
                  <a:lnTo>
                    <a:pt x="0" y="375792"/>
                  </a:lnTo>
                  <a:lnTo>
                    <a:pt x="0" y="2626486"/>
                  </a:lnTo>
                  <a:lnTo>
                    <a:pt x="2927" y="2673620"/>
                  </a:lnTo>
                  <a:lnTo>
                    <a:pt x="11475" y="2719008"/>
                  </a:lnTo>
                  <a:lnTo>
                    <a:pt x="25291" y="2762297"/>
                  </a:lnTo>
                  <a:lnTo>
                    <a:pt x="44023" y="2803137"/>
                  </a:lnTo>
                  <a:lnTo>
                    <a:pt x="67319" y="2841173"/>
                  </a:lnTo>
                  <a:lnTo>
                    <a:pt x="94827" y="2876055"/>
                  </a:lnTo>
                  <a:lnTo>
                    <a:pt x="126194" y="2907429"/>
                  </a:lnTo>
                  <a:lnTo>
                    <a:pt x="161069" y="2934943"/>
                  </a:lnTo>
                  <a:lnTo>
                    <a:pt x="199099" y="2958244"/>
                  </a:lnTo>
                  <a:lnTo>
                    <a:pt x="239932" y="2976981"/>
                  </a:lnTo>
                  <a:lnTo>
                    <a:pt x="283216" y="2990801"/>
                  </a:lnTo>
                  <a:lnTo>
                    <a:pt x="328599" y="2999351"/>
                  </a:lnTo>
                  <a:lnTo>
                    <a:pt x="375729" y="3002279"/>
                  </a:lnTo>
                  <a:lnTo>
                    <a:pt x="10426319" y="3002279"/>
                  </a:lnTo>
                  <a:lnTo>
                    <a:pt x="10473452" y="2999351"/>
                  </a:lnTo>
                  <a:lnTo>
                    <a:pt x="10518840" y="2990801"/>
                  </a:lnTo>
                  <a:lnTo>
                    <a:pt x="10562129" y="2976981"/>
                  </a:lnTo>
                  <a:lnTo>
                    <a:pt x="10602969" y="2958244"/>
                  </a:lnTo>
                  <a:lnTo>
                    <a:pt x="10641005" y="2934943"/>
                  </a:lnTo>
                  <a:lnTo>
                    <a:pt x="10675887" y="2907429"/>
                  </a:lnTo>
                  <a:lnTo>
                    <a:pt x="10707261" y="2876055"/>
                  </a:lnTo>
                  <a:lnTo>
                    <a:pt x="10734775" y="2841173"/>
                  </a:lnTo>
                  <a:lnTo>
                    <a:pt x="10758076" y="2803137"/>
                  </a:lnTo>
                  <a:lnTo>
                    <a:pt x="10776813" y="2762297"/>
                  </a:lnTo>
                  <a:lnTo>
                    <a:pt x="10790633" y="2719008"/>
                  </a:lnTo>
                  <a:lnTo>
                    <a:pt x="10799183" y="2673620"/>
                  </a:lnTo>
                  <a:lnTo>
                    <a:pt x="10802112" y="2626486"/>
                  </a:lnTo>
                  <a:lnTo>
                    <a:pt x="10802112" y="375792"/>
                  </a:lnTo>
                  <a:lnTo>
                    <a:pt x="10799183" y="328659"/>
                  </a:lnTo>
                  <a:lnTo>
                    <a:pt x="10790633" y="283271"/>
                  </a:lnTo>
                  <a:lnTo>
                    <a:pt x="10776813" y="239982"/>
                  </a:lnTo>
                  <a:lnTo>
                    <a:pt x="10758076" y="199142"/>
                  </a:lnTo>
                  <a:lnTo>
                    <a:pt x="10734775" y="161106"/>
                  </a:lnTo>
                  <a:lnTo>
                    <a:pt x="10707261" y="126224"/>
                  </a:lnTo>
                  <a:lnTo>
                    <a:pt x="10675887" y="94850"/>
                  </a:lnTo>
                  <a:lnTo>
                    <a:pt x="10641005" y="67336"/>
                  </a:lnTo>
                  <a:lnTo>
                    <a:pt x="10602969" y="44035"/>
                  </a:lnTo>
                  <a:lnTo>
                    <a:pt x="10562129" y="25298"/>
                  </a:lnTo>
                  <a:lnTo>
                    <a:pt x="10518840" y="11478"/>
                  </a:lnTo>
                  <a:lnTo>
                    <a:pt x="10473452" y="2928"/>
                  </a:lnTo>
                  <a:lnTo>
                    <a:pt x="10426319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0" y="375792"/>
                  </a:moveTo>
                  <a:lnTo>
                    <a:pt x="2927" y="328659"/>
                  </a:lnTo>
                  <a:lnTo>
                    <a:pt x="11475" y="283271"/>
                  </a:lnTo>
                  <a:lnTo>
                    <a:pt x="25291" y="239982"/>
                  </a:lnTo>
                  <a:lnTo>
                    <a:pt x="44023" y="199142"/>
                  </a:lnTo>
                  <a:lnTo>
                    <a:pt x="67319" y="161106"/>
                  </a:lnTo>
                  <a:lnTo>
                    <a:pt x="94827" y="126224"/>
                  </a:lnTo>
                  <a:lnTo>
                    <a:pt x="126194" y="94850"/>
                  </a:lnTo>
                  <a:lnTo>
                    <a:pt x="161069" y="67336"/>
                  </a:lnTo>
                  <a:lnTo>
                    <a:pt x="199099" y="44035"/>
                  </a:lnTo>
                  <a:lnTo>
                    <a:pt x="239932" y="25298"/>
                  </a:lnTo>
                  <a:lnTo>
                    <a:pt x="283216" y="11478"/>
                  </a:lnTo>
                  <a:lnTo>
                    <a:pt x="328599" y="2928"/>
                  </a:lnTo>
                  <a:lnTo>
                    <a:pt x="375729" y="0"/>
                  </a:lnTo>
                  <a:lnTo>
                    <a:pt x="10426319" y="0"/>
                  </a:lnTo>
                  <a:lnTo>
                    <a:pt x="10473452" y="2928"/>
                  </a:lnTo>
                  <a:lnTo>
                    <a:pt x="10518840" y="11478"/>
                  </a:lnTo>
                  <a:lnTo>
                    <a:pt x="10562129" y="25298"/>
                  </a:lnTo>
                  <a:lnTo>
                    <a:pt x="10602969" y="44035"/>
                  </a:lnTo>
                  <a:lnTo>
                    <a:pt x="10641005" y="67336"/>
                  </a:lnTo>
                  <a:lnTo>
                    <a:pt x="10675887" y="94850"/>
                  </a:lnTo>
                  <a:lnTo>
                    <a:pt x="10707261" y="126224"/>
                  </a:lnTo>
                  <a:lnTo>
                    <a:pt x="10734775" y="161106"/>
                  </a:lnTo>
                  <a:lnTo>
                    <a:pt x="10758076" y="199142"/>
                  </a:lnTo>
                  <a:lnTo>
                    <a:pt x="10776813" y="239982"/>
                  </a:lnTo>
                  <a:lnTo>
                    <a:pt x="10790633" y="283271"/>
                  </a:lnTo>
                  <a:lnTo>
                    <a:pt x="10799183" y="328659"/>
                  </a:lnTo>
                  <a:lnTo>
                    <a:pt x="10802112" y="375792"/>
                  </a:lnTo>
                  <a:lnTo>
                    <a:pt x="10802112" y="2626486"/>
                  </a:lnTo>
                  <a:lnTo>
                    <a:pt x="10799183" y="2673620"/>
                  </a:lnTo>
                  <a:lnTo>
                    <a:pt x="10790633" y="2719008"/>
                  </a:lnTo>
                  <a:lnTo>
                    <a:pt x="10776813" y="2762297"/>
                  </a:lnTo>
                  <a:lnTo>
                    <a:pt x="10758076" y="2803137"/>
                  </a:lnTo>
                  <a:lnTo>
                    <a:pt x="10734775" y="2841173"/>
                  </a:lnTo>
                  <a:lnTo>
                    <a:pt x="10707261" y="2876055"/>
                  </a:lnTo>
                  <a:lnTo>
                    <a:pt x="10675887" y="2907429"/>
                  </a:lnTo>
                  <a:lnTo>
                    <a:pt x="10641005" y="2934943"/>
                  </a:lnTo>
                  <a:lnTo>
                    <a:pt x="10602969" y="2958244"/>
                  </a:lnTo>
                  <a:lnTo>
                    <a:pt x="10562129" y="2976981"/>
                  </a:lnTo>
                  <a:lnTo>
                    <a:pt x="10518840" y="2990801"/>
                  </a:lnTo>
                  <a:lnTo>
                    <a:pt x="10473452" y="2999351"/>
                  </a:lnTo>
                  <a:lnTo>
                    <a:pt x="10426319" y="3002279"/>
                  </a:lnTo>
                  <a:lnTo>
                    <a:pt x="375729" y="3002279"/>
                  </a:lnTo>
                  <a:lnTo>
                    <a:pt x="328599" y="2999351"/>
                  </a:lnTo>
                  <a:lnTo>
                    <a:pt x="283216" y="2990801"/>
                  </a:lnTo>
                  <a:lnTo>
                    <a:pt x="239932" y="2976981"/>
                  </a:lnTo>
                  <a:lnTo>
                    <a:pt x="199099" y="2958244"/>
                  </a:lnTo>
                  <a:lnTo>
                    <a:pt x="161069" y="2934943"/>
                  </a:lnTo>
                  <a:lnTo>
                    <a:pt x="126194" y="2907429"/>
                  </a:lnTo>
                  <a:lnTo>
                    <a:pt x="94827" y="2876055"/>
                  </a:lnTo>
                  <a:lnTo>
                    <a:pt x="67319" y="2841173"/>
                  </a:lnTo>
                  <a:lnTo>
                    <a:pt x="44023" y="2803137"/>
                  </a:lnTo>
                  <a:lnTo>
                    <a:pt x="25291" y="2762297"/>
                  </a:lnTo>
                  <a:lnTo>
                    <a:pt x="11475" y="2719008"/>
                  </a:lnTo>
                  <a:lnTo>
                    <a:pt x="2927" y="2673620"/>
                  </a:lnTo>
                  <a:lnTo>
                    <a:pt x="0" y="2626486"/>
                  </a:lnTo>
                  <a:lnTo>
                    <a:pt x="0" y="375792"/>
                  </a:lnTo>
                  <a:close/>
                </a:path>
              </a:pathLst>
            </a:custGeom>
            <a:ln w="12700">
              <a:solidFill>
                <a:srgbClr val="9D61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1440159" y="546988"/>
            <a:ext cx="254635" cy="184785"/>
          </a:xfrm>
          <a:custGeom>
            <a:avLst/>
            <a:gdLst/>
            <a:ahLst/>
            <a:cxnLst/>
            <a:rect l="l" t="t" r="r" b="b"/>
            <a:pathLst>
              <a:path w="254634" h="184784">
                <a:moveTo>
                  <a:pt x="184150" y="100330"/>
                </a:moveTo>
                <a:lnTo>
                  <a:pt x="175133" y="100330"/>
                </a:lnTo>
                <a:lnTo>
                  <a:pt x="167767" y="102870"/>
                </a:lnTo>
                <a:lnTo>
                  <a:pt x="161925" y="107823"/>
                </a:lnTo>
                <a:lnTo>
                  <a:pt x="156210" y="112775"/>
                </a:lnTo>
                <a:lnTo>
                  <a:pt x="153289" y="119252"/>
                </a:lnTo>
                <a:lnTo>
                  <a:pt x="153289" y="127000"/>
                </a:lnTo>
                <a:lnTo>
                  <a:pt x="153289" y="134874"/>
                </a:lnTo>
                <a:lnTo>
                  <a:pt x="156083" y="141224"/>
                </a:lnTo>
                <a:lnTo>
                  <a:pt x="161671" y="146176"/>
                </a:lnTo>
                <a:lnTo>
                  <a:pt x="167259" y="151002"/>
                </a:lnTo>
                <a:lnTo>
                  <a:pt x="174879" y="153543"/>
                </a:lnTo>
                <a:lnTo>
                  <a:pt x="184658" y="153543"/>
                </a:lnTo>
                <a:lnTo>
                  <a:pt x="193421" y="153543"/>
                </a:lnTo>
                <a:lnTo>
                  <a:pt x="200660" y="151130"/>
                </a:lnTo>
                <a:lnTo>
                  <a:pt x="206121" y="146431"/>
                </a:lnTo>
                <a:lnTo>
                  <a:pt x="211582" y="141605"/>
                </a:lnTo>
                <a:lnTo>
                  <a:pt x="214375" y="135127"/>
                </a:lnTo>
                <a:lnTo>
                  <a:pt x="214375" y="127000"/>
                </a:lnTo>
                <a:lnTo>
                  <a:pt x="214375" y="118872"/>
                </a:lnTo>
                <a:lnTo>
                  <a:pt x="211582" y="112395"/>
                </a:lnTo>
                <a:lnTo>
                  <a:pt x="206121" y="107569"/>
                </a:lnTo>
                <a:lnTo>
                  <a:pt x="200660" y="102743"/>
                </a:lnTo>
                <a:lnTo>
                  <a:pt x="193294" y="100330"/>
                </a:lnTo>
                <a:lnTo>
                  <a:pt x="184150" y="100330"/>
                </a:lnTo>
                <a:close/>
              </a:path>
              <a:path w="254634" h="184784">
                <a:moveTo>
                  <a:pt x="0" y="3048"/>
                </a:moveTo>
                <a:lnTo>
                  <a:pt x="76962" y="3048"/>
                </a:lnTo>
                <a:lnTo>
                  <a:pt x="76962" y="181228"/>
                </a:lnTo>
                <a:lnTo>
                  <a:pt x="35687" y="181228"/>
                </a:lnTo>
                <a:lnTo>
                  <a:pt x="35687" y="36195"/>
                </a:lnTo>
                <a:lnTo>
                  <a:pt x="0" y="36195"/>
                </a:lnTo>
                <a:lnTo>
                  <a:pt x="0" y="3048"/>
                </a:lnTo>
                <a:close/>
              </a:path>
              <a:path w="254634" h="184784">
                <a:moveTo>
                  <a:pt x="198120" y="0"/>
                </a:moveTo>
                <a:lnTo>
                  <a:pt x="241681" y="8382"/>
                </a:lnTo>
                <a:lnTo>
                  <a:pt x="247776" y="12319"/>
                </a:lnTo>
                <a:lnTo>
                  <a:pt x="232410" y="42545"/>
                </a:lnTo>
                <a:lnTo>
                  <a:pt x="225389" y="38637"/>
                </a:lnTo>
                <a:lnTo>
                  <a:pt x="217487" y="35861"/>
                </a:lnTo>
                <a:lnTo>
                  <a:pt x="208728" y="34204"/>
                </a:lnTo>
                <a:lnTo>
                  <a:pt x="199136" y="33655"/>
                </a:lnTo>
                <a:lnTo>
                  <a:pt x="188394" y="34486"/>
                </a:lnTo>
                <a:lnTo>
                  <a:pt x="153035" y="63103"/>
                </a:lnTo>
                <a:lnTo>
                  <a:pt x="148971" y="85344"/>
                </a:lnTo>
                <a:lnTo>
                  <a:pt x="157642" y="78416"/>
                </a:lnTo>
                <a:lnTo>
                  <a:pt x="167862" y="73453"/>
                </a:lnTo>
                <a:lnTo>
                  <a:pt x="209296" y="71199"/>
                </a:lnTo>
                <a:lnTo>
                  <a:pt x="246253" y="95885"/>
                </a:lnTo>
                <a:lnTo>
                  <a:pt x="254381" y="124968"/>
                </a:lnTo>
                <a:lnTo>
                  <a:pt x="253813" y="133637"/>
                </a:lnTo>
                <a:lnTo>
                  <a:pt x="234918" y="168259"/>
                </a:lnTo>
                <a:lnTo>
                  <a:pt x="196139" y="183824"/>
                </a:lnTo>
                <a:lnTo>
                  <a:pt x="186944" y="184276"/>
                </a:lnTo>
                <a:lnTo>
                  <a:pt x="169223" y="182848"/>
                </a:lnTo>
                <a:lnTo>
                  <a:pt x="128397" y="161416"/>
                </a:lnTo>
                <a:lnTo>
                  <a:pt x="108519" y="116036"/>
                </a:lnTo>
                <a:lnTo>
                  <a:pt x="107188" y="96012"/>
                </a:lnTo>
                <a:lnTo>
                  <a:pt x="107904" y="81412"/>
                </a:lnTo>
                <a:lnTo>
                  <a:pt x="118745" y="44069"/>
                </a:lnTo>
                <a:lnTo>
                  <a:pt x="150622" y="11175"/>
                </a:lnTo>
                <a:lnTo>
                  <a:pt x="185019" y="710"/>
                </a:lnTo>
                <a:lnTo>
                  <a:pt x="19812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1088571" y="2514600"/>
            <a:ext cx="990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r>
              <a:rPr lang="ru-RU" sz="2000" dirty="0"/>
              <a:t>«При установлении в медицинской документации диагноза </a:t>
            </a:r>
          </a:p>
          <a:p>
            <a:r>
              <a:rPr lang="ru-RU" sz="2000" dirty="0"/>
              <a:t>«Недоношенность 34-36 недель (P 07.3, P 07.2, P 07.1, P 07.0) эти дети должны учитываться в ФСН № 32 табл. 2260(стр.1 «всего новорожденных», стр. 4 «отдельные состояния, возникающие в перинатальном периоде» с кодом P00-P96). </a:t>
            </a:r>
          </a:p>
          <a:p>
            <a:r>
              <a:rPr lang="ru-RU" sz="2000" b="1" dirty="0"/>
              <a:t>Диагноз: Недоношенность» является в данном случае правомерным 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 marR="1224280">
                        <a:lnSpc>
                          <a:spcPts val="2160"/>
                        </a:lnSpc>
                        <a:spcBef>
                          <a:spcPts val="215"/>
                        </a:spcBef>
                        <a:tabLst>
                          <a:tab pos="5949315" algn="l"/>
                        </a:tabLst>
                      </a:pPr>
                      <a:r>
                        <a:rPr sz="2000" b="1" spc="65" dirty="0">
                          <a:latin typeface="Tahoma"/>
                          <a:cs typeface="Tahoma"/>
                        </a:rPr>
                        <a:t>Вкладыш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" dirty="0">
                          <a:latin typeface="Tahoma"/>
                          <a:cs typeface="Tahoma"/>
                        </a:rPr>
                        <a:t>Ф-№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9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30" dirty="0">
                          <a:latin typeface="Tahoma"/>
                          <a:cs typeface="Tahoma"/>
                        </a:rPr>
                        <a:t>(232)</a:t>
                      </a:r>
                      <a:r>
                        <a:rPr sz="2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«Сведения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регионализации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акушерской </a:t>
                      </a:r>
                      <a:r>
                        <a:rPr sz="2000" b="1" spc="-5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1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0" dirty="0">
                          <a:latin typeface="Tahoma"/>
                          <a:cs typeface="Tahoma"/>
                        </a:rPr>
                        <a:t>перинатальной</a:t>
                      </a:r>
                      <a:r>
                        <a:rPr sz="20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latin typeface="Tahoma"/>
                          <a:cs typeface="Tahoma"/>
                        </a:rPr>
                        <a:t>помощи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latin typeface="Tahoma"/>
                          <a:cs typeface="Tahoma"/>
                        </a:rPr>
                        <a:t>родильных	</a:t>
                      </a:r>
                      <a:r>
                        <a:rPr sz="2000" b="1" spc="55" dirty="0">
                          <a:latin typeface="Tahoma"/>
                          <a:cs typeface="Tahoma"/>
                        </a:rPr>
                        <a:t>домах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(отделениях)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130"/>
                        </a:lnSpc>
                      </a:pPr>
                      <a:r>
                        <a:rPr sz="2000" b="1" spc="11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latin typeface="Tahoma"/>
                          <a:cs typeface="Tahoma"/>
                        </a:rPr>
                        <a:t>перинатальных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центрах»</a:t>
                      </a:r>
                      <a:endParaRPr sz="2000" dirty="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270" dirty="0">
                          <a:latin typeface="Tahoma"/>
                          <a:cs typeface="Tahoma"/>
                        </a:rPr>
                        <a:t>17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22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2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20" dirty="0">
                          <a:latin typeface="Tahoma"/>
                          <a:cs typeface="Tahoma"/>
                        </a:rPr>
                        <a:t>100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 marR="2267585">
                        <a:lnSpc>
                          <a:spcPct val="110000"/>
                        </a:lnSpc>
                        <a:spcBef>
                          <a:spcPts val="1000"/>
                        </a:spcBef>
                      </a:pPr>
                      <a:r>
                        <a:rPr sz="2200" spc="10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170" dirty="0">
                          <a:latin typeface="Tahoma"/>
                          <a:cs typeface="Tahoma"/>
                        </a:rPr>
                        <a:t>2.1</a:t>
                      </a:r>
                      <a:r>
                        <a:rPr sz="22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8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55" dirty="0">
                          <a:latin typeface="Tahoma"/>
                          <a:cs typeface="Tahoma"/>
                        </a:rPr>
                        <a:t>2.2.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0" dirty="0">
                          <a:latin typeface="Tahoma"/>
                          <a:cs typeface="Tahoma"/>
                        </a:rPr>
                        <a:t>заполняются</a:t>
                      </a:r>
                      <a:r>
                        <a:rPr sz="2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согласно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срокам</a:t>
                      </a:r>
                      <a:r>
                        <a:rPr sz="22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95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55" dirty="0">
                          <a:latin typeface="Tahoma"/>
                          <a:cs typeface="Tahoma"/>
                        </a:rPr>
                        <a:t>32 </a:t>
                      </a:r>
                      <a:r>
                        <a:rPr sz="2200" spc="-6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95" dirty="0">
                          <a:latin typeface="Tahoma"/>
                          <a:cs typeface="Tahoma"/>
                        </a:rPr>
                        <a:t>(22н0д</a:t>
                      </a:r>
                      <a:r>
                        <a:rPr sz="2200" spc="9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95" dirty="0">
                          <a:latin typeface="Tahoma"/>
                          <a:cs typeface="Tahoma"/>
                        </a:rPr>
                        <a:t>27н6д,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35" dirty="0">
                          <a:latin typeface="Tahoma"/>
                          <a:cs typeface="Tahoma"/>
                        </a:rPr>
                        <a:t>28н0д</a:t>
                      </a:r>
                      <a:r>
                        <a:rPr sz="2200" spc="13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135" dirty="0">
                          <a:latin typeface="Tahoma"/>
                          <a:cs typeface="Tahoma"/>
                        </a:rPr>
                        <a:t>36н6д)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 marR="1351280">
                        <a:lnSpc>
                          <a:spcPct val="110100"/>
                        </a:lnSpc>
                        <a:spcBef>
                          <a:spcPts val="990"/>
                        </a:spcBef>
                      </a:pPr>
                      <a:r>
                        <a:rPr sz="2200" spc="10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1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200" spc="-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-15" dirty="0">
                          <a:latin typeface="Tahoma"/>
                          <a:cs typeface="Tahoma"/>
                        </a:rPr>
                        <a:t>2.6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5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65" dirty="0">
                          <a:latin typeface="Tahoma"/>
                          <a:cs typeface="Tahoma"/>
                        </a:rPr>
                        <a:t>роды,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54" dirty="0">
                          <a:latin typeface="Tahoma"/>
                          <a:cs typeface="Tahoma"/>
                        </a:rPr>
                        <a:t>произошедшие</a:t>
                      </a:r>
                      <a:r>
                        <a:rPr sz="2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0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2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10" dirty="0">
                          <a:latin typeface="Tahoma"/>
                          <a:cs typeface="Tahoma"/>
                        </a:rPr>
                        <a:t>учреждениях </a:t>
                      </a:r>
                      <a:r>
                        <a:rPr sz="2200" spc="-6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родовспоможения </a:t>
                      </a:r>
                      <a:r>
                        <a:rPr sz="2200" spc="125" dirty="0">
                          <a:latin typeface="Tahoma"/>
                          <a:cs typeface="Tahoma"/>
                        </a:rPr>
                        <a:t>(не </a:t>
                      </a:r>
                      <a:r>
                        <a:rPr sz="2200" spc="200" dirty="0">
                          <a:latin typeface="Tahoma"/>
                          <a:cs typeface="Tahoma"/>
                        </a:rPr>
                        <a:t>СМП, </a:t>
                      </a:r>
                      <a:r>
                        <a:rPr sz="2200" spc="235" dirty="0">
                          <a:latin typeface="Tahoma"/>
                          <a:cs typeface="Tahoma"/>
                        </a:rPr>
                        <a:t>не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домашние, </a:t>
                      </a:r>
                      <a:r>
                        <a:rPr sz="2200" spc="235" dirty="0">
                          <a:latin typeface="Tahoma"/>
                          <a:cs typeface="Tahoma"/>
                        </a:rPr>
                        <a:t>не </a:t>
                      </a:r>
                      <a:r>
                        <a:rPr sz="2200" spc="19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2200" spc="210" dirty="0">
                          <a:latin typeface="Tahoma"/>
                          <a:cs typeface="Tahoma"/>
                        </a:rPr>
                        <a:t>непрофильных </a:t>
                      </a:r>
                      <a:r>
                        <a:rPr sz="22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50" dirty="0">
                          <a:latin typeface="Tahoma"/>
                          <a:cs typeface="Tahoma"/>
                        </a:rPr>
                        <a:t>койках)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75"/>
                        </a:spcBef>
                      </a:pPr>
                      <a:r>
                        <a:rPr sz="2200" spc="40" dirty="0">
                          <a:latin typeface="Tahoma"/>
                          <a:cs typeface="Tahoma"/>
                        </a:rPr>
                        <a:t>Стр.3</a:t>
                      </a:r>
                      <a:r>
                        <a:rPr sz="2200" spc="4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40" dirty="0">
                          <a:latin typeface="Tahoma"/>
                          <a:cs typeface="Tahoma"/>
                        </a:rPr>
                        <a:t>6.5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5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2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25" dirty="0">
                          <a:latin typeface="Tahoma"/>
                          <a:cs typeface="Tahoma"/>
                        </a:rPr>
                        <a:t>дети,</a:t>
                      </a:r>
                      <a:r>
                        <a:rPr sz="2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25" dirty="0">
                          <a:latin typeface="Tahoma"/>
                          <a:cs typeface="Tahoma"/>
                        </a:rPr>
                        <a:t>получившие</a:t>
                      </a:r>
                      <a:r>
                        <a:rPr sz="2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5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22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50" dirty="0">
                          <a:latin typeface="Tahoma"/>
                          <a:cs typeface="Tahoma"/>
                        </a:rPr>
                        <a:t>помощь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200" spc="19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организациях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родовспоможения</a:t>
                      </a:r>
                      <a:r>
                        <a:rPr sz="2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5" dirty="0">
                          <a:latin typeface="Tahoma"/>
                          <a:cs typeface="Tahoma"/>
                        </a:rPr>
                        <a:t>(родились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5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0" dirty="0">
                          <a:latin typeface="Tahoma"/>
                          <a:cs typeface="Tahoma"/>
                        </a:rPr>
                        <a:t>доставлены)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2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р.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200" spc="-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11</a:t>
                      </a:r>
                      <a:r>
                        <a:rPr sz="22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2200" spc="5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полняю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ся</a:t>
                      </a:r>
                      <a:r>
                        <a:rPr sz="2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сех,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получи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ших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помо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щ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ь</a:t>
                      </a:r>
                    </a:p>
                    <a:p>
                      <a:pPr marL="305435" marR="3554729">
                        <a:lnSpc>
                          <a:spcPts val="2910"/>
                        </a:lnSpc>
                        <a:spcBef>
                          <a:spcPts val="135"/>
                        </a:spcBef>
                      </a:pPr>
                      <a:r>
                        <a:rPr sz="2200" spc="19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организациях</a:t>
                      </a:r>
                      <a:r>
                        <a:rPr sz="2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родовспоможения</a:t>
                      </a:r>
                      <a:r>
                        <a:rPr sz="2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(родивших</a:t>
                      </a:r>
                      <a:r>
                        <a:rPr sz="22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5" dirty="0">
                          <a:latin typeface="Tahoma"/>
                          <a:cs typeface="Tahoma"/>
                        </a:rPr>
                        <a:t>(</a:t>
                      </a:r>
                      <a:r>
                        <a:rPr sz="22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15" dirty="0">
                          <a:latin typeface="Tahoma"/>
                          <a:cs typeface="Tahoma"/>
                        </a:rPr>
                        <a:t>ся)</a:t>
                      </a:r>
                      <a:r>
                        <a:rPr sz="22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8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2200" spc="-6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0" dirty="0">
                          <a:latin typeface="Tahoma"/>
                          <a:cs typeface="Tahoma"/>
                        </a:rPr>
                        <a:t>доставленных)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</a:txBody>
                  <a:tcPr marL="0" marR="0" marT="233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11438763" y="546988"/>
            <a:ext cx="252729" cy="184785"/>
            <a:chOff x="11438763" y="546988"/>
            <a:chExt cx="252729" cy="18478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42649" y="546988"/>
              <a:ext cx="148844" cy="18427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1441811" y="550036"/>
              <a:ext cx="76835" cy="178435"/>
            </a:xfrm>
            <a:custGeom>
              <a:avLst/>
              <a:gdLst/>
              <a:ahLst/>
              <a:cxnLst/>
              <a:rect l="l" t="t" r="r" b="b"/>
              <a:pathLst>
                <a:path w="76834" h="178434">
                  <a:moveTo>
                    <a:pt x="0" y="0"/>
                  </a:moveTo>
                  <a:lnTo>
                    <a:pt x="76835" y="0"/>
                  </a:lnTo>
                  <a:lnTo>
                    <a:pt x="76835" y="178180"/>
                  </a:lnTo>
                  <a:lnTo>
                    <a:pt x="35560" y="178180"/>
                  </a:lnTo>
                  <a:lnTo>
                    <a:pt x="35560" y="33147"/>
                  </a:lnTo>
                  <a:lnTo>
                    <a:pt x="0" y="33147"/>
                  </a:lnTo>
                  <a:lnTo>
                    <a:pt x="0" y="0"/>
                  </a:lnTo>
                  <a:close/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10" dirty="0">
                          <a:latin typeface="Tahoma"/>
                          <a:cs typeface="Tahoma"/>
                        </a:rPr>
                        <a:t>Критические</a:t>
                      </a:r>
                      <a:r>
                        <a:rPr sz="24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акушерские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состояния</a:t>
                      </a:r>
                      <a:r>
                        <a:rPr sz="24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24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7-7.4)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988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229" dirty="0">
                          <a:latin typeface="Tahoma"/>
                          <a:cs typeface="Tahoma"/>
                        </a:rPr>
                        <a:t>18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600"/>
                        </a:spcBef>
                      </a:pPr>
                      <a:r>
                        <a:rPr sz="2000" b="1" spc="75" dirty="0">
                          <a:latin typeface="Tahoma"/>
                          <a:cs typeface="Tahoma"/>
                        </a:rPr>
                        <a:t>Понятие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latin typeface="Tahoma"/>
                          <a:cs typeface="Tahoma"/>
                        </a:rPr>
                        <a:t>«Критические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акушерские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состояния»: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 marR="3989070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2000" spc="150" dirty="0">
                          <a:latin typeface="Tahoma"/>
                          <a:cs typeface="Tahoma"/>
                        </a:rPr>
                        <a:t>это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4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-1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сумма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всех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случаев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преэклампсии,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эклампсии,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сепсиса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кровотечений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645"/>
                        </a:spcBef>
                      </a:pPr>
                      <a:r>
                        <a:rPr sz="2000" spc="21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9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5" dirty="0">
                          <a:latin typeface="Tahoma"/>
                          <a:cs typeface="Tahoma"/>
                        </a:rPr>
                        <a:t>32,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05435" marR="3163570">
                        <a:lnSpc>
                          <a:spcPct val="100000"/>
                        </a:lnSpc>
                        <a:spcBef>
                          <a:spcPts val="1645"/>
                        </a:spcBef>
                        <a:tabLst>
                          <a:tab pos="2366010" algn="l"/>
                          <a:tab pos="2847340" algn="l"/>
                          <a:tab pos="4961890" algn="l"/>
                        </a:tabLst>
                      </a:pPr>
                      <a:r>
                        <a:rPr sz="2000" spc="13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случаи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отобранные,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наиболее	тяжелыми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проявлениями,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35" dirty="0">
                          <a:latin typeface="Tahoma"/>
                          <a:cs typeface="Tahoma"/>
                        </a:rPr>
                        <a:t>нарушениями	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жизненно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важных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функций,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требующие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специальных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мер	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реанимации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выхаживания,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0" dirty="0">
                          <a:latin typeface="Tahoma"/>
                          <a:cs typeface="Tahoma"/>
                        </a:rPr>
                        <a:t>применения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ИВЛ,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трансфузии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крови,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вазоактивных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препаратов,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гемодиализа,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гистерэктомии</a:t>
                      </a:r>
                      <a:r>
                        <a:rPr sz="2000" spc="170" dirty="0">
                          <a:latin typeface="Verdana"/>
                          <a:cs typeface="Verdana"/>
                        </a:rPr>
                        <a:t>.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37111" y="394081"/>
            <a:ext cx="256540" cy="184785"/>
          </a:xfrm>
          <a:custGeom>
            <a:avLst/>
            <a:gdLst/>
            <a:ahLst/>
            <a:cxnLst/>
            <a:rect l="l" t="t" r="r" b="b"/>
            <a:pathLst>
              <a:path w="256540" h="184784">
                <a:moveTo>
                  <a:pt x="181102" y="102870"/>
                </a:moveTo>
                <a:lnTo>
                  <a:pt x="170815" y="102870"/>
                </a:lnTo>
                <a:lnTo>
                  <a:pt x="162814" y="105156"/>
                </a:lnTo>
                <a:lnTo>
                  <a:pt x="156845" y="109728"/>
                </a:lnTo>
                <a:lnTo>
                  <a:pt x="150876" y="114300"/>
                </a:lnTo>
                <a:lnTo>
                  <a:pt x="147955" y="120523"/>
                </a:lnTo>
                <a:lnTo>
                  <a:pt x="147955" y="128270"/>
                </a:lnTo>
                <a:lnTo>
                  <a:pt x="147955" y="136271"/>
                </a:lnTo>
                <a:lnTo>
                  <a:pt x="150876" y="142621"/>
                </a:lnTo>
                <a:lnTo>
                  <a:pt x="156845" y="147193"/>
                </a:lnTo>
                <a:lnTo>
                  <a:pt x="162814" y="151765"/>
                </a:lnTo>
                <a:lnTo>
                  <a:pt x="170815" y="154051"/>
                </a:lnTo>
                <a:lnTo>
                  <a:pt x="181102" y="154051"/>
                </a:lnTo>
                <a:lnTo>
                  <a:pt x="214630" y="136144"/>
                </a:lnTo>
                <a:lnTo>
                  <a:pt x="214630" y="128270"/>
                </a:lnTo>
                <a:lnTo>
                  <a:pt x="214630" y="120523"/>
                </a:lnTo>
                <a:lnTo>
                  <a:pt x="188432" y="103298"/>
                </a:lnTo>
                <a:lnTo>
                  <a:pt x="181102" y="102870"/>
                </a:lnTo>
                <a:close/>
              </a:path>
              <a:path w="256540" h="184784">
                <a:moveTo>
                  <a:pt x="181102" y="30353"/>
                </a:moveTo>
                <a:lnTo>
                  <a:pt x="172720" y="30353"/>
                </a:lnTo>
                <a:lnTo>
                  <a:pt x="166116" y="32385"/>
                </a:lnTo>
                <a:lnTo>
                  <a:pt x="161036" y="36322"/>
                </a:lnTo>
                <a:lnTo>
                  <a:pt x="156083" y="40259"/>
                </a:lnTo>
                <a:lnTo>
                  <a:pt x="153543" y="45847"/>
                </a:lnTo>
                <a:lnTo>
                  <a:pt x="153543" y="52705"/>
                </a:lnTo>
                <a:lnTo>
                  <a:pt x="153543" y="59563"/>
                </a:lnTo>
                <a:lnTo>
                  <a:pt x="156083" y="64897"/>
                </a:lnTo>
                <a:lnTo>
                  <a:pt x="160909" y="68834"/>
                </a:lnTo>
                <a:lnTo>
                  <a:pt x="165862" y="72644"/>
                </a:lnTo>
                <a:lnTo>
                  <a:pt x="172593" y="74676"/>
                </a:lnTo>
                <a:lnTo>
                  <a:pt x="181102" y="74676"/>
                </a:lnTo>
                <a:lnTo>
                  <a:pt x="189484" y="74676"/>
                </a:lnTo>
                <a:lnTo>
                  <a:pt x="196342" y="72644"/>
                </a:lnTo>
                <a:lnTo>
                  <a:pt x="201422" y="68834"/>
                </a:lnTo>
                <a:lnTo>
                  <a:pt x="206502" y="64897"/>
                </a:lnTo>
                <a:lnTo>
                  <a:pt x="209042" y="59563"/>
                </a:lnTo>
                <a:lnTo>
                  <a:pt x="209042" y="52705"/>
                </a:lnTo>
                <a:lnTo>
                  <a:pt x="209042" y="45847"/>
                </a:lnTo>
                <a:lnTo>
                  <a:pt x="206502" y="40259"/>
                </a:lnTo>
                <a:lnTo>
                  <a:pt x="201422" y="36322"/>
                </a:lnTo>
                <a:lnTo>
                  <a:pt x="196342" y="32385"/>
                </a:lnTo>
                <a:lnTo>
                  <a:pt x="189484" y="30353"/>
                </a:lnTo>
                <a:lnTo>
                  <a:pt x="181102" y="30353"/>
                </a:lnTo>
                <a:close/>
              </a:path>
              <a:path w="256540" h="184784">
                <a:moveTo>
                  <a:pt x="0" y="3175"/>
                </a:moveTo>
                <a:lnTo>
                  <a:pt x="76962" y="3175"/>
                </a:lnTo>
                <a:lnTo>
                  <a:pt x="76962" y="181229"/>
                </a:lnTo>
                <a:lnTo>
                  <a:pt x="35687" y="181229"/>
                </a:lnTo>
                <a:lnTo>
                  <a:pt x="35687" y="36195"/>
                </a:lnTo>
                <a:lnTo>
                  <a:pt x="0" y="36195"/>
                </a:lnTo>
                <a:lnTo>
                  <a:pt x="0" y="3175"/>
                </a:lnTo>
                <a:close/>
              </a:path>
              <a:path w="256540" h="184784">
                <a:moveTo>
                  <a:pt x="181102" y="0"/>
                </a:moveTo>
                <a:lnTo>
                  <a:pt x="224424" y="9751"/>
                </a:lnTo>
                <a:lnTo>
                  <a:pt x="249517" y="43451"/>
                </a:lnTo>
                <a:lnTo>
                  <a:pt x="250063" y="50927"/>
                </a:lnTo>
                <a:lnTo>
                  <a:pt x="250063" y="58928"/>
                </a:lnTo>
                <a:lnTo>
                  <a:pt x="229108" y="87630"/>
                </a:lnTo>
                <a:lnTo>
                  <a:pt x="235372" y="91203"/>
                </a:lnTo>
                <a:lnTo>
                  <a:pt x="256413" y="129540"/>
                </a:lnTo>
                <a:lnTo>
                  <a:pt x="255819" y="137564"/>
                </a:lnTo>
                <a:lnTo>
                  <a:pt x="228548" y="173855"/>
                </a:lnTo>
                <a:lnTo>
                  <a:pt x="181102" y="184277"/>
                </a:lnTo>
                <a:lnTo>
                  <a:pt x="170217" y="183868"/>
                </a:lnTo>
                <a:lnTo>
                  <a:pt x="126698" y="169449"/>
                </a:lnTo>
                <a:lnTo>
                  <a:pt x="106172" y="129540"/>
                </a:lnTo>
                <a:lnTo>
                  <a:pt x="106622" y="122779"/>
                </a:lnTo>
                <a:lnTo>
                  <a:pt x="133223" y="87630"/>
                </a:lnTo>
                <a:lnTo>
                  <a:pt x="126619" y="83566"/>
                </a:lnTo>
                <a:lnTo>
                  <a:pt x="121539" y="78359"/>
                </a:lnTo>
                <a:lnTo>
                  <a:pt x="117983" y="72263"/>
                </a:lnTo>
                <a:lnTo>
                  <a:pt x="114427" y="66040"/>
                </a:lnTo>
                <a:lnTo>
                  <a:pt x="112649" y="58928"/>
                </a:lnTo>
                <a:lnTo>
                  <a:pt x="112649" y="50927"/>
                </a:lnTo>
                <a:lnTo>
                  <a:pt x="131635" y="13843"/>
                </a:lnTo>
                <a:lnTo>
                  <a:pt x="171311" y="402"/>
                </a:lnTo>
                <a:lnTo>
                  <a:pt x="181102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80" dirty="0">
                          <a:latin typeface="Tahoma"/>
                          <a:cs typeface="Tahoma"/>
                        </a:rPr>
                        <a:t>Учет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операций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254" dirty="0">
                          <a:latin typeface="Tahoma"/>
                          <a:cs typeface="Tahoma"/>
                        </a:rPr>
                        <a:t>19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500" b="1" dirty="0">
                          <a:latin typeface="Tahoma"/>
                          <a:cs typeface="Tahoma"/>
                        </a:rPr>
                        <a:t>Таб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ица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100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(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ст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1500" b="1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500" b="1" spc="-5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8.</a:t>
                      </a:r>
                      <a:r>
                        <a:rPr sz="1500" b="1" spc="-55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500" b="1" spc="-60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 marR="3902710">
                        <a:lnSpc>
                          <a:spcPct val="100000"/>
                        </a:lnSpc>
                      </a:pPr>
                      <a:r>
                        <a:rPr sz="1500" spc="135" dirty="0">
                          <a:latin typeface="Tahoma"/>
                          <a:cs typeface="Tahoma"/>
                        </a:rPr>
                        <a:t>Строка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вкладыша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содержит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все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акушерские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операции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1500" spc="-4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0" dirty="0">
                          <a:latin typeface="Tahoma"/>
                          <a:cs typeface="Tahoma"/>
                        </a:rPr>
                        <a:t>стационарах.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500" b="1" spc="45" dirty="0">
                          <a:latin typeface="Tahoma"/>
                          <a:cs typeface="Tahoma"/>
                        </a:rPr>
                        <a:t>Учет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65" dirty="0">
                          <a:latin typeface="Tahoma"/>
                          <a:cs typeface="Tahoma"/>
                        </a:rPr>
                        <a:t>операций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5" dirty="0">
                          <a:latin typeface="Tahoma"/>
                          <a:cs typeface="Tahoma"/>
                        </a:rPr>
                        <a:t>должен</a:t>
                      </a:r>
                      <a:r>
                        <a:rPr sz="15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5" dirty="0">
                          <a:latin typeface="Tahoma"/>
                          <a:cs typeface="Tahoma"/>
                        </a:rPr>
                        <a:t>проводиться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60" dirty="0">
                          <a:latin typeface="Tahoma"/>
                          <a:cs typeface="Tahoma"/>
                        </a:rPr>
                        <a:t>единообразно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9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145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40" dirty="0"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10" dirty="0">
                          <a:latin typeface="Tahoma"/>
                          <a:cs typeface="Tahoma"/>
                        </a:rPr>
                        <a:t>Ф-№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75" dirty="0">
                          <a:latin typeface="Tahoma"/>
                          <a:cs typeface="Tahoma"/>
                        </a:rPr>
                        <a:t>32.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500" spc="160" dirty="0"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5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5" dirty="0">
                          <a:latin typeface="Tahoma"/>
                          <a:cs typeface="Tahoma"/>
                        </a:rPr>
                        <a:t>сравнивать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данные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вкладыша</a:t>
                      </a:r>
                      <a:r>
                        <a:rPr sz="15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Ф-№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7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5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110" dirty="0">
                          <a:latin typeface="Tahoma"/>
                          <a:cs typeface="Tahoma"/>
                        </a:rPr>
                        <a:t>(232):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994"/>
                        </a:spcBef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8.1.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№14.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80" dirty="0">
                          <a:latin typeface="Tahoma"/>
                          <a:cs typeface="Tahoma"/>
                        </a:rPr>
                        <a:t>4000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5" dirty="0">
                          <a:latin typeface="Tahoma"/>
                          <a:cs typeface="Tahoma"/>
                        </a:rPr>
                        <a:t>14.4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5" dirty="0">
                          <a:latin typeface="Tahoma"/>
                          <a:cs typeface="Tahoma"/>
                        </a:rPr>
                        <a:t>(Кесарево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Сечение)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" dirty="0">
                          <a:latin typeface="Tahoma"/>
                          <a:cs typeface="Tahoma"/>
                        </a:rPr>
                        <a:t>8.2.</a:t>
                      </a:r>
                      <a:r>
                        <a:rPr sz="1500" spc="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4000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65" dirty="0">
                          <a:latin typeface="Verdana"/>
                          <a:cs typeface="Verdana"/>
                        </a:rPr>
                        <a:t>14.2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(наложение</a:t>
                      </a:r>
                      <a:r>
                        <a:rPr sz="15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5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щипцов)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5" dirty="0">
                          <a:latin typeface="Tahoma"/>
                          <a:cs typeface="Tahoma"/>
                        </a:rPr>
                        <a:t>8.3.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4000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65" dirty="0">
                          <a:latin typeface="Verdana"/>
                          <a:cs typeface="Verdana"/>
                        </a:rPr>
                        <a:t>14.3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(вакуум-экстракция)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55" dirty="0">
                          <a:latin typeface="Tahoma"/>
                          <a:cs typeface="Tahoma"/>
                        </a:rPr>
                        <a:t>8.4.и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65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5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55" dirty="0">
                          <a:latin typeface="Verdana"/>
                          <a:cs typeface="Verdana"/>
                        </a:rPr>
                        <a:t>14.7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(плодоразрушающие</a:t>
                      </a:r>
                      <a:r>
                        <a:rPr sz="15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операции)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" dirty="0">
                          <a:latin typeface="Tahoma"/>
                          <a:cs typeface="Tahoma"/>
                        </a:rPr>
                        <a:t>8.5.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" dirty="0">
                          <a:latin typeface="Tahoma"/>
                          <a:cs typeface="Tahoma"/>
                        </a:rPr>
                        <a:t>ф.№14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4000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14.8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3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(экстирпация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85" dirty="0">
                          <a:latin typeface="Tahoma"/>
                          <a:cs typeface="Tahoma"/>
                        </a:rPr>
                        <a:t>надвлаг</a:t>
                      </a:r>
                      <a:r>
                        <a:rPr sz="1500" spc="85" dirty="0">
                          <a:latin typeface="Verdana"/>
                          <a:cs typeface="Verdana"/>
                        </a:rPr>
                        <a:t>.</a:t>
                      </a:r>
                      <a:r>
                        <a:rPr sz="1500" spc="-1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90" dirty="0">
                          <a:latin typeface="Tahoma"/>
                          <a:cs typeface="Tahoma"/>
                        </a:rPr>
                        <a:t>ампут.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0" dirty="0">
                          <a:latin typeface="Tahoma"/>
                          <a:cs typeface="Tahoma"/>
                        </a:rPr>
                        <a:t>матки)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305435" marR="3573145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500" spc="19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500" spc="3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строки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8.1.1.и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8.5.1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(сроки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2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500" spc="20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4" dirty="0">
                          <a:latin typeface="Tahoma"/>
                          <a:cs typeface="Tahoma"/>
                        </a:rPr>
                        <a:t>недель)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имеют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5" dirty="0">
                          <a:latin typeface="Tahoma"/>
                          <a:cs typeface="Tahoma"/>
                        </a:rPr>
                        <a:t>аналогов </a:t>
                      </a:r>
                      <a:r>
                        <a:rPr sz="1500" spc="-4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6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4000.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305435" marR="219265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500" spc="15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Кесаревых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сечений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экстирпаций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245" dirty="0">
                          <a:latin typeface="Tahoma"/>
                          <a:cs typeface="Tahoma"/>
                        </a:rPr>
                        <a:t>НАМ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строках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Tahoma"/>
                          <a:cs typeface="Tahoma"/>
                        </a:rPr>
                        <a:t>таб.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80" dirty="0">
                          <a:latin typeface="Tahoma"/>
                          <a:cs typeface="Tahoma"/>
                        </a:rPr>
                        <a:t>4000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5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быть </a:t>
                      </a:r>
                      <a:r>
                        <a:rPr sz="1500" b="1" spc="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больше,</a:t>
                      </a:r>
                      <a:r>
                        <a:rPr sz="15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чем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0" dirty="0">
                          <a:latin typeface="Tahoma"/>
                          <a:cs typeface="Tahoma"/>
                        </a:rPr>
                        <a:t>за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счет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операций,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проведенных</a:t>
                      </a:r>
                      <a:r>
                        <a:rPr sz="15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вне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акушерского</a:t>
                      </a:r>
                      <a:r>
                        <a:rPr sz="15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4" dirty="0">
                          <a:latin typeface="Tahoma"/>
                          <a:cs typeface="Tahoma"/>
                        </a:rPr>
                        <a:t>стационара.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Число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операций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наложения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акушерскихщипцов,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вакуум</a:t>
                      </a:r>
                      <a:r>
                        <a:rPr sz="1500" spc="1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экстракции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плода, </a:t>
                      </a:r>
                      <a:r>
                        <a:rPr sz="1500" spc="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плодоразрушающих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операций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должно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совпадать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таковым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№14,</a:t>
                      </a:r>
                      <a:r>
                        <a:rPr sz="15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поскольку</a:t>
                      </a:r>
                      <a:r>
                        <a:rPr sz="15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70" dirty="0">
                          <a:latin typeface="Tahoma"/>
                          <a:cs typeface="Tahoma"/>
                        </a:rPr>
                        <a:t>они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5" dirty="0">
                          <a:latin typeface="Tahoma"/>
                          <a:cs typeface="Tahoma"/>
                        </a:rPr>
                        <a:t>могут </a:t>
                      </a:r>
                      <a:r>
                        <a:rPr sz="1500" spc="-4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проводиться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0" dirty="0">
                          <a:latin typeface="Tahoma"/>
                          <a:cs typeface="Tahoma"/>
                        </a:rPr>
                        <a:t>стационарах.</a:t>
                      </a:r>
                      <a:endParaRPr sz="15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40159" y="394081"/>
            <a:ext cx="249554" cy="184785"/>
          </a:xfrm>
          <a:custGeom>
            <a:avLst/>
            <a:gdLst/>
            <a:ahLst/>
            <a:cxnLst/>
            <a:rect l="l" t="t" r="r" b="b"/>
            <a:pathLst>
              <a:path w="249554" h="184784">
                <a:moveTo>
                  <a:pt x="172339" y="30861"/>
                </a:moveTo>
                <a:lnTo>
                  <a:pt x="163575" y="30861"/>
                </a:lnTo>
                <a:lnTo>
                  <a:pt x="156464" y="33274"/>
                </a:lnTo>
                <a:lnTo>
                  <a:pt x="150875" y="37973"/>
                </a:lnTo>
                <a:lnTo>
                  <a:pt x="145415" y="42672"/>
                </a:lnTo>
                <a:lnTo>
                  <a:pt x="142621" y="49149"/>
                </a:lnTo>
                <a:lnTo>
                  <a:pt x="142621" y="57277"/>
                </a:lnTo>
                <a:lnTo>
                  <a:pt x="142621" y="65405"/>
                </a:lnTo>
                <a:lnTo>
                  <a:pt x="145415" y="72009"/>
                </a:lnTo>
                <a:lnTo>
                  <a:pt x="150875" y="76835"/>
                </a:lnTo>
                <a:lnTo>
                  <a:pt x="156464" y="81661"/>
                </a:lnTo>
                <a:lnTo>
                  <a:pt x="163703" y="84074"/>
                </a:lnTo>
                <a:lnTo>
                  <a:pt x="172847" y="84074"/>
                </a:lnTo>
                <a:lnTo>
                  <a:pt x="181864" y="84074"/>
                </a:lnTo>
                <a:lnTo>
                  <a:pt x="189230" y="81534"/>
                </a:lnTo>
                <a:lnTo>
                  <a:pt x="194945" y="76581"/>
                </a:lnTo>
                <a:lnTo>
                  <a:pt x="200660" y="71501"/>
                </a:lnTo>
                <a:lnTo>
                  <a:pt x="203454" y="65151"/>
                </a:lnTo>
                <a:lnTo>
                  <a:pt x="203454" y="57277"/>
                </a:lnTo>
                <a:lnTo>
                  <a:pt x="203454" y="49530"/>
                </a:lnTo>
                <a:lnTo>
                  <a:pt x="200660" y="43180"/>
                </a:lnTo>
                <a:lnTo>
                  <a:pt x="195199" y="38227"/>
                </a:lnTo>
                <a:lnTo>
                  <a:pt x="189611" y="33274"/>
                </a:lnTo>
                <a:lnTo>
                  <a:pt x="182118" y="30861"/>
                </a:lnTo>
                <a:lnTo>
                  <a:pt x="172339" y="30861"/>
                </a:lnTo>
                <a:close/>
              </a:path>
              <a:path w="249554" h="184784">
                <a:moveTo>
                  <a:pt x="0" y="3175"/>
                </a:moveTo>
                <a:lnTo>
                  <a:pt x="76962" y="3175"/>
                </a:lnTo>
                <a:lnTo>
                  <a:pt x="76962" y="181229"/>
                </a:lnTo>
                <a:lnTo>
                  <a:pt x="35687" y="181229"/>
                </a:lnTo>
                <a:lnTo>
                  <a:pt x="35687" y="36195"/>
                </a:lnTo>
                <a:lnTo>
                  <a:pt x="0" y="36195"/>
                </a:lnTo>
                <a:lnTo>
                  <a:pt x="0" y="3175"/>
                </a:lnTo>
                <a:close/>
              </a:path>
              <a:path w="249554" h="184784">
                <a:moveTo>
                  <a:pt x="169799" y="0"/>
                </a:moveTo>
                <a:lnTo>
                  <a:pt x="216769" y="12858"/>
                </a:lnTo>
                <a:lnTo>
                  <a:pt x="244236" y="50577"/>
                </a:lnTo>
                <a:lnTo>
                  <a:pt x="249555" y="88392"/>
                </a:lnTo>
                <a:lnTo>
                  <a:pt x="248840" y="102991"/>
                </a:lnTo>
                <a:lnTo>
                  <a:pt x="238125" y="140335"/>
                </a:lnTo>
                <a:lnTo>
                  <a:pt x="206248" y="173101"/>
                </a:lnTo>
                <a:lnTo>
                  <a:pt x="158623" y="184277"/>
                </a:lnTo>
                <a:lnTo>
                  <a:pt x="151572" y="184084"/>
                </a:lnTo>
                <a:lnTo>
                  <a:pt x="109220" y="172085"/>
                </a:lnTo>
                <a:lnTo>
                  <a:pt x="124587" y="141859"/>
                </a:lnTo>
                <a:lnTo>
                  <a:pt x="131518" y="145712"/>
                </a:lnTo>
                <a:lnTo>
                  <a:pt x="139366" y="148494"/>
                </a:lnTo>
                <a:lnTo>
                  <a:pt x="148143" y="150181"/>
                </a:lnTo>
                <a:lnTo>
                  <a:pt x="157861" y="150749"/>
                </a:lnTo>
                <a:lnTo>
                  <a:pt x="168602" y="149915"/>
                </a:lnTo>
                <a:lnTo>
                  <a:pt x="203962" y="121015"/>
                </a:lnTo>
                <a:lnTo>
                  <a:pt x="208025" y="98806"/>
                </a:lnTo>
                <a:lnTo>
                  <a:pt x="199261" y="105806"/>
                </a:lnTo>
                <a:lnTo>
                  <a:pt x="188960" y="110807"/>
                </a:lnTo>
                <a:lnTo>
                  <a:pt x="177111" y="113807"/>
                </a:lnTo>
                <a:lnTo>
                  <a:pt x="163703" y="114808"/>
                </a:lnTo>
                <a:lnTo>
                  <a:pt x="155396" y="114379"/>
                </a:lnTo>
                <a:lnTo>
                  <a:pt x="120126" y="99663"/>
                </a:lnTo>
                <a:lnTo>
                  <a:pt x="102362" y="59309"/>
                </a:lnTo>
                <a:lnTo>
                  <a:pt x="102931" y="50712"/>
                </a:lnTo>
                <a:lnTo>
                  <a:pt x="121840" y="16144"/>
                </a:lnTo>
                <a:lnTo>
                  <a:pt x="160656" y="472"/>
                </a:lnTo>
                <a:lnTo>
                  <a:pt x="169799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4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основной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источник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4" dirty="0">
                          <a:latin typeface="Tahoma"/>
                          <a:cs typeface="Tahoma"/>
                        </a:rPr>
                        <a:t>сведений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5" dirty="0">
                          <a:latin typeface="Tahoma"/>
                          <a:cs typeface="Tahoma"/>
                        </a:rPr>
                        <a:t>для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оценки: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64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71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90" dirty="0">
                          <a:latin typeface="Tahoma"/>
                          <a:cs typeface="Tahoma"/>
                        </a:rPr>
                        <a:t>Рождаемости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0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70" dirty="0">
                          <a:latin typeface="Tahoma"/>
                          <a:cs typeface="Tahoma"/>
                        </a:rPr>
                        <a:t>Состояния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здоровья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женщин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потомства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39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Тенденций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улучшения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ухудшения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здоровья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времени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0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80" dirty="0">
                          <a:latin typeface="Tahoma"/>
                          <a:cs typeface="Tahoma"/>
                        </a:rPr>
                        <a:t>Смертности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летальности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женщин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детей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1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75" dirty="0">
                          <a:latin typeface="Tahoma"/>
                          <a:cs typeface="Tahoma"/>
                        </a:rPr>
                        <a:t>Медико</a:t>
                      </a:r>
                      <a:r>
                        <a:rPr sz="1800" spc="17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социальной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оценки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состояния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общества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39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75" dirty="0">
                          <a:latin typeface="Tahoma"/>
                          <a:cs typeface="Tahoma"/>
                        </a:rPr>
                        <a:t>Правильности</a:t>
                      </a:r>
                      <a:r>
                        <a:rPr sz="1800" spc="4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организационных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принципов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акушерской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>
                        <a:lnSpc>
                          <a:spcPct val="100000"/>
                        </a:lnSpc>
                      </a:pP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неонатологической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5" dirty="0">
                          <a:latin typeface="Tahoma"/>
                          <a:cs typeface="Tahoma"/>
                        </a:rPr>
                        <a:t>помощи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0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40" dirty="0">
                          <a:latin typeface="Tahoma"/>
                          <a:cs typeface="Tahoma"/>
                        </a:rPr>
                        <a:t>Качества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оказываемой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18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5" dirty="0">
                          <a:latin typeface="Tahoma"/>
                          <a:cs typeface="Tahoma"/>
                        </a:rPr>
                        <a:t>помощи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marR="3330575" indent="-287020">
                        <a:lnSpc>
                          <a:spcPct val="100000"/>
                        </a:lnSpc>
                        <a:spcBef>
                          <a:spcPts val="140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55" dirty="0">
                          <a:latin typeface="Tahoma"/>
                          <a:cs typeface="Tahoma"/>
                        </a:rPr>
                        <a:t>Результативности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проводимых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медико</a:t>
                      </a:r>
                      <a:r>
                        <a:rPr sz="1800" spc="16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социальных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программ,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направленных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увеличение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рождаемости,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снижение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смертности,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повышение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качества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жизни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улучшение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здоровья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населения</a:t>
                      </a:r>
                      <a:endParaRPr sz="180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0579" y="391033"/>
            <a:ext cx="148844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19190" y="3858896"/>
          <a:ext cx="11335381" cy="2074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19040"/>
                <a:gridCol w="745489"/>
                <a:gridCol w="760095"/>
                <a:gridCol w="1205229"/>
                <a:gridCol w="1205229"/>
                <a:gridCol w="1207134"/>
                <a:gridCol w="1193165"/>
              </a:tblGrid>
              <a:tr h="247053"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95" dirty="0">
                          <a:latin typeface="Times New Roman"/>
                          <a:cs typeface="Times New Roman"/>
                        </a:rPr>
                        <a:t>женщин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переведенных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75" dirty="0">
                          <a:latin typeface="Times New Roman"/>
                          <a:cs typeface="Times New Roman"/>
                        </a:rPr>
                        <a:t>другие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450" b="1" spc="-7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261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164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56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41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661">
                <a:tc>
                  <a:txBody>
                    <a:bodyPr/>
                    <a:lstStyle/>
                    <a:p>
                      <a:pPr marL="31559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т.ч.</a:t>
                      </a:r>
                      <a:r>
                        <a:rPr sz="14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sz="145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ст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5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ым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аз</a:t>
                      </a:r>
                      <a:r>
                        <a:rPr sz="1450" spc="1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ям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10.1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195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141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48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53085" algn="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dirty="0">
                          <a:latin typeface="Times New Roman"/>
                          <a:cs typeface="Times New Roman"/>
                        </a:rPr>
                        <a:t>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9987"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1450" b="1" dirty="0">
                          <a:latin typeface="Times New Roman"/>
                          <a:cs typeface="Times New Roman"/>
                        </a:rPr>
                        <a:t>Чис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ыездных</a:t>
                      </a:r>
                      <a:r>
                        <a:rPr sz="145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ри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ре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има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ио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b="1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1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ом</a:t>
                      </a:r>
                      <a:r>
                        <a:rPr sz="1450" b="1" spc="-1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spc="10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и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098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1450" b="1" spc="-7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098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4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0014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549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141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336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72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924">
                <a:tc>
                  <a:txBody>
                    <a:bodyPr/>
                    <a:lstStyle/>
                    <a:p>
                      <a:pPr marL="31559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55" dirty="0">
                          <a:latin typeface="Times New Roman"/>
                          <a:cs typeface="Times New Roman"/>
                        </a:rPr>
                        <a:t>т.ч.</a:t>
                      </a:r>
                      <a:r>
                        <a:rPr sz="145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акушерско-гинекологической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11.1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080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685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91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37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8409">
                <a:tc>
                  <a:txBody>
                    <a:bodyPr/>
                    <a:lstStyle/>
                    <a:p>
                      <a:pPr marL="78740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анестезиолого-реанимационной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11.2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136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68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226">
                <a:tc>
                  <a:txBody>
                    <a:bodyPr/>
                    <a:lstStyle/>
                    <a:p>
                      <a:pPr marL="78740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неонатологической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673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11.3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673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19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322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81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231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70" dirty="0">
                          <a:latin typeface="Tahoma"/>
                          <a:cs typeface="Tahoma"/>
                        </a:rPr>
                        <a:t>Вызовы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бригад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реанимационной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помощи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75" dirty="0">
                          <a:latin typeface="Tahoma"/>
                          <a:cs typeface="Tahoma"/>
                        </a:rPr>
                        <a:t>11-11.3)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20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 marR="3513454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1900" spc="155" dirty="0">
                          <a:latin typeface="Tahoma"/>
                          <a:cs typeface="Tahoma"/>
                        </a:rPr>
                        <a:t>Учитывается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число выездов </a:t>
                      </a:r>
                      <a:r>
                        <a:rPr sz="1900" spc="200" dirty="0">
                          <a:latin typeface="Tahoma"/>
                          <a:cs typeface="Tahoma"/>
                        </a:rPr>
                        <a:t>реанимационных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бригад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900" spc="-340" dirty="0">
                          <a:latin typeface="Tahoma"/>
                          <a:cs typeface="Tahoma"/>
                        </a:rPr>
                        <a:t>1 </a:t>
                      </a:r>
                      <a:r>
                        <a:rPr sz="1900" spc="-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уровень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со</a:t>
                      </a:r>
                      <a:r>
                        <a:rPr sz="19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4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9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latin typeface="Tahoma"/>
                          <a:cs typeface="Tahoma"/>
                        </a:rPr>
                        <a:t>(гр.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5),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9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уровень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04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4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29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" dirty="0">
                          <a:latin typeface="Tahoma"/>
                          <a:cs typeface="Tahoma"/>
                        </a:rPr>
                        <a:t>(гр.6),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9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9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уровень</a:t>
                      </a:r>
                      <a:endParaRPr sz="19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900" spc="204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9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29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уровня</a:t>
                      </a:r>
                      <a:r>
                        <a:rPr sz="1900" spc="17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Федеральных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центров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latin typeface="Tahoma"/>
                          <a:cs typeface="Tahoma"/>
                        </a:rPr>
                        <a:t>(гр.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7).</a:t>
                      </a:r>
                      <a:endParaRPr sz="19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9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ВНИМАНИЕ!</a:t>
                      </a:r>
                      <a:endParaRPr sz="1900">
                        <a:latin typeface="Tahoma"/>
                        <a:cs typeface="Tahoma"/>
                      </a:endParaRPr>
                    </a:p>
                    <a:p>
                      <a:pPr marL="305435" marR="3681095">
                        <a:lnSpc>
                          <a:spcPct val="100000"/>
                        </a:lnSpc>
                      </a:pPr>
                      <a:r>
                        <a:rPr sz="1900" spc="155" dirty="0">
                          <a:latin typeface="Tahoma"/>
                          <a:cs typeface="Tahoma"/>
                        </a:rPr>
                        <a:t>Учитываются </a:t>
                      </a:r>
                      <a:r>
                        <a:rPr sz="1900" spc="204" dirty="0">
                          <a:latin typeface="Tahoma"/>
                          <a:cs typeface="Tahoma"/>
                        </a:rPr>
                        <a:t>не </a:t>
                      </a:r>
                      <a:r>
                        <a:rPr sz="1900" spc="200" dirty="0">
                          <a:latin typeface="Tahoma"/>
                          <a:cs typeface="Tahoma"/>
                        </a:rPr>
                        <a:t>обыкновенные </a:t>
                      </a:r>
                      <a:r>
                        <a:rPr sz="1900" spc="195" dirty="0">
                          <a:latin typeface="Tahoma"/>
                          <a:cs typeface="Tahoma"/>
                        </a:rPr>
                        <a:t>перевозки </a:t>
                      </a:r>
                      <a:r>
                        <a:rPr sz="1900" spc="204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900" spc="185" dirty="0">
                          <a:latin typeface="Tahoma"/>
                          <a:cs typeface="Tahoma"/>
                        </a:rPr>
                        <a:t>целью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5" dirty="0">
                          <a:latin typeface="Tahoma"/>
                          <a:cs typeface="Tahoma"/>
                        </a:rPr>
                        <a:t>транспортировки</a:t>
                      </a:r>
                      <a:r>
                        <a:rPr sz="19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одного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учреждения</a:t>
                      </a:r>
                      <a:r>
                        <a:rPr sz="19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6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35" dirty="0">
                          <a:latin typeface="Tahoma"/>
                          <a:cs typeface="Tahoma"/>
                        </a:rPr>
                        <a:t>другое,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14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выезды </a:t>
                      </a:r>
                      <a:r>
                        <a:rPr sz="1900" spc="-5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экстренные</a:t>
                      </a:r>
                      <a:r>
                        <a:rPr sz="19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60" dirty="0">
                          <a:latin typeface="Tahoma"/>
                          <a:cs typeface="Tahoma"/>
                        </a:rPr>
                        <a:t>случаи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бригад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10" dirty="0">
                          <a:latin typeface="Tahoma"/>
                          <a:cs typeface="Tahoma"/>
                        </a:rPr>
                        <a:t>реанимационной</a:t>
                      </a:r>
                      <a:r>
                        <a:rPr sz="19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5" dirty="0">
                          <a:latin typeface="Tahoma"/>
                          <a:cs typeface="Tahoma"/>
                        </a:rPr>
                        <a:t>помощи.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3367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3583" y="391033"/>
            <a:ext cx="319405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5" dirty="0">
                          <a:latin typeface="Tahoma"/>
                          <a:cs typeface="Tahoma"/>
                        </a:rPr>
                        <a:t>Межформенный</a:t>
                      </a:r>
                      <a:r>
                        <a:rPr sz="2400" b="1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0" dirty="0">
                          <a:latin typeface="Tahoma"/>
                          <a:cs typeface="Tahoma"/>
                        </a:rPr>
                        <a:t>контроль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43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5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09675">
                        <a:lnSpc>
                          <a:spcPct val="100000"/>
                        </a:lnSpc>
                        <a:spcBef>
                          <a:spcPts val="1630"/>
                        </a:spcBef>
                      </a:pPr>
                      <a:r>
                        <a:rPr sz="2000" b="1" spc="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При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сдаче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годовых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отчетов</a:t>
                      </a:r>
                      <a:r>
                        <a:rPr sz="200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межформенный</a:t>
                      </a:r>
                      <a:r>
                        <a:rPr sz="2000" b="1" spc="-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контроль</a:t>
                      </a:r>
                      <a:r>
                        <a:rPr sz="200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проводится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209675">
                        <a:lnSpc>
                          <a:spcPct val="100000"/>
                        </a:lnSpc>
                        <a:tabLst>
                          <a:tab pos="6633209" algn="l"/>
                        </a:tabLst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ме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ж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ду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формами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32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вклад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ы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ш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к	форме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32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),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09675">
                        <a:lnSpc>
                          <a:spcPct val="100000"/>
                        </a:lnSpc>
                        <a:spcBef>
                          <a:spcPts val="164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ак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ж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ф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рма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и: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4,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,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7,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688594" y="2134870"/>
            <a:ext cx="10815320" cy="3014980"/>
            <a:chOff x="688594" y="2134870"/>
            <a:chExt cx="10815320" cy="3014980"/>
          </a:xfrm>
        </p:grpSpPr>
        <p:sp>
          <p:nvSpPr>
            <p:cNvPr id="4" name="object 4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10426319" y="0"/>
                  </a:moveTo>
                  <a:lnTo>
                    <a:pt x="375729" y="0"/>
                  </a:lnTo>
                  <a:lnTo>
                    <a:pt x="328599" y="2928"/>
                  </a:lnTo>
                  <a:lnTo>
                    <a:pt x="283216" y="11478"/>
                  </a:lnTo>
                  <a:lnTo>
                    <a:pt x="239932" y="25298"/>
                  </a:lnTo>
                  <a:lnTo>
                    <a:pt x="199099" y="44035"/>
                  </a:lnTo>
                  <a:lnTo>
                    <a:pt x="161069" y="67336"/>
                  </a:lnTo>
                  <a:lnTo>
                    <a:pt x="126194" y="94850"/>
                  </a:lnTo>
                  <a:lnTo>
                    <a:pt x="94827" y="126224"/>
                  </a:lnTo>
                  <a:lnTo>
                    <a:pt x="67319" y="161106"/>
                  </a:lnTo>
                  <a:lnTo>
                    <a:pt x="44023" y="199142"/>
                  </a:lnTo>
                  <a:lnTo>
                    <a:pt x="25291" y="239982"/>
                  </a:lnTo>
                  <a:lnTo>
                    <a:pt x="11475" y="283271"/>
                  </a:lnTo>
                  <a:lnTo>
                    <a:pt x="2927" y="328659"/>
                  </a:lnTo>
                  <a:lnTo>
                    <a:pt x="0" y="375792"/>
                  </a:lnTo>
                  <a:lnTo>
                    <a:pt x="0" y="2626486"/>
                  </a:lnTo>
                  <a:lnTo>
                    <a:pt x="2927" y="2673620"/>
                  </a:lnTo>
                  <a:lnTo>
                    <a:pt x="11475" y="2719008"/>
                  </a:lnTo>
                  <a:lnTo>
                    <a:pt x="25291" y="2762297"/>
                  </a:lnTo>
                  <a:lnTo>
                    <a:pt x="44023" y="2803137"/>
                  </a:lnTo>
                  <a:lnTo>
                    <a:pt x="67319" y="2841173"/>
                  </a:lnTo>
                  <a:lnTo>
                    <a:pt x="94827" y="2876055"/>
                  </a:lnTo>
                  <a:lnTo>
                    <a:pt x="126194" y="2907429"/>
                  </a:lnTo>
                  <a:lnTo>
                    <a:pt x="161069" y="2934943"/>
                  </a:lnTo>
                  <a:lnTo>
                    <a:pt x="199099" y="2958244"/>
                  </a:lnTo>
                  <a:lnTo>
                    <a:pt x="239932" y="2976981"/>
                  </a:lnTo>
                  <a:lnTo>
                    <a:pt x="283216" y="2990801"/>
                  </a:lnTo>
                  <a:lnTo>
                    <a:pt x="328599" y="2999351"/>
                  </a:lnTo>
                  <a:lnTo>
                    <a:pt x="375729" y="3002279"/>
                  </a:lnTo>
                  <a:lnTo>
                    <a:pt x="10426319" y="3002279"/>
                  </a:lnTo>
                  <a:lnTo>
                    <a:pt x="10473452" y="2999351"/>
                  </a:lnTo>
                  <a:lnTo>
                    <a:pt x="10518840" y="2990801"/>
                  </a:lnTo>
                  <a:lnTo>
                    <a:pt x="10562129" y="2976981"/>
                  </a:lnTo>
                  <a:lnTo>
                    <a:pt x="10602969" y="2958244"/>
                  </a:lnTo>
                  <a:lnTo>
                    <a:pt x="10641005" y="2934943"/>
                  </a:lnTo>
                  <a:lnTo>
                    <a:pt x="10675887" y="2907429"/>
                  </a:lnTo>
                  <a:lnTo>
                    <a:pt x="10707261" y="2876055"/>
                  </a:lnTo>
                  <a:lnTo>
                    <a:pt x="10734775" y="2841173"/>
                  </a:lnTo>
                  <a:lnTo>
                    <a:pt x="10758076" y="2803137"/>
                  </a:lnTo>
                  <a:lnTo>
                    <a:pt x="10776813" y="2762297"/>
                  </a:lnTo>
                  <a:lnTo>
                    <a:pt x="10790633" y="2719008"/>
                  </a:lnTo>
                  <a:lnTo>
                    <a:pt x="10799183" y="2673620"/>
                  </a:lnTo>
                  <a:lnTo>
                    <a:pt x="10802112" y="2626486"/>
                  </a:lnTo>
                  <a:lnTo>
                    <a:pt x="10802112" y="375792"/>
                  </a:lnTo>
                  <a:lnTo>
                    <a:pt x="10799183" y="328659"/>
                  </a:lnTo>
                  <a:lnTo>
                    <a:pt x="10790633" y="283271"/>
                  </a:lnTo>
                  <a:lnTo>
                    <a:pt x="10776813" y="239982"/>
                  </a:lnTo>
                  <a:lnTo>
                    <a:pt x="10758076" y="199142"/>
                  </a:lnTo>
                  <a:lnTo>
                    <a:pt x="10734775" y="161106"/>
                  </a:lnTo>
                  <a:lnTo>
                    <a:pt x="10707261" y="126224"/>
                  </a:lnTo>
                  <a:lnTo>
                    <a:pt x="10675887" y="94850"/>
                  </a:lnTo>
                  <a:lnTo>
                    <a:pt x="10641005" y="67336"/>
                  </a:lnTo>
                  <a:lnTo>
                    <a:pt x="10602969" y="44035"/>
                  </a:lnTo>
                  <a:lnTo>
                    <a:pt x="10562129" y="25298"/>
                  </a:lnTo>
                  <a:lnTo>
                    <a:pt x="10518840" y="11478"/>
                  </a:lnTo>
                  <a:lnTo>
                    <a:pt x="10473452" y="2928"/>
                  </a:lnTo>
                  <a:lnTo>
                    <a:pt x="10426319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0" y="375792"/>
                  </a:moveTo>
                  <a:lnTo>
                    <a:pt x="2927" y="328659"/>
                  </a:lnTo>
                  <a:lnTo>
                    <a:pt x="11475" y="283271"/>
                  </a:lnTo>
                  <a:lnTo>
                    <a:pt x="25291" y="239982"/>
                  </a:lnTo>
                  <a:lnTo>
                    <a:pt x="44023" y="199142"/>
                  </a:lnTo>
                  <a:lnTo>
                    <a:pt x="67319" y="161106"/>
                  </a:lnTo>
                  <a:lnTo>
                    <a:pt x="94827" y="126224"/>
                  </a:lnTo>
                  <a:lnTo>
                    <a:pt x="126194" y="94850"/>
                  </a:lnTo>
                  <a:lnTo>
                    <a:pt x="161069" y="67336"/>
                  </a:lnTo>
                  <a:lnTo>
                    <a:pt x="199099" y="44035"/>
                  </a:lnTo>
                  <a:lnTo>
                    <a:pt x="239932" y="25298"/>
                  </a:lnTo>
                  <a:lnTo>
                    <a:pt x="283216" y="11478"/>
                  </a:lnTo>
                  <a:lnTo>
                    <a:pt x="328599" y="2928"/>
                  </a:lnTo>
                  <a:lnTo>
                    <a:pt x="375729" y="0"/>
                  </a:lnTo>
                  <a:lnTo>
                    <a:pt x="10426319" y="0"/>
                  </a:lnTo>
                  <a:lnTo>
                    <a:pt x="10473452" y="2928"/>
                  </a:lnTo>
                  <a:lnTo>
                    <a:pt x="10518840" y="11478"/>
                  </a:lnTo>
                  <a:lnTo>
                    <a:pt x="10562129" y="25298"/>
                  </a:lnTo>
                  <a:lnTo>
                    <a:pt x="10602969" y="44035"/>
                  </a:lnTo>
                  <a:lnTo>
                    <a:pt x="10641005" y="67336"/>
                  </a:lnTo>
                  <a:lnTo>
                    <a:pt x="10675887" y="94850"/>
                  </a:lnTo>
                  <a:lnTo>
                    <a:pt x="10707261" y="126224"/>
                  </a:lnTo>
                  <a:lnTo>
                    <a:pt x="10734775" y="161106"/>
                  </a:lnTo>
                  <a:lnTo>
                    <a:pt x="10758076" y="199142"/>
                  </a:lnTo>
                  <a:lnTo>
                    <a:pt x="10776813" y="239982"/>
                  </a:lnTo>
                  <a:lnTo>
                    <a:pt x="10790633" y="283271"/>
                  </a:lnTo>
                  <a:lnTo>
                    <a:pt x="10799183" y="328659"/>
                  </a:lnTo>
                  <a:lnTo>
                    <a:pt x="10802112" y="375792"/>
                  </a:lnTo>
                  <a:lnTo>
                    <a:pt x="10802112" y="2626486"/>
                  </a:lnTo>
                  <a:lnTo>
                    <a:pt x="10799183" y="2673620"/>
                  </a:lnTo>
                  <a:lnTo>
                    <a:pt x="10790633" y="2719008"/>
                  </a:lnTo>
                  <a:lnTo>
                    <a:pt x="10776813" y="2762297"/>
                  </a:lnTo>
                  <a:lnTo>
                    <a:pt x="10758076" y="2803137"/>
                  </a:lnTo>
                  <a:lnTo>
                    <a:pt x="10734775" y="2841173"/>
                  </a:lnTo>
                  <a:lnTo>
                    <a:pt x="10707261" y="2876055"/>
                  </a:lnTo>
                  <a:lnTo>
                    <a:pt x="10675887" y="2907429"/>
                  </a:lnTo>
                  <a:lnTo>
                    <a:pt x="10641005" y="2934943"/>
                  </a:lnTo>
                  <a:lnTo>
                    <a:pt x="10602969" y="2958244"/>
                  </a:lnTo>
                  <a:lnTo>
                    <a:pt x="10562129" y="2976981"/>
                  </a:lnTo>
                  <a:lnTo>
                    <a:pt x="10518840" y="2990801"/>
                  </a:lnTo>
                  <a:lnTo>
                    <a:pt x="10473452" y="2999351"/>
                  </a:lnTo>
                  <a:lnTo>
                    <a:pt x="10426319" y="3002279"/>
                  </a:lnTo>
                  <a:lnTo>
                    <a:pt x="375729" y="3002279"/>
                  </a:lnTo>
                  <a:lnTo>
                    <a:pt x="328599" y="2999351"/>
                  </a:lnTo>
                  <a:lnTo>
                    <a:pt x="283216" y="2990801"/>
                  </a:lnTo>
                  <a:lnTo>
                    <a:pt x="239932" y="2976981"/>
                  </a:lnTo>
                  <a:lnTo>
                    <a:pt x="199099" y="2958244"/>
                  </a:lnTo>
                  <a:lnTo>
                    <a:pt x="161069" y="2934943"/>
                  </a:lnTo>
                  <a:lnTo>
                    <a:pt x="126194" y="2907429"/>
                  </a:lnTo>
                  <a:lnTo>
                    <a:pt x="94827" y="2876055"/>
                  </a:lnTo>
                  <a:lnTo>
                    <a:pt x="67319" y="2841173"/>
                  </a:lnTo>
                  <a:lnTo>
                    <a:pt x="44023" y="2803137"/>
                  </a:lnTo>
                  <a:lnTo>
                    <a:pt x="25291" y="2762297"/>
                  </a:lnTo>
                  <a:lnTo>
                    <a:pt x="11475" y="2719008"/>
                  </a:lnTo>
                  <a:lnTo>
                    <a:pt x="2927" y="2673620"/>
                  </a:lnTo>
                  <a:lnTo>
                    <a:pt x="0" y="2626486"/>
                  </a:lnTo>
                  <a:lnTo>
                    <a:pt x="0" y="375792"/>
                  </a:lnTo>
                  <a:close/>
                </a:path>
              </a:pathLst>
            </a:custGeom>
            <a:ln w="12700">
              <a:solidFill>
                <a:srgbClr val="9D61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1443207" y="394081"/>
            <a:ext cx="229870" cy="181610"/>
          </a:xfrm>
          <a:custGeom>
            <a:avLst/>
            <a:gdLst/>
            <a:ahLst/>
            <a:cxnLst/>
            <a:rect l="l" t="t" r="r" b="b"/>
            <a:pathLst>
              <a:path w="229870" h="181609">
                <a:moveTo>
                  <a:pt x="152400" y="3175"/>
                </a:moveTo>
                <a:lnTo>
                  <a:pt x="229362" y="3175"/>
                </a:lnTo>
                <a:lnTo>
                  <a:pt x="229362" y="181229"/>
                </a:lnTo>
                <a:lnTo>
                  <a:pt x="188087" y="181229"/>
                </a:lnTo>
                <a:lnTo>
                  <a:pt x="188087" y="36195"/>
                </a:lnTo>
                <a:lnTo>
                  <a:pt x="152400" y="36195"/>
                </a:lnTo>
                <a:lnTo>
                  <a:pt x="152400" y="3175"/>
                </a:lnTo>
                <a:close/>
              </a:path>
              <a:path w="229870" h="181609">
                <a:moveTo>
                  <a:pt x="70739" y="0"/>
                </a:moveTo>
                <a:lnTo>
                  <a:pt x="112559" y="10175"/>
                </a:lnTo>
                <a:lnTo>
                  <a:pt x="136401" y="44965"/>
                </a:lnTo>
                <a:lnTo>
                  <a:pt x="136906" y="52705"/>
                </a:lnTo>
                <a:lnTo>
                  <a:pt x="136525" y="59846"/>
                </a:lnTo>
                <a:lnTo>
                  <a:pt x="115236" y="101084"/>
                </a:lnTo>
                <a:lnTo>
                  <a:pt x="66167" y="147701"/>
                </a:lnTo>
                <a:lnTo>
                  <a:pt x="142875" y="147701"/>
                </a:lnTo>
                <a:lnTo>
                  <a:pt x="142875" y="181229"/>
                </a:lnTo>
                <a:lnTo>
                  <a:pt x="8127" y="181229"/>
                </a:lnTo>
                <a:lnTo>
                  <a:pt x="8127" y="154559"/>
                </a:lnTo>
                <a:lnTo>
                  <a:pt x="76835" y="89662"/>
                </a:lnTo>
                <a:lnTo>
                  <a:pt x="84200" y="82677"/>
                </a:lnTo>
                <a:lnTo>
                  <a:pt x="89153" y="76708"/>
                </a:lnTo>
                <a:lnTo>
                  <a:pt x="91694" y="71755"/>
                </a:lnTo>
                <a:lnTo>
                  <a:pt x="94234" y="66675"/>
                </a:lnTo>
                <a:lnTo>
                  <a:pt x="95503" y="61722"/>
                </a:lnTo>
                <a:lnTo>
                  <a:pt x="95503" y="56769"/>
                </a:lnTo>
                <a:lnTo>
                  <a:pt x="95503" y="49657"/>
                </a:lnTo>
                <a:lnTo>
                  <a:pt x="93091" y="44196"/>
                </a:lnTo>
                <a:lnTo>
                  <a:pt x="88265" y="40386"/>
                </a:lnTo>
                <a:lnTo>
                  <a:pt x="83439" y="36576"/>
                </a:lnTo>
                <a:lnTo>
                  <a:pt x="76326" y="34671"/>
                </a:lnTo>
                <a:lnTo>
                  <a:pt x="66928" y="34671"/>
                </a:lnTo>
                <a:lnTo>
                  <a:pt x="59182" y="34671"/>
                </a:lnTo>
                <a:lnTo>
                  <a:pt x="52070" y="36195"/>
                </a:lnTo>
                <a:lnTo>
                  <a:pt x="45847" y="39116"/>
                </a:lnTo>
                <a:lnTo>
                  <a:pt x="39624" y="42037"/>
                </a:lnTo>
                <a:lnTo>
                  <a:pt x="34290" y="46609"/>
                </a:lnTo>
                <a:lnTo>
                  <a:pt x="30099" y="52451"/>
                </a:lnTo>
                <a:lnTo>
                  <a:pt x="0" y="33147"/>
                </a:lnTo>
                <a:lnTo>
                  <a:pt x="38306" y="5036"/>
                </a:lnTo>
                <a:lnTo>
                  <a:pt x="59261" y="567"/>
                </a:lnTo>
                <a:lnTo>
                  <a:pt x="70739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28956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При сдаче годовых отчетов </a:t>
            </a:r>
            <a:r>
              <a:rPr lang="ru-RU" b="1" dirty="0" err="1">
                <a:solidFill>
                  <a:schemeClr val="bg1"/>
                </a:solidFill>
              </a:rPr>
              <a:t>межформенный</a:t>
            </a:r>
            <a:r>
              <a:rPr lang="ru-RU" b="1" dirty="0">
                <a:solidFill>
                  <a:schemeClr val="bg1"/>
                </a:solidFill>
              </a:rPr>
              <a:t> контроль проводится между формами № 32 и вкладышем к форме № 32 (232),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а также с формами: № 14, № 30, № 47, № 61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ts val="2050"/>
                        </a:lnSpc>
                        <a:spcBef>
                          <a:spcPts val="1270"/>
                        </a:spcBef>
                      </a:pPr>
                      <a:r>
                        <a:rPr sz="1800" b="1" spc="11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25" dirty="0">
                          <a:latin typeface="Tahoma"/>
                          <a:cs typeface="Tahoma"/>
                        </a:rPr>
                        <a:t>№14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8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деятельности</a:t>
                      </a:r>
                      <a:r>
                        <a:rPr sz="18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latin typeface="Tahoma"/>
                          <a:cs typeface="Tahoma"/>
                        </a:rPr>
                        <a:t>подразделений</a:t>
                      </a:r>
                      <a:r>
                        <a:rPr sz="18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90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18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latin typeface="Tahoma"/>
                          <a:cs typeface="Tahoma"/>
                        </a:rPr>
                        <a:t>организации,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</a:pPr>
                      <a:r>
                        <a:rPr sz="1800" b="1" spc="35" dirty="0">
                          <a:latin typeface="Tahoma"/>
                          <a:cs typeface="Tahoma"/>
                        </a:rPr>
                        <a:t>оказывающих</a:t>
                      </a:r>
                      <a:r>
                        <a:rPr sz="18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0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18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8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latin typeface="Tahoma"/>
                          <a:cs typeface="Tahoma"/>
                        </a:rPr>
                        <a:t>стационарных</a:t>
                      </a:r>
                      <a:r>
                        <a:rPr sz="18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latin typeface="Tahoma"/>
                          <a:cs typeface="Tahoma"/>
                        </a:rPr>
                        <a:t>условиях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161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90" dirty="0">
                          <a:latin typeface="Tahoma"/>
                          <a:cs typeface="Tahoma"/>
                        </a:rPr>
                        <a:t>22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latin typeface="Tahoma"/>
                          <a:cs typeface="Tahoma"/>
                        </a:rPr>
                        <a:t>2200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70" dirty="0">
                          <a:latin typeface="Tahoma"/>
                          <a:cs typeface="Tahoma"/>
                        </a:rPr>
                        <a:t>(умерло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15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70" dirty="0">
                          <a:latin typeface="Tahoma"/>
                          <a:cs typeface="Tahoma"/>
                        </a:rPr>
                        <a:t>ч);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2400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70" dirty="0">
                          <a:latin typeface="Tahoma"/>
                          <a:cs typeface="Tahoma"/>
                        </a:rPr>
                        <a:t>(материнская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смертность);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0" dirty="0">
                          <a:latin typeface="Tahoma"/>
                          <a:cs typeface="Tahoma"/>
                        </a:rPr>
                        <a:t>3000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25" dirty="0">
                          <a:latin typeface="Tahoma"/>
                          <a:cs typeface="Tahoma"/>
                        </a:rPr>
                        <a:t>(состав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новорожденных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заболеваниями,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поступившими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возрасте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8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жизни,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исходы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25" dirty="0">
                          <a:latin typeface="Tahoma"/>
                          <a:cs typeface="Tahoma"/>
                        </a:rPr>
                        <a:t>лечения).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 marR="23037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170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4" dirty="0">
                          <a:latin typeface="Tahoma"/>
                          <a:cs typeface="Tahoma"/>
                        </a:rPr>
                        <a:t>дети,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поступившие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отделения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детских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стационаров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перинатальные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центры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других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организаций;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5" dirty="0">
                          <a:latin typeface="Tahoma"/>
                          <a:cs typeface="Tahoma"/>
                        </a:rPr>
                        <a:t>4000</a:t>
                      </a:r>
                      <a:r>
                        <a:rPr sz="2000" spc="15" dirty="0">
                          <a:latin typeface="Verdana"/>
                          <a:cs typeface="Verdana"/>
                        </a:rPr>
                        <a:t>,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tabLst>
                          <a:tab pos="2635250" algn="l"/>
                        </a:tabLst>
                      </a:pPr>
                      <a:r>
                        <a:rPr sz="2000" spc="-5" dirty="0">
                          <a:latin typeface="Tahoma"/>
                          <a:cs typeface="Tahoma"/>
                        </a:rPr>
                        <a:t>стр.14.0</a:t>
                      </a:r>
                      <a:r>
                        <a:rPr sz="2000" spc="-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14.9,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гр.3	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(акушерские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операции)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4379" y="543941"/>
            <a:ext cx="299720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4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№30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20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организации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85" dirty="0">
                          <a:latin typeface="Tahoma"/>
                          <a:cs typeface="Tahoma"/>
                        </a:rPr>
                        <a:t>23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050" dirty="0">
                        <a:latin typeface="Times New Roman"/>
                        <a:cs typeface="Times New Roman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5" dirty="0">
                          <a:latin typeface="Tahoma"/>
                          <a:cs typeface="Tahoma"/>
                        </a:rPr>
                        <a:t>3100,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 marR="6794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9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55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(койки</a:t>
                      </a:r>
                      <a:r>
                        <a:rPr sz="20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беременных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рожениц,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патологии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беременности)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должны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5" dirty="0">
                          <a:latin typeface="Tahoma"/>
                          <a:cs typeface="Tahoma"/>
                        </a:rPr>
                        <a:t>совпадать.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55" dirty="0">
                          <a:latin typeface="Tahoma"/>
                          <a:cs typeface="Tahoma"/>
                        </a:rPr>
                        <a:t>5503,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 marR="486409">
                        <a:lnSpc>
                          <a:spcPct val="100000"/>
                        </a:lnSpc>
                      </a:pPr>
                      <a:r>
                        <a:rPr sz="2000" spc="9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5;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45" dirty="0">
                          <a:latin typeface="Tahoma"/>
                          <a:cs typeface="Tahoma"/>
                        </a:rPr>
                        <a:t>12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50" dirty="0">
                          <a:latin typeface="Tahoma"/>
                          <a:cs typeface="Tahoma"/>
                        </a:rPr>
                        <a:t>13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(патолого</a:t>
                      </a:r>
                      <a:r>
                        <a:rPr sz="2000" spc="15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анатомические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вскрытия)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информацию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данной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таблице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сравниваем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05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формы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9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5" dirty="0">
                          <a:latin typeface="Tahoma"/>
                          <a:cs typeface="Tahoma"/>
                        </a:rPr>
                        <a:t>32.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7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наличии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расхождений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по вскрытиям мертворожденных </a:t>
                      </a:r>
                      <a:r>
                        <a:rPr sz="2000" spc="140" dirty="0">
                          <a:latin typeface="Tahoma"/>
                          <a:cs typeface="Tahoma"/>
                        </a:rPr>
                        <a:t>(всего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2000" spc="3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30" dirty="0">
                          <a:latin typeface="Tahoma"/>
                          <a:cs typeface="Tahoma"/>
                        </a:rPr>
                        <a:t>27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2000" spc="125" dirty="0">
                          <a:latin typeface="Tahoma"/>
                          <a:cs typeface="Tahoma"/>
                        </a:rPr>
                        <a:t>гестации), 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умерших </a:t>
                      </a:r>
                      <a:r>
                        <a:rPr sz="2000" spc="2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новорожденных 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8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6 </a:t>
                      </a:r>
                      <a:r>
                        <a:rPr sz="2000" spc="110" dirty="0">
                          <a:latin typeface="Tahoma"/>
                          <a:cs typeface="Tahoma"/>
                        </a:rPr>
                        <a:t>суток,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родившихся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2000" spc="25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2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25" dirty="0">
                          <a:latin typeface="Tahoma"/>
                          <a:cs typeface="Tahoma"/>
                        </a:rPr>
                        <a:t>27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недель) 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представить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объяснения.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2045"/>
                        </a:spcBef>
                      </a:pPr>
                      <a:r>
                        <a:rPr sz="2000" b="1" spc="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ВАЖНО!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spc="2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Срок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2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27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1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это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срок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дней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до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27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дней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</a:pP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включительно</a:t>
                      </a:r>
                      <a:r>
                        <a:rPr sz="2000" spc="-1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(табл.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0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2245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гр.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14)</a:t>
                      </a:r>
                      <a:endParaRPr sz="2000" dirty="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437133" y="4274565"/>
            <a:ext cx="10816590" cy="2039620"/>
            <a:chOff x="437133" y="4274565"/>
            <a:chExt cx="10816590" cy="2039620"/>
          </a:xfrm>
        </p:grpSpPr>
        <p:sp>
          <p:nvSpPr>
            <p:cNvPr id="4" name="object 4"/>
            <p:cNvSpPr/>
            <p:nvPr/>
          </p:nvSpPr>
          <p:spPr>
            <a:xfrm>
              <a:off x="443483" y="4280915"/>
              <a:ext cx="10803890" cy="2026920"/>
            </a:xfrm>
            <a:custGeom>
              <a:avLst/>
              <a:gdLst/>
              <a:ahLst/>
              <a:cxnLst/>
              <a:rect l="l" t="t" r="r" b="b"/>
              <a:pathLst>
                <a:path w="10803890" h="2026920">
                  <a:moveTo>
                    <a:pt x="10550017" y="0"/>
                  </a:moveTo>
                  <a:lnTo>
                    <a:pt x="253669" y="0"/>
                  </a:lnTo>
                  <a:lnTo>
                    <a:pt x="208073" y="4085"/>
                  </a:lnTo>
                  <a:lnTo>
                    <a:pt x="165157" y="15865"/>
                  </a:lnTo>
                  <a:lnTo>
                    <a:pt x="125639" y="34623"/>
                  </a:lnTo>
                  <a:lnTo>
                    <a:pt x="90235" y="59644"/>
                  </a:lnTo>
                  <a:lnTo>
                    <a:pt x="59661" y="90210"/>
                  </a:lnTo>
                  <a:lnTo>
                    <a:pt x="34634" y="125607"/>
                  </a:lnTo>
                  <a:lnTo>
                    <a:pt x="15870" y="165118"/>
                  </a:lnTo>
                  <a:lnTo>
                    <a:pt x="4087" y="208027"/>
                  </a:lnTo>
                  <a:lnTo>
                    <a:pt x="0" y="253618"/>
                  </a:lnTo>
                  <a:lnTo>
                    <a:pt x="0" y="1773250"/>
                  </a:lnTo>
                  <a:lnTo>
                    <a:pt x="4087" y="1818846"/>
                  </a:lnTo>
                  <a:lnTo>
                    <a:pt x="15870" y="1861762"/>
                  </a:lnTo>
                  <a:lnTo>
                    <a:pt x="34634" y="1901280"/>
                  </a:lnTo>
                  <a:lnTo>
                    <a:pt x="59661" y="1936684"/>
                  </a:lnTo>
                  <a:lnTo>
                    <a:pt x="90235" y="1967258"/>
                  </a:lnTo>
                  <a:lnTo>
                    <a:pt x="125639" y="1992285"/>
                  </a:lnTo>
                  <a:lnTo>
                    <a:pt x="165157" y="2011049"/>
                  </a:lnTo>
                  <a:lnTo>
                    <a:pt x="208073" y="2022832"/>
                  </a:lnTo>
                  <a:lnTo>
                    <a:pt x="253669" y="2026919"/>
                  </a:lnTo>
                  <a:lnTo>
                    <a:pt x="10550017" y="2026919"/>
                  </a:lnTo>
                  <a:lnTo>
                    <a:pt x="10595608" y="2022832"/>
                  </a:lnTo>
                  <a:lnTo>
                    <a:pt x="10638517" y="2011049"/>
                  </a:lnTo>
                  <a:lnTo>
                    <a:pt x="10678028" y="1992285"/>
                  </a:lnTo>
                  <a:lnTo>
                    <a:pt x="10713425" y="1967258"/>
                  </a:lnTo>
                  <a:lnTo>
                    <a:pt x="10743991" y="1936684"/>
                  </a:lnTo>
                  <a:lnTo>
                    <a:pt x="10769012" y="1901280"/>
                  </a:lnTo>
                  <a:lnTo>
                    <a:pt x="10787770" y="1861762"/>
                  </a:lnTo>
                  <a:lnTo>
                    <a:pt x="10799550" y="1818846"/>
                  </a:lnTo>
                  <a:lnTo>
                    <a:pt x="10803636" y="1773250"/>
                  </a:lnTo>
                  <a:lnTo>
                    <a:pt x="10803636" y="253618"/>
                  </a:lnTo>
                  <a:lnTo>
                    <a:pt x="10799550" y="208027"/>
                  </a:lnTo>
                  <a:lnTo>
                    <a:pt x="10787770" y="165118"/>
                  </a:lnTo>
                  <a:lnTo>
                    <a:pt x="10769012" y="125607"/>
                  </a:lnTo>
                  <a:lnTo>
                    <a:pt x="10743991" y="90210"/>
                  </a:lnTo>
                  <a:lnTo>
                    <a:pt x="10713425" y="59644"/>
                  </a:lnTo>
                  <a:lnTo>
                    <a:pt x="10678028" y="34623"/>
                  </a:lnTo>
                  <a:lnTo>
                    <a:pt x="10638517" y="15865"/>
                  </a:lnTo>
                  <a:lnTo>
                    <a:pt x="10595608" y="4085"/>
                  </a:lnTo>
                  <a:lnTo>
                    <a:pt x="10550017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43483" y="4280915"/>
              <a:ext cx="10803890" cy="2026920"/>
            </a:xfrm>
            <a:custGeom>
              <a:avLst/>
              <a:gdLst/>
              <a:ahLst/>
              <a:cxnLst/>
              <a:rect l="l" t="t" r="r" b="b"/>
              <a:pathLst>
                <a:path w="10803890" h="2026920">
                  <a:moveTo>
                    <a:pt x="0" y="253618"/>
                  </a:moveTo>
                  <a:lnTo>
                    <a:pt x="4087" y="208027"/>
                  </a:lnTo>
                  <a:lnTo>
                    <a:pt x="15870" y="165118"/>
                  </a:lnTo>
                  <a:lnTo>
                    <a:pt x="34634" y="125607"/>
                  </a:lnTo>
                  <a:lnTo>
                    <a:pt x="59661" y="90210"/>
                  </a:lnTo>
                  <a:lnTo>
                    <a:pt x="90235" y="59644"/>
                  </a:lnTo>
                  <a:lnTo>
                    <a:pt x="125639" y="34623"/>
                  </a:lnTo>
                  <a:lnTo>
                    <a:pt x="165157" y="15865"/>
                  </a:lnTo>
                  <a:lnTo>
                    <a:pt x="208073" y="4085"/>
                  </a:lnTo>
                  <a:lnTo>
                    <a:pt x="253669" y="0"/>
                  </a:lnTo>
                  <a:lnTo>
                    <a:pt x="10550017" y="0"/>
                  </a:lnTo>
                  <a:lnTo>
                    <a:pt x="10595608" y="4085"/>
                  </a:lnTo>
                  <a:lnTo>
                    <a:pt x="10638517" y="15865"/>
                  </a:lnTo>
                  <a:lnTo>
                    <a:pt x="10678028" y="34623"/>
                  </a:lnTo>
                  <a:lnTo>
                    <a:pt x="10713425" y="59644"/>
                  </a:lnTo>
                  <a:lnTo>
                    <a:pt x="10743991" y="90210"/>
                  </a:lnTo>
                  <a:lnTo>
                    <a:pt x="10769012" y="125607"/>
                  </a:lnTo>
                  <a:lnTo>
                    <a:pt x="10787770" y="165118"/>
                  </a:lnTo>
                  <a:lnTo>
                    <a:pt x="10799550" y="208027"/>
                  </a:lnTo>
                  <a:lnTo>
                    <a:pt x="10803636" y="253618"/>
                  </a:lnTo>
                  <a:lnTo>
                    <a:pt x="10803636" y="1773250"/>
                  </a:lnTo>
                  <a:lnTo>
                    <a:pt x="10799550" y="1818846"/>
                  </a:lnTo>
                  <a:lnTo>
                    <a:pt x="10787770" y="1861762"/>
                  </a:lnTo>
                  <a:lnTo>
                    <a:pt x="10769012" y="1901280"/>
                  </a:lnTo>
                  <a:lnTo>
                    <a:pt x="10743991" y="1936684"/>
                  </a:lnTo>
                  <a:lnTo>
                    <a:pt x="10713425" y="1967258"/>
                  </a:lnTo>
                  <a:lnTo>
                    <a:pt x="10678028" y="1992285"/>
                  </a:lnTo>
                  <a:lnTo>
                    <a:pt x="10638517" y="2011049"/>
                  </a:lnTo>
                  <a:lnTo>
                    <a:pt x="10595608" y="2022832"/>
                  </a:lnTo>
                  <a:lnTo>
                    <a:pt x="10550017" y="2026919"/>
                  </a:lnTo>
                  <a:lnTo>
                    <a:pt x="253669" y="2026919"/>
                  </a:lnTo>
                  <a:lnTo>
                    <a:pt x="208073" y="2022832"/>
                  </a:lnTo>
                  <a:lnTo>
                    <a:pt x="165157" y="2011049"/>
                  </a:lnTo>
                  <a:lnTo>
                    <a:pt x="125639" y="1992285"/>
                  </a:lnTo>
                  <a:lnTo>
                    <a:pt x="90235" y="1967258"/>
                  </a:lnTo>
                  <a:lnTo>
                    <a:pt x="59661" y="1936684"/>
                  </a:lnTo>
                  <a:lnTo>
                    <a:pt x="34634" y="1901280"/>
                  </a:lnTo>
                  <a:lnTo>
                    <a:pt x="15870" y="1861762"/>
                  </a:lnTo>
                  <a:lnTo>
                    <a:pt x="4087" y="1818846"/>
                  </a:lnTo>
                  <a:lnTo>
                    <a:pt x="0" y="1773250"/>
                  </a:lnTo>
                  <a:lnTo>
                    <a:pt x="0" y="253618"/>
                  </a:lnTo>
                  <a:close/>
                </a:path>
              </a:pathLst>
            </a:custGeom>
            <a:ln w="12700">
              <a:solidFill>
                <a:srgbClr val="9D61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4252" y="391033"/>
            <a:ext cx="298323" cy="19037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0600" y="4694210"/>
            <a:ext cx="922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ВАЖНО! </a:t>
            </a:r>
            <a:endParaRPr lang="ru-RU" dirty="0"/>
          </a:p>
          <a:p>
            <a:r>
              <a:rPr lang="ru-RU" dirty="0"/>
              <a:t>Срок 22-27 недель – это срок с 22 недель 0 дней до 27 недель 6 дней включительно (табл. 2245 гр. 14)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2200" b="1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47</a:t>
                      </a:r>
                      <a:r>
                        <a:rPr sz="22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;</a:t>
                      </a:r>
                      <a:r>
                        <a:rPr sz="2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61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1003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24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>
                        <a:lnSpc>
                          <a:spcPts val="2050"/>
                        </a:lnSpc>
                        <a:spcBef>
                          <a:spcPts val="1705"/>
                        </a:spcBef>
                      </a:pPr>
                      <a:r>
                        <a:rPr sz="1800" b="1" spc="11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" dirty="0">
                          <a:latin typeface="Tahoma"/>
                          <a:cs typeface="Tahoma"/>
                        </a:rPr>
                        <a:t>№47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</a:pPr>
                      <a:r>
                        <a:rPr sz="1800" b="1" spc="7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8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0" dirty="0">
                          <a:latin typeface="Tahoma"/>
                          <a:cs typeface="Tahoma"/>
                        </a:rPr>
                        <a:t>сети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0" dirty="0">
                          <a:latin typeface="Tahoma"/>
                          <a:cs typeface="Tahoma"/>
                        </a:rPr>
                        <a:t>деятельности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0" dirty="0">
                          <a:latin typeface="Tahoma"/>
                          <a:cs typeface="Tahoma"/>
                        </a:rPr>
                        <a:t>медицинских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latin typeface="Tahoma"/>
                          <a:cs typeface="Tahoma"/>
                        </a:rPr>
                        <a:t>организаций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60" dirty="0">
                          <a:latin typeface="Tahoma"/>
                          <a:cs typeface="Tahoma"/>
                        </a:rPr>
                        <a:t>0100,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стр.21,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5" dirty="0">
                          <a:latin typeface="Tahoma"/>
                          <a:cs typeface="Tahoma"/>
                        </a:rPr>
                        <a:t>гр.3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(родильные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дома);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latin typeface="Tahoma"/>
                          <a:cs typeface="Tahoma"/>
                        </a:rPr>
                        <a:t>0600,</a:t>
                      </a:r>
                      <a:r>
                        <a:rPr sz="18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стр.19,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5" dirty="0">
                          <a:latin typeface="Tahoma"/>
                          <a:cs typeface="Tahoma"/>
                        </a:rPr>
                        <a:t>гр.3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(перинатальные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центры);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0" dirty="0">
                          <a:latin typeface="Tahoma"/>
                          <a:cs typeface="Tahoma"/>
                        </a:rPr>
                        <a:t>0700,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стр.4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15" dirty="0">
                          <a:latin typeface="Tahoma"/>
                          <a:cs typeface="Tahoma"/>
                        </a:rPr>
                        <a:t>11 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(койки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беременных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рожениц,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96875">
                        <a:lnSpc>
                          <a:spcPts val="2050"/>
                        </a:lnSpc>
                      </a:pPr>
                      <a:r>
                        <a:rPr sz="1800" spc="160" dirty="0">
                          <a:latin typeface="Tahoma"/>
                          <a:cs typeface="Tahoma"/>
                        </a:rPr>
                        <a:t>патологии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беременности)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–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должны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4" dirty="0">
                          <a:latin typeface="Tahoma"/>
                          <a:cs typeface="Tahoma"/>
                        </a:rPr>
                        <a:t>совпадать.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  <a:spcBef>
                          <a:spcPts val="1789"/>
                        </a:spcBef>
                      </a:pPr>
                      <a:r>
                        <a:rPr sz="1800" b="1" spc="11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8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220" dirty="0">
                          <a:latin typeface="Tahoma"/>
                          <a:cs typeface="Tahoma"/>
                        </a:rPr>
                        <a:t>61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</a:pPr>
                      <a:r>
                        <a:rPr sz="1800" b="1" spc="7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8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latin typeface="Tahoma"/>
                          <a:cs typeface="Tahoma"/>
                        </a:rPr>
                        <a:t>ВИЧ-Инфекции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" dirty="0">
                          <a:latin typeface="Tahoma"/>
                          <a:cs typeface="Tahoma"/>
                        </a:rPr>
                        <a:t>5000,</a:t>
                      </a:r>
                      <a:r>
                        <a:rPr sz="18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стр.2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(роды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женщин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40" dirty="0">
                          <a:latin typeface="Tahoma"/>
                          <a:cs typeface="Tahoma"/>
                        </a:rPr>
                        <a:t>ВИЧ</a:t>
                      </a:r>
                      <a:r>
                        <a:rPr sz="18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родившиеся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0" dirty="0">
                          <a:latin typeface="Tahoma"/>
                          <a:cs typeface="Tahoma"/>
                        </a:rPr>
                        <a:t>живыми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дети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матерей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ВИЧ)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случае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расхождений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контролям,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пояснения.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216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2186" y="391033"/>
            <a:ext cx="329692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80" dirty="0">
                          <a:latin typeface="Tahoma"/>
                          <a:cs typeface="Tahoma"/>
                        </a:rPr>
                        <a:t>Дополнительная</a:t>
                      </a:r>
                      <a:r>
                        <a:rPr sz="2400" b="1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информация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85" dirty="0">
                          <a:latin typeface="Tahoma"/>
                          <a:cs typeface="Tahoma"/>
                        </a:rPr>
                        <a:t>25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детях,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родившиеся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более,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массой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г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  <a:buClr>
                          <a:srgbClr val="44758E"/>
                        </a:buClr>
                        <a:buFont typeface="Verdana"/>
                        <a:buAutoNum type="romanUcPeriod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40" dirty="0">
                          <a:latin typeface="Tahoma"/>
                          <a:cs typeface="Tahoma"/>
                        </a:rPr>
                        <a:t>Пояснительные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записки</a:t>
                      </a:r>
                      <a:r>
                        <a:rPr sz="14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случаи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14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смерти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44758E"/>
                        </a:buClr>
                        <a:buFont typeface="Verdana"/>
                        <a:buAutoNum type="romanUcPeriod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5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вне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родильного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отделения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8210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(должны</a:t>
                      </a:r>
                      <a:r>
                        <a:rPr sz="14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коррелировать</a:t>
                      </a:r>
                      <a:r>
                        <a:rPr sz="14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данными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т.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2200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8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2210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гр.2 </a:t>
                      </a:r>
                      <a:r>
                        <a:rPr sz="14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формы</a:t>
                      </a:r>
                      <a:r>
                        <a:rPr sz="14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32)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 startAt="4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девочек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лет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включительно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  <a:buClr>
                          <a:srgbClr val="44758E"/>
                        </a:buClr>
                        <a:buFont typeface="Verdana"/>
                        <a:buAutoNum type="romanUcPeriod" startAt="4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 startAt="4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55" dirty="0">
                          <a:latin typeface="Tahoma"/>
                          <a:cs typeface="Tahoma"/>
                        </a:rPr>
                        <a:t>Приказы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маршрутизации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беременных,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рожениц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родильниц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55" dirty="0">
                          <a:latin typeface="Verdana"/>
                          <a:cs typeface="Verdana"/>
                        </a:rPr>
                        <a:t>COVID-19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44758E"/>
                        </a:buClr>
                        <a:buFont typeface="Verdana"/>
                        <a:buAutoNum type="romanUcPeriod" startAt="4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44758E"/>
                        </a:buClr>
                        <a:buFont typeface="Verdana"/>
                        <a:buAutoNum type="romanUcPeriod" startAt="4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55" dirty="0">
                          <a:latin typeface="Tahoma"/>
                          <a:cs typeface="Tahoma"/>
                        </a:rPr>
                        <a:t>Пояснения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расхождениям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контролей,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том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85" dirty="0">
                          <a:latin typeface="Tahoma"/>
                          <a:cs typeface="Tahoma"/>
                        </a:rPr>
                        <a:t>числе: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4825" indent="-200025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o"/>
                        <a:tabLst>
                          <a:tab pos="505459" algn="l"/>
                        </a:tabLst>
                      </a:pP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соответствии</a:t>
                      </a:r>
                      <a:r>
                        <a:rPr sz="1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числу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родившихся</a:t>
                      </a:r>
                      <a:r>
                        <a:rPr sz="14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  <a:buClr>
                          <a:srgbClr val="C1493E"/>
                        </a:buClr>
                        <a:buFont typeface="Tahoma"/>
                        <a:buChar char="o"/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59410">
                        <a:lnSpc>
                          <a:spcPct val="100000"/>
                        </a:lnSpc>
                      </a:pPr>
                      <a:r>
                        <a:rPr sz="1600" b="1" spc="-114" dirty="0">
                          <a:latin typeface="Tahoma"/>
                          <a:cs typeface="Tahoma"/>
                        </a:rPr>
                        <a:t>32,2210,1,01+32,2210,1,02+32,2210,1,07+32,2210,1,(2х08)++32,2210,1,(3х09)=32,2245,1,03+32,2245,5,3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504825" indent="-200025">
                        <a:lnSpc>
                          <a:spcPct val="100000"/>
                        </a:lnSpc>
                        <a:buChar char="o"/>
                        <a:tabLst>
                          <a:tab pos="505459" algn="l"/>
                        </a:tabLst>
                      </a:pP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соответствии</a:t>
                      </a:r>
                      <a:r>
                        <a:rPr sz="1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4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4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8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родивших,</a:t>
                      </a:r>
                      <a:r>
                        <a:rPr sz="14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снятых</a:t>
                      </a:r>
                      <a:r>
                        <a:rPr sz="14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учета</a:t>
                      </a:r>
                      <a:r>
                        <a:rPr sz="14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женской</a:t>
                      </a:r>
                      <a:r>
                        <a:rPr sz="14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консультации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+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4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состо</a:t>
                      </a:r>
                      <a:r>
                        <a:rPr sz="14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я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ш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ие</a:t>
                      </a:r>
                      <a:r>
                        <a:rPr sz="1400" b="1" spc="-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учете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577215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b="1" spc="-120" dirty="0">
                          <a:latin typeface="Tahoma"/>
                          <a:cs typeface="Tahoma"/>
                        </a:rPr>
                        <a:t>32,2210,1,01+32,2210,1,02+32,2200,3,3-=32,2110,1,05-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40" dirty="0">
                          <a:latin typeface="Tahoma"/>
                          <a:cs typeface="Tahoma"/>
                        </a:rPr>
                        <a:t>32,2110,1,06+32,2210,1,10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443483" y="4282440"/>
            <a:ext cx="10292080" cy="365760"/>
          </a:xfrm>
          <a:custGeom>
            <a:avLst/>
            <a:gdLst/>
            <a:ahLst/>
            <a:cxnLst/>
            <a:rect l="l" t="t" r="r" b="b"/>
            <a:pathLst>
              <a:path w="10292080" h="365760">
                <a:moveTo>
                  <a:pt x="0" y="365760"/>
                </a:moveTo>
                <a:lnTo>
                  <a:pt x="10291572" y="365760"/>
                </a:lnTo>
                <a:lnTo>
                  <a:pt x="10291572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3483" y="5641847"/>
            <a:ext cx="8427720" cy="364490"/>
          </a:xfrm>
          <a:custGeom>
            <a:avLst/>
            <a:gdLst/>
            <a:ahLst/>
            <a:cxnLst/>
            <a:rect l="l" t="t" r="r" b="b"/>
            <a:pathLst>
              <a:path w="8427720" h="364489">
                <a:moveTo>
                  <a:pt x="0" y="364235"/>
                </a:moveTo>
                <a:lnTo>
                  <a:pt x="8427720" y="364235"/>
                </a:lnTo>
                <a:lnTo>
                  <a:pt x="8427720" y="0"/>
                </a:lnTo>
                <a:lnTo>
                  <a:pt x="0" y="0"/>
                </a:lnTo>
                <a:lnTo>
                  <a:pt x="0" y="36423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4252" y="391033"/>
            <a:ext cx="301371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325" cy="6448425"/>
          </a:xfrm>
          <a:custGeom>
            <a:avLst/>
            <a:gdLst/>
            <a:ahLst/>
            <a:cxnLst/>
            <a:rect l="l" t="t" r="r" b="b"/>
            <a:pathLst>
              <a:path w="11744325" h="6448425">
                <a:moveTo>
                  <a:pt x="0" y="879348"/>
                </a:moveTo>
                <a:lnTo>
                  <a:pt x="11744325" y="879348"/>
                </a:lnTo>
              </a:path>
              <a:path w="11744325" h="6448425">
                <a:moveTo>
                  <a:pt x="10898124" y="879475"/>
                </a:moveTo>
                <a:lnTo>
                  <a:pt x="10898124" y="0"/>
                </a:lnTo>
              </a:path>
              <a:path w="11744325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327406"/>
            <a:ext cx="945007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95" dirty="0"/>
              <a:t>1.</a:t>
            </a:r>
            <a:r>
              <a:rPr spc="-20" dirty="0"/>
              <a:t> </a:t>
            </a:r>
            <a:r>
              <a:rPr spc="85" dirty="0"/>
              <a:t>Сведения</a:t>
            </a:r>
            <a:r>
              <a:rPr spc="-35" dirty="0"/>
              <a:t> </a:t>
            </a:r>
            <a:r>
              <a:rPr spc="75" dirty="0"/>
              <a:t>о</a:t>
            </a:r>
            <a:r>
              <a:rPr spc="-20" dirty="0"/>
              <a:t> </a:t>
            </a:r>
            <a:r>
              <a:rPr spc="70" dirty="0"/>
              <a:t>новорожденных</a:t>
            </a:r>
            <a:r>
              <a:rPr spc="-25" dirty="0"/>
              <a:t> </a:t>
            </a:r>
            <a:r>
              <a:rPr spc="130" dirty="0"/>
              <a:t>с</a:t>
            </a:r>
            <a:r>
              <a:rPr spc="-35" dirty="0"/>
              <a:t> </a:t>
            </a:r>
            <a:r>
              <a:rPr spc="95" dirty="0"/>
              <a:t>массой</a:t>
            </a:r>
            <a:r>
              <a:rPr spc="-15" dirty="0"/>
              <a:t> </a:t>
            </a:r>
            <a:r>
              <a:rPr spc="35" dirty="0"/>
              <a:t>тела</a:t>
            </a:r>
            <a:r>
              <a:rPr spc="-10" dirty="0"/>
              <a:t> </a:t>
            </a:r>
            <a:r>
              <a:rPr spc="100" dirty="0"/>
              <a:t>менее</a:t>
            </a:r>
            <a:r>
              <a:rPr spc="-30" dirty="0"/>
              <a:t> </a:t>
            </a:r>
            <a:r>
              <a:rPr spc="25" dirty="0"/>
              <a:t>500</a:t>
            </a:r>
            <a:r>
              <a:rPr spc="-20" dirty="0"/>
              <a:t> </a:t>
            </a:r>
            <a:r>
              <a:rPr spc="30" dirty="0"/>
              <a:t>г</a:t>
            </a:r>
            <a:r>
              <a:rPr spc="-35" dirty="0"/>
              <a:t> </a:t>
            </a:r>
            <a:r>
              <a:rPr spc="110" dirty="0"/>
              <a:t>при</a:t>
            </a:r>
            <a:r>
              <a:rPr spc="-20" dirty="0"/>
              <a:t> </a:t>
            </a:r>
            <a:r>
              <a:rPr spc="100" dirty="0"/>
              <a:t>сроке</a:t>
            </a:r>
          </a:p>
          <a:p>
            <a:pPr marL="12700">
              <a:lnSpc>
                <a:spcPct val="100000"/>
              </a:lnSpc>
            </a:pPr>
            <a:r>
              <a:rPr spc="75" dirty="0"/>
              <a:t>гес</a:t>
            </a:r>
            <a:r>
              <a:rPr spc="60" dirty="0"/>
              <a:t>т</a:t>
            </a:r>
            <a:r>
              <a:rPr spc="75" dirty="0"/>
              <a:t>ац</a:t>
            </a:r>
            <a:r>
              <a:rPr spc="85" dirty="0"/>
              <a:t>и</a:t>
            </a:r>
            <a:r>
              <a:rPr spc="120" dirty="0"/>
              <a:t>и</a:t>
            </a:r>
            <a:r>
              <a:rPr spc="-30" dirty="0"/>
              <a:t> </a:t>
            </a:r>
            <a:r>
              <a:rPr spc="-90" dirty="0"/>
              <a:t>22</a:t>
            </a:r>
            <a:r>
              <a:rPr spc="-45" dirty="0"/>
              <a:t> </a:t>
            </a:r>
            <a:r>
              <a:rPr spc="100" dirty="0"/>
              <a:t>н</a:t>
            </a:r>
            <a:r>
              <a:rPr spc="80" dirty="0"/>
              <a:t>е</a:t>
            </a:r>
            <a:r>
              <a:rPr spc="110" dirty="0"/>
              <a:t>д</a:t>
            </a:r>
            <a:r>
              <a:rPr spc="90" dirty="0"/>
              <a:t>е</a:t>
            </a:r>
            <a:r>
              <a:rPr spc="70" dirty="0"/>
              <a:t>ли</a:t>
            </a:r>
            <a:r>
              <a:rPr spc="-20" dirty="0"/>
              <a:t> </a:t>
            </a:r>
            <a:r>
              <a:rPr spc="120" dirty="0"/>
              <a:t>и</a:t>
            </a:r>
            <a:r>
              <a:rPr spc="-20" dirty="0"/>
              <a:t> </a:t>
            </a:r>
            <a:r>
              <a:rPr spc="75" dirty="0"/>
              <a:t>б</a:t>
            </a:r>
            <a:r>
              <a:rPr spc="50" dirty="0"/>
              <a:t>о</a:t>
            </a:r>
            <a:r>
              <a:rPr spc="40" dirty="0"/>
              <a:t>л</a:t>
            </a:r>
            <a:r>
              <a:rPr spc="90" dirty="0"/>
              <a:t>ее</a:t>
            </a:r>
            <a:r>
              <a:rPr spc="-204" dirty="0"/>
              <a:t>: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75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pc="155" dirty="0"/>
              <a:t>Субъект</a:t>
            </a:r>
            <a:r>
              <a:rPr spc="-125" dirty="0"/>
              <a:t> </a:t>
            </a:r>
            <a:r>
              <a:rPr spc="210" dirty="0"/>
              <a:t>Российской</a:t>
            </a:r>
            <a:r>
              <a:rPr spc="-110" dirty="0"/>
              <a:t> </a:t>
            </a:r>
            <a:r>
              <a:rPr spc="210" dirty="0"/>
              <a:t>Федерации</a:t>
            </a:r>
          </a:p>
          <a:p>
            <a:pPr marL="355600" indent="-343535">
              <a:lnSpc>
                <a:spcPts val="2055"/>
              </a:lnSpc>
              <a:spcBef>
                <a:spcPts val="780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pc="185" dirty="0"/>
              <a:t>Уровень</a:t>
            </a:r>
            <a:r>
              <a:rPr spc="-75" dirty="0"/>
              <a:t> </a:t>
            </a:r>
            <a:r>
              <a:rPr spc="210" dirty="0"/>
              <a:t>медицинской</a:t>
            </a:r>
            <a:r>
              <a:rPr spc="-100" dirty="0"/>
              <a:t> </a:t>
            </a:r>
            <a:r>
              <a:rPr spc="155" dirty="0"/>
              <a:t>организации,</a:t>
            </a:r>
          </a:p>
          <a:p>
            <a:pPr marL="355600">
              <a:lnSpc>
                <a:spcPts val="2055"/>
              </a:lnSpc>
            </a:pPr>
            <a:r>
              <a:rPr spc="165" dirty="0"/>
              <a:t>где</a:t>
            </a:r>
            <a:r>
              <a:rPr spc="-80" dirty="0"/>
              <a:t> </a:t>
            </a:r>
            <a:r>
              <a:rPr spc="229" dirty="0"/>
              <a:t>р</a:t>
            </a:r>
            <a:r>
              <a:rPr spc="180" dirty="0"/>
              <a:t>одился</a:t>
            </a:r>
            <a:r>
              <a:rPr spc="-75" dirty="0"/>
              <a:t> </a:t>
            </a:r>
            <a:r>
              <a:rPr spc="229" dirty="0"/>
              <a:t>р</a:t>
            </a:r>
            <a:r>
              <a:rPr spc="185" dirty="0"/>
              <a:t>еб</a:t>
            </a:r>
            <a:r>
              <a:rPr spc="190" dirty="0"/>
              <a:t>ен</a:t>
            </a:r>
            <a:r>
              <a:rPr spc="180" dirty="0"/>
              <a:t>о</a:t>
            </a:r>
            <a:r>
              <a:rPr spc="175" dirty="0"/>
              <a:t>к</a:t>
            </a:r>
            <a:r>
              <a:rPr spc="-80" dirty="0"/>
              <a:t> </a:t>
            </a:r>
            <a:r>
              <a:rPr spc="-165" dirty="0"/>
              <a:t>(</a:t>
            </a:r>
            <a:r>
              <a:rPr spc="-229" dirty="0"/>
              <a:t>1</a:t>
            </a:r>
            <a:r>
              <a:rPr spc="-75" dirty="0"/>
              <a:t>,2, </a:t>
            </a:r>
            <a:r>
              <a:rPr spc="45" dirty="0"/>
              <a:t>3</a:t>
            </a:r>
            <a:r>
              <a:rPr spc="-80" dirty="0"/>
              <a:t> </a:t>
            </a:r>
            <a:r>
              <a:rPr spc="175" dirty="0"/>
              <a:t>уров</a:t>
            </a:r>
            <a:r>
              <a:rPr spc="165" dirty="0"/>
              <a:t>е</a:t>
            </a:r>
            <a:r>
              <a:rPr spc="85" dirty="0"/>
              <a:t>нь)</a:t>
            </a:r>
          </a:p>
          <a:p>
            <a:pPr marL="355600" indent="-343535">
              <a:lnSpc>
                <a:spcPct val="100000"/>
              </a:lnSpc>
              <a:spcBef>
                <a:spcPts val="790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pc="170" dirty="0"/>
              <a:t>Возраст</a:t>
            </a:r>
            <a:r>
              <a:rPr spc="-105" dirty="0"/>
              <a:t> </a:t>
            </a:r>
            <a:r>
              <a:rPr spc="180" dirty="0"/>
              <a:t>матери</a:t>
            </a:r>
          </a:p>
          <a:p>
            <a:pPr marL="355600" indent="-343535">
              <a:lnSpc>
                <a:spcPts val="2050"/>
              </a:lnSpc>
              <a:spcBef>
                <a:spcPts val="780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pc="175" dirty="0"/>
              <a:t>Соматическое</a:t>
            </a:r>
            <a:r>
              <a:rPr spc="-120" dirty="0"/>
              <a:t> </a:t>
            </a:r>
            <a:r>
              <a:rPr spc="229" dirty="0"/>
              <a:t>и</a:t>
            </a:r>
            <a:r>
              <a:rPr spc="-95" dirty="0"/>
              <a:t> </a:t>
            </a:r>
            <a:r>
              <a:rPr spc="175" dirty="0"/>
              <a:t>гинекологическое</a:t>
            </a:r>
          </a:p>
          <a:p>
            <a:pPr marL="355600">
              <a:lnSpc>
                <a:spcPts val="2050"/>
              </a:lnSpc>
            </a:pPr>
            <a:r>
              <a:rPr spc="175" dirty="0"/>
              <a:t>здоровье</a:t>
            </a:r>
            <a:r>
              <a:rPr spc="-105" dirty="0"/>
              <a:t> </a:t>
            </a:r>
            <a:r>
              <a:rPr spc="135" dirty="0"/>
              <a:t>матери,</a:t>
            </a:r>
            <a:r>
              <a:rPr spc="-95" dirty="0"/>
              <a:t> </a:t>
            </a:r>
            <a:r>
              <a:rPr spc="150" dirty="0"/>
              <a:t>паритет</a:t>
            </a:r>
          </a:p>
          <a:p>
            <a:pPr marL="355600" marR="140335" indent="-343535">
              <a:lnSpc>
                <a:spcPts val="1939"/>
              </a:lnSpc>
              <a:spcBef>
                <a:spcPts val="1035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pc="180" dirty="0"/>
              <a:t>Наличие вредностей </a:t>
            </a:r>
            <a:r>
              <a:rPr spc="185" dirty="0"/>
              <a:t> </a:t>
            </a:r>
            <a:r>
              <a:rPr spc="145" dirty="0"/>
              <a:t>(профессиональные,</a:t>
            </a:r>
            <a:r>
              <a:rPr spc="-75" dirty="0"/>
              <a:t> </a:t>
            </a:r>
            <a:r>
              <a:rPr spc="145" dirty="0"/>
              <a:t>экологические; </a:t>
            </a:r>
            <a:r>
              <a:rPr spc="-550" dirty="0"/>
              <a:t> </a:t>
            </a:r>
            <a:r>
              <a:rPr spc="195" dirty="0"/>
              <a:t>вредные</a:t>
            </a:r>
            <a:r>
              <a:rPr spc="-90" dirty="0"/>
              <a:t> </a:t>
            </a:r>
            <a:r>
              <a:rPr spc="165" dirty="0"/>
              <a:t>привычки)</a:t>
            </a:r>
          </a:p>
          <a:p>
            <a:pPr marL="355600" indent="-343535">
              <a:lnSpc>
                <a:spcPts val="2055"/>
              </a:lnSpc>
              <a:spcBef>
                <a:spcPts val="770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pc="155" dirty="0"/>
              <a:t>Состояла</a:t>
            </a:r>
            <a:r>
              <a:rPr spc="-114" dirty="0"/>
              <a:t> </a:t>
            </a:r>
            <a:r>
              <a:rPr spc="195" dirty="0"/>
              <a:t>ли</a:t>
            </a:r>
            <a:r>
              <a:rPr spc="-85" dirty="0"/>
              <a:t> </a:t>
            </a:r>
            <a:r>
              <a:rPr spc="190" dirty="0"/>
              <a:t>беременная</a:t>
            </a:r>
            <a:r>
              <a:rPr spc="-90" dirty="0"/>
              <a:t> </a:t>
            </a:r>
            <a:r>
              <a:rPr spc="160" dirty="0"/>
              <a:t>на</a:t>
            </a:r>
            <a:r>
              <a:rPr spc="-85" dirty="0"/>
              <a:t> </a:t>
            </a:r>
            <a:r>
              <a:rPr spc="130" dirty="0"/>
              <a:t>учете</a:t>
            </a:r>
          </a:p>
          <a:p>
            <a:pPr marL="355600">
              <a:lnSpc>
                <a:spcPts val="2055"/>
              </a:lnSpc>
            </a:pPr>
            <a:r>
              <a:rPr cap="small" spc="250" dirty="0"/>
              <a:t>в</a:t>
            </a:r>
            <a:r>
              <a:rPr spc="-85" dirty="0"/>
              <a:t> </a:t>
            </a:r>
            <a:r>
              <a:rPr spc="229" dirty="0"/>
              <a:t>ж</a:t>
            </a:r>
            <a:r>
              <a:rPr spc="155" dirty="0"/>
              <a:t>е</a:t>
            </a:r>
            <a:r>
              <a:rPr spc="195" dirty="0"/>
              <a:t>нск</a:t>
            </a:r>
            <a:r>
              <a:rPr spc="204" dirty="0"/>
              <a:t>ой</a:t>
            </a:r>
            <a:r>
              <a:rPr spc="-90" dirty="0"/>
              <a:t> </a:t>
            </a:r>
            <a:r>
              <a:rPr spc="180" dirty="0"/>
              <a:t>конс</a:t>
            </a:r>
            <a:r>
              <a:rPr spc="175" dirty="0"/>
              <a:t>у</a:t>
            </a:r>
            <a:r>
              <a:rPr spc="110" dirty="0"/>
              <a:t>льт</a:t>
            </a:r>
            <a:r>
              <a:rPr spc="105" dirty="0"/>
              <a:t>а</a:t>
            </a:r>
            <a:r>
              <a:rPr spc="210" dirty="0"/>
              <a:t>ц</a:t>
            </a:r>
            <a:r>
              <a:rPr spc="229" dirty="0"/>
              <a:t>ии</a:t>
            </a:r>
          </a:p>
          <a:p>
            <a:pPr marL="355600" marR="1504315" indent="-343535">
              <a:lnSpc>
                <a:spcPts val="1939"/>
              </a:lnSpc>
              <a:spcBef>
                <a:spcPts val="1030"/>
              </a:spcBef>
              <a:buClr>
                <a:srgbClr val="6299B5"/>
              </a:buClr>
              <a:buFont typeface="Verdana"/>
              <a:buAutoNum type="arabicPeriod" startAt="7"/>
              <a:tabLst>
                <a:tab pos="355600" algn="l"/>
                <a:tab pos="356235" algn="l"/>
              </a:tabLst>
            </a:pPr>
            <a:r>
              <a:rPr spc="200" dirty="0"/>
              <a:t>Срок</a:t>
            </a:r>
            <a:r>
              <a:rPr spc="-105" dirty="0"/>
              <a:t> </a:t>
            </a:r>
            <a:r>
              <a:rPr spc="165" dirty="0"/>
              <a:t>гестации</a:t>
            </a:r>
            <a:r>
              <a:rPr spc="-90" dirty="0"/>
              <a:t> </a:t>
            </a:r>
            <a:r>
              <a:rPr spc="160" dirty="0"/>
              <a:t>на</a:t>
            </a:r>
            <a:r>
              <a:rPr spc="-90" dirty="0"/>
              <a:t> </a:t>
            </a:r>
            <a:r>
              <a:rPr spc="195" dirty="0"/>
              <a:t>момент </a:t>
            </a:r>
            <a:r>
              <a:rPr spc="-545" dirty="0"/>
              <a:t> </a:t>
            </a:r>
            <a:r>
              <a:rPr spc="195" dirty="0"/>
              <a:t>родоразрешения</a:t>
            </a:r>
          </a:p>
          <a:p>
            <a:pPr marL="355600" indent="-343535">
              <a:lnSpc>
                <a:spcPts val="2055"/>
              </a:lnSpc>
              <a:spcBef>
                <a:spcPts val="755"/>
              </a:spcBef>
              <a:buClr>
                <a:srgbClr val="6299B5"/>
              </a:buClr>
              <a:buFont typeface="Verdana"/>
              <a:buAutoNum type="arabicPeriod" startAt="7"/>
              <a:tabLst>
                <a:tab pos="355600" algn="l"/>
                <a:tab pos="356235" algn="l"/>
              </a:tabLst>
            </a:pPr>
            <a:r>
              <a:rPr spc="190" dirty="0"/>
              <a:t>Масса</a:t>
            </a:r>
            <a:r>
              <a:rPr spc="-90" dirty="0"/>
              <a:t> </a:t>
            </a:r>
            <a:r>
              <a:rPr spc="120" dirty="0"/>
              <a:t>тела</a:t>
            </a:r>
            <a:r>
              <a:rPr spc="-85" dirty="0"/>
              <a:t> </a:t>
            </a:r>
            <a:r>
              <a:rPr spc="235" dirty="0"/>
              <a:t>и</a:t>
            </a:r>
            <a:r>
              <a:rPr spc="-90" dirty="0"/>
              <a:t> </a:t>
            </a:r>
            <a:r>
              <a:rPr spc="165" dirty="0"/>
              <a:t>рост</a:t>
            </a:r>
            <a:r>
              <a:rPr spc="-90" dirty="0"/>
              <a:t> </a:t>
            </a:r>
            <a:r>
              <a:rPr spc="160" dirty="0"/>
              <a:t>ребенка/плода</a:t>
            </a:r>
            <a:r>
              <a:rPr spc="-95" dirty="0"/>
              <a:t> </a:t>
            </a:r>
            <a:r>
              <a:rPr spc="225" dirty="0"/>
              <a:t>при</a:t>
            </a:r>
          </a:p>
          <a:p>
            <a:pPr marL="355600">
              <a:lnSpc>
                <a:spcPts val="2055"/>
              </a:lnSpc>
            </a:pPr>
            <a:r>
              <a:rPr spc="204" dirty="0"/>
              <a:t>рождении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6299B5"/>
              </a:buClr>
              <a:buFont typeface="Verdana"/>
              <a:buAutoNum type="arabicPeriod" startAt="9"/>
              <a:tabLst>
                <a:tab pos="354965" algn="l"/>
                <a:tab pos="355600" algn="l"/>
              </a:tabLst>
            </a:pPr>
            <a:r>
              <a:rPr spc="195" dirty="0"/>
              <a:t>Родился</a:t>
            </a:r>
            <a:r>
              <a:rPr spc="-90" dirty="0"/>
              <a:t> </a:t>
            </a:r>
            <a:r>
              <a:rPr spc="215" dirty="0"/>
              <a:t>живым</a:t>
            </a:r>
            <a:r>
              <a:rPr spc="-85" dirty="0"/>
              <a:t> </a:t>
            </a:r>
            <a:r>
              <a:rPr spc="204" dirty="0"/>
              <a:t>или</a:t>
            </a:r>
            <a:r>
              <a:rPr spc="-90" dirty="0"/>
              <a:t> </a:t>
            </a:r>
            <a:r>
              <a:rPr spc="200" dirty="0"/>
              <a:t>мертвым</a:t>
            </a:r>
          </a:p>
          <a:p>
            <a:pPr marL="355600" marR="666115">
              <a:lnSpc>
                <a:spcPct val="100000"/>
              </a:lnSpc>
            </a:pPr>
            <a:r>
              <a:rPr spc="150" dirty="0"/>
              <a:t>(при</a:t>
            </a:r>
            <a:r>
              <a:rPr spc="-95" dirty="0"/>
              <a:t> </a:t>
            </a:r>
            <a:r>
              <a:rPr spc="195" dirty="0"/>
              <a:t>последнем</a:t>
            </a:r>
            <a:r>
              <a:rPr spc="-114" dirty="0"/>
              <a:t> </a:t>
            </a:r>
            <a:r>
              <a:rPr spc="160" dirty="0"/>
              <a:t>варианте</a:t>
            </a:r>
            <a:r>
              <a:rPr spc="-80" dirty="0"/>
              <a:t> </a:t>
            </a:r>
            <a:r>
              <a:rPr spc="135" dirty="0"/>
              <a:t>уточнить </a:t>
            </a:r>
            <a:r>
              <a:rPr spc="-545" dirty="0"/>
              <a:t> </a:t>
            </a:r>
            <a:r>
              <a:rPr spc="180" dirty="0"/>
              <a:t>смерть </a:t>
            </a:r>
            <a:r>
              <a:rPr spc="155" dirty="0"/>
              <a:t>наступила </a:t>
            </a:r>
            <a:r>
              <a:rPr spc="140" dirty="0"/>
              <a:t>антенатально </a:t>
            </a:r>
            <a:r>
              <a:rPr spc="145" dirty="0"/>
              <a:t> </a:t>
            </a:r>
            <a:r>
              <a:rPr spc="200" dirty="0"/>
              <a:t>или</a:t>
            </a:r>
            <a:r>
              <a:rPr spc="-80" dirty="0"/>
              <a:t> </a:t>
            </a:r>
            <a:r>
              <a:rPr spc="125" dirty="0"/>
              <a:t>интранатально</a:t>
            </a:r>
            <a:r>
              <a:rPr spc="125" dirty="0">
                <a:latin typeface="Verdana"/>
                <a:cs typeface="Verdana"/>
              </a:rPr>
              <a:t>)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Verdana"/>
              <a:cs typeface="Verdana"/>
            </a:endParaRPr>
          </a:p>
          <a:p>
            <a:pPr marL="355600" marR="167640" indent="-342900">
              <a:lnSpc>
                <a:spcPct val="100000"/>
              </a:lnSpc>
              <a:buClr>
                <a:srgbClr val="6299B5"/>
              </a:buClr>
              <a:buFont typeface="Verdana"/>
              <a:buAutoNum type="arabicPeriod" startAt="10"/>
              <a:tabLst>
                <a:tab pos="355600" algn="l"/>
              </a:tabLst>
            </a:pPr>
            <a:r>
              <a:rPr spc="215" dirty="0"/>
              <a:t>Выжил </a:t>
            </a:r>
            <a:r>
              <a:rPr spc="204" dirty="0"/>
              <a:t>или </a:t>
            </a:r>
            <a:r>
              <a:rPr spc="210" dirty="0"/>
              <a:t>умер </a:t>
            </a:r>
            <a:r>
              <a:rPr spc="150" dirty="0"/>
              <a:t>(при </a:t>
            </a:r>
            <a:r>
              <a:rPr spc="195" dirty="0"/>
              <a:t>последнем </a:t>
            </a:r>
            <a:r>
              <a:rPr spc="200" dirty="0"/>
              <a:t> </a:t>
            </a:r>
            <a:r>
              <a:rPr spc="160" dirty="0"/>
              <a:t>варианте</a:t>
            </a:r>
            <a:r>
              <a:rPr spc="-85" dirty="0"/>
              <a:t> </a:t>
            </a:r>
            <a:r>
              <a:rPr spc="135" dirty="0"/>
              <a:t>уточнить</a:t>
            </a:r>
            <a:r>
              <a:rPr spc="-70" dirty="0"/>
              <a:t> </a:t>
            </a:r>
            <a:r>
              <a:rPr spc="160" dirty="0"/>
              <a:t>в</a:t>
            </a:r>
            <a:r>
              <a:rPr spc="-90" dirty="0"/>
              <a:t> </a:t>
            </a:r>
            <a:r>
              <a:rPr spc="195" dirty="0"/>
              <a:t>первые</a:t>
            </a:r>
            <a:r>
              <a:rPr spc="-110" dirty="0"/>
              <a:t> </a:t>
            </a:r>
            <a:r>
              <a:rPr spc="135" dirty="0"/>
              <a:t>24</a:t>
            </a:r>
            <a:r>
              <a:rPr spc="-90" dirty="0"/>
              <a:t> </a:t>
            </a:r>
            <a:r>
              <a:rPr spc="-55" dirty="0"/>
              <a:t>ч.,</a:t>
            </a:r>
            <a:r>
              <a:rPr spc="-70" dirty="0"/>
              <a:t> </a:t>
            </a:r>
            <a:r>
              <a:rPr spc="-5" dirty="0"/>
              <a:t>168</a:t>
            </a:r>
            <a:r>
              <a:rPr spc="-100" dirty="0"/>
              <a:t> </a:t>
            </a:r>
            <a:r>
              <a:rPr spc="-15" dirty="0"/>
              <a:t>ч, </a:t>
            </a:r>
            <a:r>
              <a:rPr spc="-550" dirty="0"/>
              <a:t> </a:t>
            </a:r>
            <a:r>
              <a:rPr spc="204" dirty="0"/>
              <a:t>или</a:t>
            </a:r>
            <a:r>
              <a:rPr spc="-85" dirty="0"/>
              <a:t> </a:t>
            </a:r>
            <a:r>
              <a:rPr spc="130" dirty="0"/>
              <a:t>более)</a:t>
            </a: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6299B5"/>
              </a:buClr>
              <a:buFont typeface="Verdana"/>
              <a:buAutoNum type="arabicPeriod" startAt="10"/>
            </a:pPr>
            <a:endParaRPr sz="1750"/>
          </a:p>
          <a:p>
            <a:pPr marL="355600" marR="549910" indent="-342900">
              <a:lnSpc>
                <a:spcPct val="100000"/>
              </a:lnSpc>
              <a:buClr>
                <a:srgbClr val="6299B5"/>
              </a:buClr>
              <a:buFont typeface="Verdana"/>
              <a:buAutoNum type="arabicPeriod" startAt="10"/>
              <a:tabLst>
                <a:tab pos="355600" algn="l"/>
              </a:tabLst>
            </a:pPr>
            <a:r>
              <a:rPr spc="195" dirty="0"/>
              <a:t>Клинический </a:t>
            </a:r>
            <a:r>
              <a:rPr spc="170" dirty="0"/>
              <a:t>диагноз </a:t>
            </a:r>
            <a:r>
              <a:rPr spc="165" dirty="0"/>
              <a:t>заболевания </a:t>
            </a:r>
            <a:r>
              <a:rPr spc="-550" dirty="0"/>
              <a:t> </a:t>
            </a:r>
            <a:r>
              <a:rPr spc="185" dirty="0"/>
              <a:t>ребенка</a:t>
            </a:r>
            <a:r>
              <a:rPr spc="-120" dirty="0"/>
              <a:t> </a:t>
            </a:r>
            <a:r>
              <a:rPr spc="130" dirty="0"/>
              <a:t>(основной,</a:t>
            </a:r>
            <a:r>
              <a:rPr spc="-120" dirty="0"/>
              <a:t> </a:t>
            </a:r>
            <a:r>
              <a:rPr spc="150" dirty="0"/>
              <a:t>сопутствующий, </a:t>
            </a:r>
            <a:r>
              <a:rPr spc="-545" dirty="0"/>
              <a:t> </a:t>
            </a:r>
            <a:r>
              <a:rPr spc="160" dirty="0"/>
              <a:t>осложнения)</a:t>
            </a: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6299B5"/>
              </a:buClr>
              <a:buFont typeface="Verdana"/>
              <a:buAutoNum type="arabicPeriod" startAt="10"/>
            </a:pPr>
            <a:endParaRPr sz="1750"/>
          </a:p>
          <a:p>
            <a:pPr marL="355600" marR="5080" indent="-342900">
              <a:lnSpc>
                <a:spcPct val="100000"/>
              </a:lnSpc>
              <a:buClr>
                <a:srgbClr val="6299B5"/>
              </a:buClr>
              <a:buFont typeface="Verdana"/>
              <a:buAutoNum type="arabicPeriod" startAt="10"/>
              <a:tabLst>
                <a:tab pos="355600" algn="l"/>
              </a:tabLst>
            </a:pPr>
            <a:r>
              <a:rPr spc="245" dirty="0"/>
              <a:t>При</a:t>
            </a:r>
            <a:r>
              <a:rPr spc="-80" dirty="0"/>
              <a:t> </a:t>
            </a:r>
            <a:r>
              <a:rPr spc="175" dirty="0"/>
              <a:t>вс</a:t>
            </a:r>
            <a:r>
              <a:rPr spc="185" dirty="0"/>
              <a:t>к</a:t>
            </a:r>
            <a:r>
              <a:rPr spc="190" dirty="0"/>
              <a:t>рытии</a:t>
            </a:r>
            <a:r>
              <a:rPr spc="-95" dirty="0"/>
              <a:t> </a:t>
            </a:r>
            <a:r>
              <a:rPr spc="-85" dirty="0"/>
              <a:t>–</a:t>
            </a:r>
            <a:r>
              <a:rPr spc="-75" dirty="0"/>
              <a:t> </a:t>
            </a:r>
            <a:r>
              <a:rPr spc="200" dirty="0"/>
              <a:t>п</a:t>
            </a:r>
            <a:r>
              <a:rPr spc="105" dirty="0"/>
              <a:t>ато</a:t>
            </a:r>
            <a:r>
              <a:rPr spc="165" dirty="0"/>
              <a:t>ло</a:t>
            </a:r>
            <a:r>
              <a:rPr spc="114" dirty="0"/>
              <a:t>г</a:t>
            </a:r>
            <a:r>
              <a:rPr spc="145" dirty="0"/>
              <a:t>о</a:t>
            </a:r>
            <a:r>
              <a:rPr spc="130" dirty="0"/>
              <a:t>а</a:t>
            </a:r>
            <a:r>
              <a:rPr spc="165" dirty="0"/>
              <a:t>н</a:t>
            </a:r>
            <a:r>
              <a:rPr spc="145" dirty="0"/>
              <a:t>а</a:t>
            </a:r>
            <a:r>
              <a:rPr spc="175" dirty="0"/>
              <a:t>томический  </a:t>
            </a:r>
            <a:r>
              <a:rPr spc="130" dirty="0"/>
              <a:t>диагноз.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9806" y="543941"/>
            <a:ext cx="313690" cy="19037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401425" y="461263"/>
            <a:ext cx="3397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40" dirty="0">
                <a:latin typeface="Tahoma"/>
                <a:cs typeface="Tahoma"/>
              </a:rPr>
              <a:t>26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1614" y="976376"/>
            <a:ext cx="5467350" cy="488696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355600" marR="53340" indent="-343535">
              <a:lnSpc>
                <a:spcPts val="1939"/>
              </a:lnSpc>
              <a:spcBef>
                <a:spcPts val="345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z="1800" spc="110" dirty="0">
                <a:latin typeface="Tahoma"/>
                <a:cs typeface="Tahoma"/>
              </a:rPr>
              <a:t>№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Индивидуальной</a:t>
            </a:r>
            <a:r>
              <a:rPr sz="1800" spc="-70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карты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беременной</a:t>
            </a:r>
            <a:r>
              <a:rPr sz="1800" spc="-105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родильницы,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возраст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матери</a:t>
            </a:r>
            <a:endParaRPr sz="1800">
              <a:latin typeface="Tahoma"/>
              <a:cs typeface="Tahoma"/>
            </a:endParaRPr>
          </a:p>
          <a:p>
            <a:pPr marL="355600" indent="-343535">
              <a:lnSpc>
                <a:spcPts val="2050"/>
              </a:lnSpc>
              <a:spcBef>
                <a:spcPts val="755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z="1800" spc="185" dirty="0">
                <a:latin typeface="Tahoma"/>
                <a:cs typeface="Tahoma"/>
              </a:rPr>
              <a:t>Место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45" dirty="0">
                <a:latin typeface="Tahoma"/>
                <a:cs typeface="Tahoma"/>
              </a:rPr>
              <a:t>жительства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95" dirty="0">
                <a:latin typeface="Tahoma"/>
                <a:cs typeface="Tahoma"/>
              </a:rPr>
              <a:t>(регион).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200" dirty="0">
                <a:latin typeface="Tahoma"/>
                <a:cs typeface="Tahoma"/>
              </a:rPr>
              <a:t>Регион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2050"/>
              </a:lnSpc>
            </a:pPr>
            <a:r>
              <a:rPr sz="1800" spc="170" dirty="0">
                <a:latin typeface="Tahoma"/>
                <a:cs typeface="Tahoma"/>
              </a:rPr>
              <a:t>прописки,</a:t>
            </a:r>
            <a:r>
              <a:rPr sz="1800" spc="-13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если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40" dirty="0">
                <a:latin typeface="Tahoma"/>
                <a:cs typeface="Tahoma"/>
              </a:rPr>
              <a:t>иной.</a:t>
            </a:r>
            <a:endParaRPr sz="1800">
              <a:latin typeface="Tahoma"/>
              <a:cs typeface="Tahoma"/>
            </a:endParaRPr>
          </a:p>
          <a:p>
            <a:pPr marL="355600" marR="5080" indent="-343535">
              <a:lnSpc>
                <a:spcPts val="1939"/>
              </a:lnSpc>
              <a:spcBef>
                <a:spcPts val="1045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z="1800" spc="175" dirty="0">
                <a:latin typeface="Tahoma"/>
                <a:cs typeface="Tahoma"/>
              </a:rPr>
              <a:t>Название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медицинской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организации,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где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200" dirty="0">
                <a:latin typeface="Tahoma"/>
                <a:cs typeface="Tahoma"/>
              </a:rPr>
              <a:t>женщина </a:t>
            </a:r>
            <a:r>
              <a:rPr sz="1800" spc="150" dirty="0">
                <a:latin typeface="Tahoma"/>
                <a:cs typeface="Tahoma"/>
              </a:rPr>
              <a:t>состояла </a:t>
            </a:r>
            <a:r>
              <a:rPr sz="1800" spc="160" dirty="0">
                <a:latin typeface="Tahoma"/>
                <a:cs typeface="Tahoma"/>
              </a:rPr>
              <a:t>на </a:t>
            </a:r>
            <a:r>
              <a:rPr sz="1800" spc="130" dirty="0">
                <a:latin typeface="Tahoma"/>
                <a:cs typeface="Tahoma"/>
              </a:rPr>
              <a:t>учете </a:t>
            </a:r>
            <a:r>
              <a:rPr sz="1800" spc="190" dirty="0">
                <a:latin typeface="Tahoma"/>
                <a:cs typeface="Tahoma"/>
              </a:rPr>
              <a:t>по </a:t>
            </a:r>
            <a:r>
              <a:rPr sz="1800" spc="170" dirty="0">
                <a:latin typeface="Tahoma"/>
                <a:cs typeface="Tahoma"/>
              </a:rPr>
              <a:t>поводу </a:t>
            </a:r>
            <a:r>
              <a:rPr sz="1800" spc="175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беременности,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ее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35" dirty="0">
                <a:latin typeface="Tahoma"/>
                <a:cs typeface="Tahoma"/>
              </a:rPr>
              <a:t>уровень.</a:t>
            </a:r>
            <a:endParaRPr sz="1800">
              <a:latin typeface="Tahoma"/>
              <a:cs typeface="Tahoma"/>
            </a:endParaRPr>
          </a:p>
          <a:p>
            <a:pPr marL="355600" indent="-343535">
              <a:lnSpc>
                <a:spcPts val="2055"/>
              </a:lnSpc>
              <a:spcBef>
                <a:spcPts val="760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z="1800" spc="200" dirty="0">
                <a:latin typeface="Tahoma"/>
                <a:cs typeface="Tahoma"/>
              </a:rPr>
              <a:t>Срок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постановки</a:t>
            </a:r>
            <a:r>
              <a:rPr sz="1800" spc="-105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на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14" dirty="0">
                <a:latin typeface="Tahoma"/>
                <a:cs typeface="Tahoma"/>
              </a:rPr>
              <a:t>учет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в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медицинской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2055"/>
              </a:lnSpc>
            </a:pPr>
            <a:r>
              <a:rPr sz="1800" spc="185" dirty="0">
                <a:latin typeface="Tahoma"/>
                <a:cs typeface="Tahoma"/>
              </a:rPr>
              <a:t>организации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по</a:t>
            </a:r>
            <a:r>
              <a:rPr sz="1800" spc="-114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поводу</a:t>
            </a:r>
            <a:r>
              <a:rPr sz="1800" spc="-120" dirty="0">
                <a:latin typeface="Tahoma"/>
                <a:cs typeface="Tahoma"/>
              </a:rPr>
              <a:t> </a:t>
            </a:r>
            <a:r>
              <a:rPr sz="1800" spc="195" dirty="0">
                <a:latin typeface="Tahoma"/>
                <a:cs typeface="Tahoma"/>
              </a:rPr>
              <a:t>беременности</a:t>
            </a:r>
            <a:endParaRPr sz="1800">
              <a:latin typeface="Tahoma"/>
              <a:cs typeface="Tahoma"/>
            </a:endParaRPr>
          </a:p>
          <a:p>
            <a:pPr marL="355600" marR="125095" indent="-343535">
              <a:lnSpc>
                <a:spcPts val="1939"/>
              </a:lnSpc>
              <a:spcBef>
                <a:spcPts val="1025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z="1800" spc="120" dirty="0">
                <a:latin typeface="Tahoma"/>
                <a:cs typeface="Tahoma"/>
              </a:rPr>
              <a:t>Дата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место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завершения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95" dirty="0">
                <a:latin typeface="Tahoma"/>
                <a:cs typeface="Tahoma"/>
              </a:rPr>
              <a:t>беременности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(родов/прерывания </a:t>
            </a:r>
            <a:r>
              <a:rPr sz="1800" spc="150" dirty="0">
                <a:latin typeface="Tahoma"/>
                <a:cs typeface="Tahoma"/>
              </a:rPr>
              <a:t>беременности), </a:t>
            </a:r>
            <a:r>
              <a:rPr sz="1800" spc="155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уровень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медицинской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организации</a:t>
            </a:r>
            <a:endParaRPr sz="1800">
              <a:latin typeface="Tahoma"/>
              <a:cs typeface="Tahoma"/>
            </a:endParaRPr>
          </a:p>
          <a:p>
            <a:pPr marL="355600" marR="560705" indent="-343535">
              <a:lnSpc>
                <a:spcPts val="1939"/>
              </a:lnSpc>
              <a:spcBef>
                <a:spcPts val="1025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z="1800" spc="200" dirty="0">
                <a:latin typeface="Tahoma"/>
                <a:cs typeface="Tahoma"/>
              </a:rPr>
              <a:t>Срок </a:t>
            </a:r>
            <a:r>
              <a:rPr sz="1800" spc="195" dirty="0">
                <a:latin typeface="Tahoma"/>
                <a:cs typeface="Tahoma"/>
              </a:rPr>
              <a:t>беременности </a:t>
            </a:r>
            <a:r>
              <a:rPr sz="1800" spc="155" dirty="0">
                <a:latin typeface="Tahoma"/>
                <a:cs typeface="Tahoma"/>
              </a:rPr>
              <a:t>на </a:t>
            </a:r>
            <a:r>
              <a:rPr sz="1800" spc="195" dirty="0">
                <a:latin typeface="Tahoma"/>
                <a:cs typeface="Tahoma"/>
              </a:rPr>
              <a:t>момент </a:t>
            </a:r>
            <a:r>
              <a:rPr sz="1800" spc="20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родов/прерывания </a:t>
            </a:r>
            <a:r>
              <a:rPr sz="1800" spc="165" dirty="0">
                <a:latin typeface="Tahoma"/>
                <a:cs typeface="Tahoma"/>
              </a:rPr>
              <a:t>беременности. </a:t>
            </a:r>
            <a:r>
              <a:rPr sz="1800" spc="17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Если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пациентка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80" dirty="0">
                <a:latin typeface="Tahoma"/>
                <a:cs typeface="Tahoma"/>
              </a:rPr>
              <a:t>умерла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беременной,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1814"/>
              </a:lnSpc>
            </a:pPr>
            <a:r>
              <a:rPr sz="1800" spc="125" dirty="0">
                <a:latin typeface="Tahoma"/>
                <a:cs typeface="Tahoma"/>
              </a:rPr>
              <a:t>указать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50" dirty="0">
                <a:latin typeface="Tahoma"/>
                <a:cs typeface="Tahoma"/>
              </a:rPr>
              <a:t>«Умерла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беременной»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на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каком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2050"/>
              </a:lnSpc>
            </a:pPr>
            <a:r>
              <a:rPr sz="1800" spc="140" dirty="0">
                <a:latin typeface="Tahoma"/>
                <a:cs typeface="Tahoma"/>
              </a:rPr>
              <a:t>сроке.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21614" y="315595"/>
            <a:ext cx="81146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0" dirty="0"/>
              <a:t>2.</a:t>
            </a:r>
            <a:r>
              <a:rPr spc="-30" dirty="0"/>
              <a:t> </a:t>
            </a:r>
            <a:r>
              <a:rPr spc="70" dirty="0"/>
              <a:t>Пояснительная</a:t>
            </a:r>
            <a:r>
              <a:rPr spc="-45" dirty="0"/>
              <a:t> </a:t>
            </a:r>
            <a:r>
              <a:rPr spc="70" dirty="0"/>
              <a:t>записка</a:t>
            </a:r>
            <a:r>
              <a:rPr spc="-20" dirty="0"/>
              <a:t> </a:t>
            </a:r>
            <a:r>
              <a:rPr spc="50" dirty="0"/>
              <a:t>на</a:t>
            </a:r>
            <a:r>
              <a:rPr spc="-20" dirty="0"/>
              <a:t> </a:t>
            </a:r>
            <a:r>
              <a:rPr spc="65" dirty="0"/>
              <a:t>случай</a:t>
            </a:r>
            <a:r>
              <a:rPr spc="-45" dirty="0"/>
              <a:t> </a:t>
            </a:r>
            <a:r>
              <a:rPr spc="90" dirty="0"/>
              <a:t>материнской</a:t>
            </a:r>
            <a:r>
              <a:rPr spc="-20" dirty="0"/>
              <a:t> </a:t>
            </a:r>
            <a:r>
              <a:rPr spc="100" dirty="0"/>
              <a:t>смерти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345428" y="976376"/>
            <a:ext cx="5195570" cy="500570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355600" marR="1062355" indent="-342900">
              <a:lnSpc>
                <a:spcPts val="1939"/>
              </a:lnSpc>
              <a:spcBef>
                <a:spcPts val="345"/>
              </a:spcBef>
              <a:buClr>
                <a:srgbClr val="6299B5"/>
              </a:buClr>
              <a:buFont typeface="Verdana"/>
              <a:buAutoNum type="arabicPeriod" startAt="7"/>
              <a:tabLst>
                <a:tab pos="354965" algn="l"/>
                <a:tab pos="355600" algn="l"/>
              </a:tabLst>
            </a:pPr>
            <a:r>
              <a:rPr sz="1800" spc="190" dirty="0">
                <a:latin typeface="Tahoma"/>
                <a:cs typeface="Tahoma"/>
              </a:rPr>
              <a:t>Беременность</a:t>
            </a:r>
            <a:r>
              <a:rPr sz="1800" spc="-105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00" dirty="0">
                <a:latin typeface="Tahoma"/>
                <a:cs typeface="Tahoma"/>
              </a:rPr>
              <a:t>роды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по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30" dirty="0">
                <a:latin typeface="Tahoma"/>
                <a:cs typeface="Tahoma"/>
              </a:rPr>
              <a:t>счету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140" dirty="0">
                <a:latin typeface="Tahoma"/>
                <a:cs typeface="Tahoma"/>
              </a:rPr>
              <a:t>(исходы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предыдущих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40" dirty="0">
                <a:latin typeface="Tahoma"/>
                <a:cs typeface="Tahoma"/>
              </a:rPr>
              <a:t>родов)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6299B5"/>
              </a:buClr>
              <a:buFont typeface="Verdana"/>
              <a:buAutoNum type="arabicPeriod" startAt="7"/>
            </a:pPr>
            <a:endParaRPr sz="2400">
              <a:latin typeface="Tahoma"/>
              <a:cs typeface="Tahoma"/>
            </a:endParaRPr>
          </a:p>
          <a:p>
            <a:pPr marL="355600" marR="105410" indent="-342900">
              <a:lnSpc>
                <a:spcPct val="90000"/>
              </a:lnSpc>
              <a:buClr>
                <a:srgbClr val="6299B5"/>
              </a:buClr>
              <a:buFont typeface="Verdana"/>
              <a:buAutoNum type="arabicPeriod" startAt="7"/>
              <a:tabLst>
                <a:tab pos="354965" algn="l"/>
                <a:tab pos="355600" algn="l"/>
              </a:tabLst>
            </a:pPr>
            <a:r>
              <a:rPr sz="1800" spc="185" dirty="0">
                <a:latin typeface="Tahoma"/>
                <a:cs typeface="Tahoma"/>
              </a:rPr>
              <a:t>Репродуктивное </a:t>
            </a:r>
            <a:r>
              <a:rPr sz="1800" spc="175" dirty="0">
                <a:latin typeface="Tahoma"/>
                <a:cs typeface="Tahoma"/>
              </a:rPr>
              <a:t>здоровье </a:t>
            </a:r>
            <a:r>
              <a:rPr sz="1800" spc="180" dirty="0">
                <a:latin typeface="Tahoma"/>
                <a:cs typeface="Tahoma"/>
              </a:rPr>
              <a:t>матери </a:t>
            </a:r>
            <a:r>
              <a:rPr sz="1800" spc="185" dirty="0">
                <a:latin typeface="Tahoma"/>
                <a:cs typeface="Tahoma"/>
              </a:rPr>
              <a:t> </a:t>
            </a:r>
            <a:r>
              <a:rPr sz="1800" spc="135" dirty="0">
                <a:latin typeface="Tahoma"/>
                <a:cs typeface="Tahoma"/>
              </a:rPr>
              <a:t>(бесплодие, </a:t>
            </a:r>
            <a:r>
              <a:rPr sz="1800" spc="125" dirty="0">
                <a:latin typeface="Tahoma"/>
                <a:cs typeface="Tahoma"/>
              </a:rPr>
              <a:t>ЭКО, </a:t>
            </a:r>
            <a:r>
              <a:rPr sz="1800" spc="175" dirty="0">
                <a:latin typeface="Tahoma"/>
                <a:cs typeface="Tahoma"/>
              </a:rPr>
              <a:t>неразвивающаяся </a:t>
            </a:r>
            <a:r>
              <a:rPr sz="1800" spc="18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беременность,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привычные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выкидыши,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внематочная </a:t>
            </a:r>
            <a:r>
              <a:rPr sz="1800" spc="160" dirty="0">
                <a:latin typeface="Tahoma"/>
                <a:cs typeface="Tahoma"/>
              </a:rPr>
              <a:t>беременность, </a:t>
            </a:r>
            <a:r>
              <a:rPr sz="1800" spc="175" dirty="0">
                <a:latin typeface="Tahoma"/>
                <a:cs typeface="Tahoma"/>
              </a:rPr>
              <a:t>кесарево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сечение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в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80" dirty="0">
                <a:latin typeface="Tahoma"/>
                <a:cs typeface="Tahoma"/>
              </a:rPr>
              <a:t>анамнезе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50" dirty="0">
                <a:latin typeface="Tahoma"/>
                <a:cs typeface="Tahoma"/>
              </a:rPr>
              <a:t>др.)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6299B5"/>
              </a:buClr>
              <a:buFont typeface="Verdana"/>
              <a:buAutoNum type="arabicPeriod" startAt="7"/>
            </a:pPr>
            <a:endParaRPr sz="2450">
              <a:latin typeface="Tahoma"/>
              <a:cs typeface="Tahoma"/>
            </a:endParaRPr>
          </a:p>
          <a:p>
            <a:pPr marL="355600" marR="405130" indent="-342900">
              <a:lnSpc>
                <a:spcPts val="1939"/>
              </a:lnSpc>
              <a:buClr>
                <a:srgbClr val="6299B5"/>
              </a:buClr>
              <a:buFont typeface="Verdana"/>
              <a:buAutoNum type="arabicPeriod" startAt="7"/>
              <a:tabLst>
                <a:tab pos="354965" algn="l"/>
                <a:tab pos="355600" algn="l"/>
              </a:tabLst>
            </a:pPr>
            <a:r>
              <a:rPr sz="1800" spc="150" dirty="0">
                <a:latin typeface="Tahoma"/>
                <a:cs typeface="Tahoma"/>
              </a:rPr>
              <a:t>Экстрагенитальная</a:t>
            </a:r>
            <a:r>
              <a:rPr sz="1800" spc="-50" dirty="0">
                <a:latin typeface="Tahoma"/>
                <a:cs typeface="Tahoma"/>
              </a:rPr>
              <a:t> </a:t>
            </a:r>
            <a:r>
              <a:rPr sz="1800" spc="120" dirty="0">
                <a:latin typeface="Tahoma"/>
                <a:cs typeface="Tahoma"/>
              </a:rPr>
              <a:t>патология,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в</a:t>
            </a:r>
            <a:r>
              <a:rPr sz="1800" spc="-65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том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числе </a:t>
            </a:r>
            <a:r>
              <a:rPr sz="1800" spc="160" dirty="0">
                <a:latin typeface="Tahoma"/>
                <a:cs typeface="Tahoma"/>
              </a:rPr>
              <a:t>социально</a:t>
            </a:r>
            <a:r>
              <a:rPr sz="1800" spc="160" dirty="0">
                <a:latin typeface="Verdana"/>
                <a:cs typeface="Verdana"/>
              </a:rPr>
              <a:t>-</a:t>
            </a:r>
            <a:r>
              <a:rPr sz="1800" spc="160" dirty="0">
                <a:latin typeface="Tahoma"/>
                <a:cs typeface="Tahoma"/>
              </a:rPr>
              <a:t>значимые </a:t>
            </a:r>
            <a:r>
              <a:rPr sz="1800" spc="165" dirty="0">
                <a:latin typeface="Tahoma"/>
                <a:cs typeface="Tahoma"/>
              </a:rPr>
              <a:t> заболевания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6299B5"/>
              </a:buClr>
              <a:buFont typeface="Verdana"/>
              <a:buAutoNum type="arabicPeriod" startAt="7"/>
            </a:pPr>
            <a:endParaRPr sz="3200">
              <a:latin typeface="Tahoma"/>
              <a:cs typeface="Tahoma"/>
            </a:endParaRPr>
          </a:p>
          <a:p>
            <a:pPr marL="355600" marR="5080" indent="-342900">
              <a:lnSpc>
                <a:spcPct val="90000"/>
              </a:lnSpc>
              <a:buClr>
                <a:srgbClr val="6299B5"/>
              </a:buClr>
              <a:buFont typeface="Verdana"/>
              <a:buAutoNum type="arabicPeriod" startAt="7"/>
              <a:tabLst>
                <a:tab pos="355600" algn="l"/>
              </a:tabLst>
            </a:pPr>
            <a:r>
              <a:rPr sz="1800" spc="180" dirty="0">
                <a:latin typeface="Tahoma"/>
                <a:cs typeface="Tahoma"/>
              </a:rPr>
              <a:t>Гинекологические </a:t>
            </a:r>
            <a:r>
              <a:rPr sz="1800" spc="165" dirty="0">
                <a:latin typeface="Tahoma"/>
                <a:cs typeface="Tahoma"/>
              </a:rPr>
              <a:t>заболевания </a:t>
            </a:r>
            <a:r>
              <a:rPr sz="1800" spc="170" dirty="0">
                <a:latin typeface="Tahoma"/>
                <a:cs typeface="Tahoma"/>
              </a:rPr>
              <a:t> </a:t>
            </a:r>
            <a:r>
              <a:rPr sz="1800" spc="150" dirty="0">
                <a:latin typeface="Tahoma"/>
                <a:cs typeface="Tahoma"/>
              </a:rPr>
              <a:t>(воспалительные</a:t>
            </a:r>
            <a:r>
              <a:rPr sz="1800" spc="-120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заболевания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органов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малого </a:t>
            </a:r>
            <a:r>
              <a:rPr sz="1800" spc="55" dirty="0">
                <a:latin typeface="Tahoma"/>
                <a:cs typeface="Tahoma"/>
              </a:rPr>
              <a:t>таза, </a:t>
            </a:r>
            <a:r>
              <a:rPr sz="1800" spc="175" dirty="0">
                <a:latin typeface="Tahoma"/>
                <a:cs typeface="Tahoma"/>
              </a:rPr>
              <a:t>новообразования </a:t>
            </a:r>
            <a:r>
              <a:rPr sz="1800" spc="180" dirty="0">
                <a:latin typeface="Tahoma"/>
                <a:cs typeface="Tahoma"/>
              </a:rPr>
              <a:t> </a:t>
            </a:r>
            <a:r>
              <a:rPr sz="1800" spc="145" dirty="0">
                <a:latin typeface="Tahoma"/>
                <a:cs typeface="Tahoma"/>
              </a:rPr>
              <a:t>яичников,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20" dirty="0">
                <a:latin typeface="Tahoma"/>
                <a:cs typeface="Tahoma"/>
              </a:rPr>
              <a:t>миома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20" dirty="0">
                <a:latin typeface="Tahoma"/>
                <a:cs typeface="Tahoma"/>
              </a:rPr>
              <a:t>матки,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эндометриоз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35" dirty="0">
                <a:latin typeface="Tahoma"/>
                <a:cs typeface="Tahoma"/>
              </a:rPr>
              <a:t>и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50" dirty="0">
                <a:latin typeface="Tahoma"/>
                <a:cs typeface="Tahoma"/>
              </a:rPr>
              <a:t>др.)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1204" y="391033"/>
            <a:ext cx="306197" cy="18732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402948" y="308228"/>
            <a:ext cx="3352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60" dirty="0">
                <a:latin typeface="Tahoma"/>
                <a:cs typeface="Tahoma"/>
              </a:rPr>
              <a:t>27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1614" y="912622"/>
            <a:ext cx="5795645" cy="50406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95"/>
              </a:spcBef>
              <a:buClr>
                <a:srgbClr val="6299B5"/>
              </a:buClr>
              <a:buFont typeface="Verdana"/>
              <a:buAutoNum type="arabicPeriod" startAt="11"/>
              <a:tabLst>
                <a:tab pos="355600" algn="l"/>
                <a:tab pos="356235" algn="l"/>
              </a:tabLst>
            </a:pPr>
            <a:r>
              <a:rPr sz="1600" spc="140" dirty="0">
                <a:latin typeface="Tahoma"/>
                <a:cs typeface="Tahoma"/>
              </a:rPr>
              <a:t>Течение </a:t>
            </a:r>
            <a:r>
              <a:rPr sz="1600" spc="160" dirty="0">
                <a:latin typeface="Tahoma"/>
                <a:cs typeface="Tahoma"/>
              </a:rPr>
              <a:t>данной </a:t>
            </a:r>
            <a:r>
              <a:rPr sz="1600" spc="170" dirty="0">
                <a:latin typeface="Tahoma"/>
                <a:cs typeface="Tahoma"/>
              </a:rPr>
              <a:t>беременности </a:t>
            </a:r>
            <a:r>
              <a:rPr sz="1600" spc="150" dirty="0">
                <a:latin typeface="Tahoma"/>
                <a:cs typeface="Tahoma"/>
              </a:rPr>
              <a:t>(Многоплодие </a:t>
            </a:r>
            <a:r>
              <a:rPr sz="1600" spc="15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(БХБА </a:t>
            </a:r>
            <a:r>
              <a:rPr sz="1600" spc="180" dirty="0">
                <a:latin typeface="Tahoma"/>
                <a:cs typeface="Tahoma"/>
              </a:rPr>
              <a:t>или </a:t>
            </a:r>
            <a:r>
              <a:rPr sz="1600" spc="225" dirty="0">
                <a:latin typeface="Tahoma"/>
                <a:cs typeface="Tahoma"/>
              </a:rPr>
              <a:t>МХБА </a:t>
            </a:r>
            <a:r>
              <a:rPr sz="1600" spc="95" dirty="0">
                <a:latin typeface="Tahoma"/>
                <a:cs typeface="Tahoma"/>
              </a:rPr>
              <a:t>двойня), </a:t>
            </a:r>
            <a:r>
              <a:rPr sz="1600" spc="150" dirty="0">
                <a:latin typeface="Tahoma"/>
                <a:cs typeface="Tahoma"/>
              </a:rPr>
              <a:t>ХФПН, </a:t>
            </a:r>
            <a:r>
              <a:rPr sz="1600" spc="140" dirty="0">
                <a:latin typeface="Tahoma"/>
                <a:cs typeface="Tahoma"/>
              </a:rPr>
              <a:t>СЗРП, </a:t>
            </a:r>
            <a:r>
              <a:rPr sz="1600" spc="145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многоводие, </a:t>
            </a:r>
            <a:r>
              <a:rPr sz="1600" spc="130" dirty="0">
                <a:latin typeface="Tahoma"/>
                <a:cs typeface="Tahoma"/>
              </a:rPr>
              <a:t>маловодие, </a:t>
            </a:r>
            <a:r>
              <a:rPr sz="1600" spc="135" dirty="0">
                <a:latin typeface="Tahoma"/>
                <a:cs typeface="Tahoma"/>
              </a:rPr>
              <a:t>угроза </a:t>
            </a:r>
            <a:r>
              <a:rPr sz="1600" spc="170" dirty="0">
                <a:latin typeface="Tahoma"/>
                <a:cs typeface="Tahoma"/>
              </a:rPr>
              <a:t>прерывания </a:t>
            </a:r>
            <a:r>
              <a:rPr sz="1600" spc="17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беременности,</a:t>
            </a:r>
            <a:r>
              <a:rPr sz="1600" spc="-110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угроза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75" dirty="0">
                <a:latin typeface="Tahoma"/>
                <a:cs typeface="Tahoma"/>
              </a:rPr>
              <a:t>преждевременных</a:t>
            </a:r>
            <a:r>
              <a:rPr sz="1600" spc="-110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родов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45" dirty="0">
                <a:latin typeface="Tahoma"/>
                <a:cs typeface="Tahoma"/>
              </a:rPr>
              <a:t>др.)</a:t>
            </a:r>
            <a:endParaRPr sz="1600">
              <a:latin typeface="Tahoma"/>
              <a:cs typeface="Tahoma"/>
            </a:endParaRPr>
          </a:p>
          <a:p>
            <a:pPr marL="355600" marR="158750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1"/>
              <a:tabLst>
                <a:tab pos="356235" algn="l"/>
              </a:tabLst>
            </a:pPr>
            <a:r>
              <a:rPr sz="1600" spc="165" dirty="0">
                <a:latin typeface="Tahoma"/>
                <a:cs typeface="Tahoma"/>
              </a:rPr>
              <a:t>Метод </a:t>
            </a:r>
            <a:r>
              <a:rPr sz="1600" spc="160" dirty="0">
                <a:latin typeface="Tahoma"/>
                <a:cs typeface="Tahoma"/>
              </a:rPr>
              <a:t>родоразрешения/прерывания </a:t>
            </a:r>
            <a:r>
              <a:rPr sz="1600" spc="16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беременности. </a:t>
            </a:r>
            <a:r>
              <a:rPr sz="1600" spc="165" dirty="0">
                <a:latin typeface="Tahoma"/>
                <a:cs typeface="Tahoma"/>
              </a:rPr>
              <a:t>Если </a:t>
            </a:r>
            <a:r>
              <a:rPr sz="1600" spc="145" dirty="0">
                <a:latin typeface="Tahoma"/>
                <a:cs typeface="Tahoma"/>
              </a:rPr>
              <a:t>пациентка </a:t>
            </a:r>
            <a:r>
              <a:rPr sz="1600" spc="160" dirty="0">
                <a:latin typeface="Tahoma"/>
                <a:cs typeface="Tahoma"/>
              </a:rPr>
              <a:t>умерла </a:t>
            </a:r>
            <a:r>
              <a:rPr sz="1600" spc="165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беременной,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05" dirty="0">
                <a:latin typeface="Tahoma"/>
                <a:cs typeface="Tahoma"/>
              </a:rPr>
              <a:t>указать</a:t>
            </a:r>
            <a:r>
              <a:rPr sz="1600" spc="-50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«Умерла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беременной»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на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каком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20" dirty="0">
                <a:latin typeface="Tahoma"/>
                <a:cs typeface="Tahoma"/>
              </a:rPr>
              <a:t>сроке.</a:t>
            </a:r>
            <a:endParaRPr sz="1600">
              <a:latin typeface="Tahoma"/>
              <a:cs typeface="Tahoma"/>
            </a:endParaRPr>
          </a:p>
          <a:p>
            <a:pPr marL="355600" indent="-343535">
              <a:lnSpc>
                <a:spcPct val="100000"/>
              </a:lnSpc>
              <a:spcBef>
                <a:spcPts val="605"/>
              </a:spcBef>
              <a:buClr>
                <a:srgbClr val="6299B5"/>
              </a:buClr>
              <a:buFont typeface="Verdana"/>
              <a:buAutoNum type="arabicPeriod" startAt="11"/>
              <a:tabLst>
                <a:tab pos="356235" algn="l"/>
              </a:tabLst>
            </a:pPr>
            <a:r>
              <a:rPr sz="1600" spc="160" dirty="0">
                <a:latin typeface="Tahoma"/>
                <a:cs typeface="Tahoma"/>
              </a:rPr>
              <a:t>Оперативные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вмешательства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60" dirty="0">
                <a:latin typeface="Tahoma"/>
                <a:cs typeface="Tahoma"/>
              </a:rPr>
              <a:t>(вид,</a:t>
            </a:r>
            <a:r>
              <a:rPr sz="1600" spc="-60" dirty="0">
                <a:latin typeface="Tahoma"/>
                <a:cs typeface="Tahoma"/>
              </a:rPr>
              <a:t> </a:t>
            </a:r>
            <a:r>
              <a:rPr sz="1600" spc="55" dirty="0">
                <a:latin typeface="Tahoma"/>
                <a:cs typeface="Tahoma"/>
              </a:rPr>
              <a:t>дата,</a:t>
            </a:r>
            <a:endParaRPr sz="16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1600" spc="140" dirty="0">
                <a:latin typeface="Tahoma"/>
                <a:cs typeface="Tahoma"/>
              </a:rPr>
              <a:t>осложнения)</a:t>
            </a:r>
            <a:endParaRPr sz="1600">
              <a:latin typeface="Tahoma"/>
              <a:cs typeface="Tahoma"/>
            </a:endParaRPr>
          </a:p>
          <a:p>
            <a:pPr marL="355600" marR="259715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4"/>
              <a:tabLst>
                <a:tab pos="356235" algn="l"/>
              </a:tabLst>
            </a:pPr>
            <a:r>
              <a:rPr sz="1600" spc="140" dirty="0">
                <a:latin typeface="Tahoma"/>
                <a:cs typeface="Tahoma"/>
              </a:rPr>
              <a:t>Течение </a:t>
            </a:r>
            <a:r>
              <a:rPr sz="1600" spc="145" dirty="0">
                <a:latin typeface="Tahoma"/>
                <a:cs typeface="Tahoma"/>
              </a:rPr>
              <a:t>данных </a:t>
            </a:r>
            <a:r>
              <a:rPr sz="1600" spc="155" dirty="0">
                <a:latin typeface="Tahoma"/>
                <a:cs typeface="Tahoma"/>
              </a:rPr>
              <a:t>родов/прерывания </a:t>
            </a:r>
            <a:r>
              <a:rPr sz="1600" spc="160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беременности</a:t>
            </a:r>
            <a:r>
              <a:rPr sz="1600" spc="-105" dirty="0">
                <a:latin typeface="Tahoma"/>
                <a:cs typeface="Tahoma"/>
              </a:rPr>
              <a:t> </a:t>
            </a:r>
            <a:r>
              <a:rPr sz="1600" spc="100" dirty="0">
                <a:latin typeface="Tahoma"/>
                <a:cs typeface="Tahoma"/>
              </a:rPr>
              <a:t>(без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осложнений,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кровотечение,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септические </a:t>
            </a:r>
            <a:r>
              <a:rPr sz="1600" spc="160" dirty="0">
                <a:latin typeface="Tahoma"/>
                <a:cs typeface="Tahoma"/>
              </a:rPr>
              <a:t>проявления </a:t>
            </a:r>
            <a:r>
              <a:rPr sz="1600" spc="110" dirty="0">
                <a:latin typeface="Tahoma"/>
                <a:cs typeface="Tahoma"/>
              </a:rPr>
              <a:t>у </a:t>
            </a:r>
            <a:r>
              <a:rPr sz="1600" spc="114" dirty="0">
                <a:latin typeface="Tahoma"/>
                <a:cs typeface="Tahoma"/>
              </a:rPr>
              <a:t>матери, </a:t>
            </a:r>
            <a:r>
              <a:rPr sz="1600" spc="120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гипоксия/асфиксия</a:t>
            </a:r>
            <a:r>
              <a:rPr sz="1600" spc="-35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плода</a:t>
            </a:r>
            <a:r>
              <a:rPr sz="1600" spc="-6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45" dirty="0">
                <a:latin typeface="Tahoma"/>
                <a:cs typeface="Tahoma"/>
              </a:rPr>
              <a:t>др.)</a:t>
            </a:r>
            <a:endParaRPr sz="1600">
              <a:latin typeface="Tahoma"/>
              <a:cs typeface="Tahoma"/>
            </a:endParaRPr>
          </a:p>
          <a:p>
            <a:pPr marL="355600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4"/>
              <a:tabLst>
                <a:tab pos="356235" algn="l"/>
              </a:tabLst>
            </a:pPr>
            <a:r>
              <a:rPr sz="1600" spc="145" dirty="0">
                <a:latin typeface="Tahoma"/>
                <a:cs typeface="Tahoma"/>
              </a:rPr>
              <a:t>Заключительный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клинический</a:t>
            </a:r>
            <a:r>
              <a:rPr sz="1600" spc="-4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диагноз</a:t>
            </a:r>
            <a:endParaRPr sz="16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600" spc="110" dirty="0">
                <a:latin typeface="Tahoma"/>
                <a:cs typeface="Tahoma"/>
              </a:rPr>
              <a:t>(основной,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осложнения,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сопутствующий)</a:t>
            </a:r>
            <a:endParaRPr sz="1600">
              <a:latin typeface="Tahoma"/>
              <a:cs typeface="Tahoma"/>
            </a:endParaRPr>
          </a:p>
          <a:p>
            <a:pPr marL="355600" marR="668655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6"/>
              <a:tabLst>
                <a:tab pos="356235" algn="l"/>
              </a:tabLst>
            </a:pPr>
            <a:r>
              <a:rPr sz="1600" spc="105" dirty="0">
                <a:latin typeface="Tahoma"/>
                <a:cs typeface="Tahoma"/>
              </a:rPr>
              <a:t>Дата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место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смерти,</a:t>
            </a:r>
            <a:r>
              <a:rPr sz="1600" spc="-10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уровень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85" dirty="0">
                <a:latin typeface="Tahoma"/>
                <a:cs typeface="Tahoma"/>
              </a:rPr>
              <a:t>медицинской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организации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22211" y="912622"/>
            <a:ext cx="5025390" cy="4629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1000125" indent="-342900" algn="just">
              <a:lnSpc>
                <a:spcPct val="100000"/>
              </a:lnSpc>
              <a:spcBef>
                <a:spcPts val="95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45" dirty="0">
                <a:latin typeface="Tahoma"/>
                <a:cs typeface="Tahoma"/>
              </a:rPr>
              <a:t>Патологоанатомический </a:t>
            </a:r>
            <a:r>
              <a:rPr sz="1600" spc="150" dirty="0">
                <a:latin typeface="Tahoma"/>
                <a:cs typeface="Tahoma"/>
              </a:rPr>
              <a:t>диагноз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14" dirty="0">
                <a:latin typeface="Tahoma"/>
                <a:cs typeface="Tahoma"/>
              </a:rPr>
              <a:t>(основной,</a:t>
            </a:r>
            <a:r>
              <a:rPr sz="1600" spc="-100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фоновое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25" dirty="0">
                <a:latin typeface="Tahoma"/>
                <a:cs typeface="Tahoma"/>
              </a:rPr>
              <a:t>заболевание, </a:t>
            </a:r>
            <a:r>
              <a:rPr sz="1600" spc="-49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осложнения)</a:t>
            </a:r>
            <a:endParaRPr sz="1600">
              <a:latin typeface="Tahoma"/>
              <a:cs typeface="Tahoma"/>
            </a:endParaRPr>
          </a:p>
          <a:p>
            <a:pPr marL="355600" marR="55880" indent="-342900" algn="just">
              <a:lnSpc>
                <a:spcPct val="100000"/>
              </a:lnSpc>
              <a:spcBef>
                <a:spcPts val="605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45" dirty="0">
                <a:latin typeface="Tahoma"/>
                <a:cs typeface="Tahoma"/>
              </a:rPr>
              <a:t>Первоначальная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причина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смерти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ее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код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по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229" dirty="0">
                <a:latin typeface="Tahoma"/>
                <a:cs typeface="Tahoma"/>
              </a:rPr>
              <a:t>МКБ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250" dirty="0">
                <a:latin typeface="Verdana"/>
                <a:cs typeface="Verdana"/>
              </a:rPr>
              <a:t>10:</a:t>
            </a:r>
            <a:r>
              <a:rPr sz="1600" spc="-135" dirty="0">
                <a:latin typeface="Verdana"/>
                <a:cs typeface="Verdana"/>
              </a:rPr>
              <a:t> </a:t>
            </a:r>
            <a:r>
              <a:rPr sz="1600" spc="-430" dirty="0">
                <a:latin typeface="Verdana"/>
                <a:cs typeface="Verdana"/>
              </a:rPr>
              <a:t>1</a:t>
            </a:r>
            <a:r>
              <a:rPr sz="1600" spc="-130" dirty="0">
                <a:latin typeface="Verdana"/>
                <a:cs typeface="Verdana"/>
              </a:rPr>
              <a:t> 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145" dirty="0">
                <a:latin typeface="Verdana"/>
                <a:cs typeface="Verdan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70" dirty="0">
                <a:latin typeface="Tahoma"/>
                <a:cs typeface="Tahoma"/>
              </a:rPr>
              <a:t>я</a:t>
            </a:r>
            <a:r>
              <a:rPr sz="1600" spc="200" dirty="0">
                <a:latin typeface="Tahoma"/>
                <a:cs typeface="Tahoma"/>
              </a:rPr>
              <a:t>м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акуше</a:t>
            </a:r>
            <a:r>
              <a:rPr sz="1600" spc="210" dirty="0">
                <a:latin typeface="Tahoma"/>
                <a:cs typeface="Tahoma"/>
              </a:rPr>
              <a:t>р</a:t>
            </a:r>
            <a:r>
              <a:rPr sz="1600" spc="165" dirty="0">
                <a:latin typeface="Tahoma"/>
                <a:cs typeface="Tahoma"/>
              </a:rPr>
              <a:t>ск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70" dirty="0">
                <a:latin typeface="Tahoma"/>
                <a:cs typeface="Tahoma"/>
              </a:rPr>
              <a:t>ич</a:t>
            </a:r>
            <a:r>
              <a:rPr sz="1600" spc="160" dirty="0">
                <a:latin typeface="Tahoma"/>
                <a:cs typeface="Tahoma"/>
              </a:rPr>
              <a:t>и</a:t>
            </a:r>
            <a:r>
              <a:rPr sz="1600" spc="185" dirty="0">
                <a:latin typeface="Tahoma"/>
                <a:cs typeface="Tahoma"/>
              </a:rPr>
              <a:t>н</a:t>
            </a:r>
            <a:r>
              <a:rPr sz="1600" spc="70" dirty="0">
                <a:latin typeface="Tahoma"/>
                <a:cs typeface="Tahoma"/>
              </a:rPr>
              <a:t>а  </a:t>
            </a:r>
            <a:r>
              <a:rPr sz="1600" spc="170" dirty="0">
                <a:latin typeface="Tahoma"/>
                <a:cs typeface="Tahoma"/>
              </a:rPr>
              <a:t>и</a:t>
            </a:r>
            <a:r>
              <a:rPr sz="1600" spc="155" dirty="0">
                <a:latin typeface="Tahoma"/>
                <a:cs typeface="Tahoma"/>
              </a:rPr>
              <a:t>л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40" dirty="0">
                <a:latin typeface="Tahoma"/>
                <a:cs typeface="Tahoma"/>
              </a:rPr>
              <a:t>2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145" dirty="0">
                <a:latin typeface="Verdana"/>
                <a:cs typeface="Verdana"/>
              </a:rPr>
              <a:t> </a:t>
            </a:r>
            <a:r>
              <a:rPr sz="1600" spc="155" dirty="0">
                <a:latin typeface="Tahoma"/>
                <a:cs typeface="Tahoma"/>
              </a:rPr>
              <a:t>косв</a:t>
            </a:r>
            <a:r>
              <a:rPr sz="1600" spc="165" dirty="0">
                <a:latin typeface="Tahoma"/>
                <a:cs typeface="Tahoma"/>
              </a:rPr>
              <a:t>е</a:t>
            </a:r>
            <a:r>
              <a:rPr sz="1600" spc="185" dirty="0">
                <a:latin typeface="Tahoma"/>
                <a:cs typeface="Tahoma"/>
              </a:rPr>
              <a:t>нн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120" dirty="0">
                <a:latin typeface="Tahoma"/>
                <a:cs typeface="Tahoma"/>
              </a:rPr>
              <a:t>аку</a:t>
            </a:r>
            <a:r>
              <a:rPr sz="1600" spc="220" dirty="0">
                <a:latin typeface="Tahoma"/>
                <a:cs typeface="Tahoma"/>
              </a:rPr>
              <a:t>ше</a:t>
            </a:r>
            <a:r>
              <a:rPr sz="1600" spc="190" dirty="0">
                <a:latin typeface="Tahoma"/>
                <a:cs typeface="Tahoma"/>
              </a:rPr>
              <a:t>р</a:t>
            </a:r>
            <a:r>
              <a:rPr sz="1600" spc="165" dirty="0">
                <a:latin typeface="Tahoma"/>
                <a:cs typeface="Tahoma"/>
              </a:rPr>
              <a:t>ск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70" dirty="0">
                <a:latin typeface="Tahoma"/>
                <a:cs typeface="Tahoma"/>
              </a:rPr>
              <a:t>ич</a:t>
            </a:r>
            <a:r>
              <a:rPr sz="1600" spc="160" dirty="0">
                <a:latin typeface="Tahoma"/>
                <a:cs typeface="Tahoma"/>
              </a:rPr>
              <a:t>и</a:t>
            </a:r>
            <a:r>
              <a:rPr sz="1600" spc="185" dirty="0">
                <a:latin typeface="Tahoma"/>
                <a:cs typeface="Tahoma"/>
              </a:rPr>
              <a:t>н</a:t>
            </a:r>
            <a:r>
              <a:rPr sz="1600" spc="100" dirty="0">
                <a:latin typeface="Tahoma"/>
                <a:cs typeface="Tahoma"/>
              </a:rPr>
              <a:t>а</a:t>
            </a:r>
            <a:endParaRPr sz="1600">
              <a:latin typeface="Tahoma"/>
              <a:cs typeface="Tahoma"/>
            </a:endParaRPr>
          </a:p>
          <a:p>
            <a:pPr marL="355600" marR="37211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45" dirty="0">
                <a:latin typeface="Tahoma"/>
                <a:cs typeface="Tahoma"/>
              </a:rPr>
              <a:t>Предотвратимость </a:t>
            </a:r>
            <a:r>
              <a:rPr sz="1600" spc="120" dirty="0">
                <a:latin typeface="Tahoma"/>
                <a:cs typeface="Tahoma"/>
              </a:rPr>
              <a:t>смерти: </a:t>
            </a:r>
            <a:r>
              <a:rPr sz="1600" spc="-180" dirty="0">
                <a:latin typeface="Tahoma"/>
                <a:cs typeface="Tahoma"/>
              </a:rPr>
              <a:t>1– </a:t>
            </a:r>
            <a:r>
              <a:rPr sz="1600" spc="-175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60" dirty="0">
                <a:latin typeface="Tahoma"/>
                <a:cs typeface="Tahoma"/>
              </a:rPr>
              <a:t>ед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70" dirty="0">
                <a:latin typeface="Tahoma"/>
                <a:cs typeface="Tahoma"/>
              </a:rPr>
              <a:t>в</a:t>
            </a:r>
            <a:r>
              <a:rPr sz="1600" spc="185" dirty="0">
                <a:latin typeface="Tahoma"/>
                <a:cs typeface="Tahoma"/>
              </a:rPr>
              <a:t>р</a:t>
            </a:r>
            <a:r>
              <a:rPr sz="1600" spc="140" dirty="0">
                <a:latin typeface="Tahoma"/>
                <a:cs typeface="Tahoma"/>
              </a:rPr>
              <a:t>атим</a:t>
            </a:r>
            <a:r>
              <a:rPr sz="1600" spc="120" dirty="0">
                <a:latin typeface="Tahoma"/>
                <a:cs typeface="Tahoma"/>
              </a:rPr>
              <a:t>а</a:t>
            </a:r>
            <a:r>
              <a:rPr sz="1600" spc="5" dirty="0">
                <a:latin typeface="Tahoma"/>
                <a:cs typeface="Tahoma"/>
              </a:rPr>
              <a:t>я,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40" dirty="0">
                <a:latin typeface="Tahoma"/>
                <a:cs typeface="Tahoma"/>
              </a:rPr>
              <a:t>2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80" dirty="0">
                <a:latin typeface="Tahoma"/>
                <a:cs typeface="Tahoma"/>
              </a:rPr>
              <a:t>–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условно 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60" dirty="0">
                <a:latin typeface="Tahoma"/>
                <a:cs typeface="Tahoma"/>
              </a:rPr>
              <a:t>ед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70" dirty="0">
                <a:latin typeface="Tahoma"/>
                <a:cs typeface="Tahoma"/>
              </a:rPr>
              <a:t>в</a:t>
            </a:r>
            <a:r>
              <a:rPr sz="1600" spc="185" dirty="0">
                <a:latin typeface="Tahoma"/>
                <a:cs typeface="Tahoma"/>
              </a:rPr>
              <a:t>р</a:t>
            </a:r>
            <a:r>
              <a:rPr sz="1600" spc="140" dirty="0">
                <a:latin typeface="Tahoma"/>
                <a:cs typeface="Tahoma"/>
              </a:rPr>
              <a:t>атим</a:t>
            </a:r>
            <a:r>
              <a:rPr sz="1600" spc="120" dirty="0">
                <a:latin typeface="Tahoma"/>
                <a:cs typeface="Tahoma"/>
              </a:rPr>
              <a:t>а</a:t>
            </a:r>
            <a:r>
              <a:rPr sz="1600" spc="5" dirty="0">
                <a:latin typeface="Tahoma"/>
                <a:cs typeface="Tahoma"/>
              </a:rPr>
              <a:t>я,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35" dirty="0">
                <a:latin typeface="Tahoma"/>
                <a:cs typeface="Tahoma"/>
              </a:rPr>
              <a:t>3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80" dirty="0">
                <a:latin typeface="Tahoma"/>
                <a:cs typeface="Tahoma"/>
              </a:rPr>
              <a:t>–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85" dirty="0">
                <a:latin typeface="Tahoma"/>
                <a:cs typeface="Tahoma"/>
              </a:rPr>
              <a:t>н</a:t>
            </a:r>
            <a:r>
              <a:rPr sz="1600" spc="160" dirty="0">
                <a:latin typeface="Tahoma"/>
                <a:cs typeface="Tahoma"/>
              </a:rPr>
              <a:t>е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60" dirty="0">
                <a:latin typeface="Tahoma"/>
                <a:cs typeface="Tahoma"/>
              </a:rPr>
              <a:t>ед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70" dirty="0">
                <a:latin typeface="Tahoma"/>
                <a:cs typeface="Tahoma"/>
              </a:rPr>
              <a:t>в</a:t>
            </a:r>
            <a:r>
              <a:rPr sz="1600" spc="185" dirty="0">
                <a:latin typeface="Tahoma"/>
                <a:cs typeface="Tahoma"/>
              </a:rPr>
              <a:t>р</a:t>
            </a:r>
            <a:r>
              <a:rPr sz="1600" spc="140" dirty="0">
                <a:latin typeface="Tahoma"/>
                <a:cs typeface="Tahoma"/>
              </a:rPr>
              <a:t>атим</a:t>
            </a:r>
            <a:r>
              <a:rPr sz="1600" spc="120" dirty="0">
                <a:latin typeface="Tahoma"/>
                <a:cs typeface="Tahoma"/>
              </a:rPr>
              <a:t>а</a:t>
            </a:r>
            <a:r>
              <a:rPr sz="1600" spc="130" dirty="0">
                <a:latin typeface="Tahoma"/>
                <a:cs typeface="Tahoma"/>
              </a:rPr>
              <a:t>я</a:t>
            </a:r>
            <a:endParaRPr sz="16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65" dirty="0">
                <a:latin typeface="Tahoma"/>
                <a:cs typeface="Tahoma"/>
              </a:rPr>
              <a:t>Масса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длина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05" dirty="0">
                <a:latin typeface="Tahoma"/>
                <a:cs typeface="Tahoma"/>
              </a:rPr>
              <a:t>тела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ребенка/плода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при</a:t>
            </a:r>
            <a:endParaRPr sz="16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1600" spc="185" dirty="0">
                <a:latin typeface="Tahoma"/>
                <a:cs typeface="Tahoma"/>
              </a:rPr>
              <a:t>рождении</a:t>
            </a:r>
            <a:endParaRPr sz="16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21"/>
              <a:tabLst>
                <a:tab pos="355600" algn="l"/>
              </a:tabLst>
            </a:pPr>
            <a:r>
              <a:rPr sz="1600" spc="170" dirty="0">
                <a:latin typeface="Tahoma"/>
                <a:cs typeface="Tahoma"/>
              </a:rPr>
              <a:t>Пол</a:t>
            </a:r>
            <a:r>
              <a:rPr sz="1600" spc="-11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ребенка/плода</a:t>
            </a:r>
            <a:endParaRPr sz="16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21"/>
              <a:tabLst>
                <a:tab pos="355600" algn="l"/>
              </a:tabLst>
            </a:pPr>
            <a:r>
              <a:rPr sz="1600" spc="150" dirty="0">
                <a:latin typeface="Tahoma"/>
                <a:cs typeface="Tahoma"/>
              </a:rPr>
              <a:t>Диагноз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ребенка</a:t>
            </a:r>
            <a:r>
              <a:rPr sz="1600" spc="-100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по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-5" dirty="0">
                <a:latin typeface="Tahoma"/>
                <a:cs typeface="Tahoma"/>
              </a:rPr>
              <a:t>МКБ</a:t>
            </a:r>
            <a:r>
              <a:rPr sz="1600" spc="-5" dirty="0">
                <a:latin typeface="Verdana"/>
                <a:cs typeface="Verdana"/>
              </a:rPr>
              <a:t>-10.</a:t>
            </a:r>
            <a:endParaRPr sz="1600">
              <a:latin typeface="Verdana"/>
              <a:cs typeface="Verdana"/>
            </a:endParaRP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21"/>
              <a:tabLst>
                <a:tab pos="355600" algn="l"/>
              </a:tabLst>
            </a:pPr>
            <a:r>
              <a:rPr sz="1600" spc="160" dirty="0">
                <a:latin typeface="Tahoma"/>
                <a:cs typeface="Tahoma"/>
              </a:rPr>
              <a:t>Исход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для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14" dirty="0">
                <a:latin typeface="Tahoma"/>
                <a:cs typeface="Tahoma"/>
              </a:rPr>
              <a:t>ребенка: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родился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90" dirty="0">
                <a:latin typeface="Tahoma"/>
                <a:cs typeface="Tahoma"/>
              </a:rPr>
              <a:t>живым</a:t>
            </a:r>
            <a:r>
              <a:rPr sz="1600" spc="-55" dirty="0">
                <a:latin typeface="Tahoma"/>
                <a:cs typeface="Tahoma"/>
              </a:rPr>
              <a:t> </a:t>
            </a:r>
            <a:r>
              <a:rPr sz="1600" spc="120" dirty="0">
                <a:latin typeface="Tahoma"/>
                <a:cs typeface="Tahoma"/>
              </a:rPr>
              <a:t>(если </a:t>
            </a:r>
            <a:r>
              <a:rPr sz="1600" spc="125" dirty="0">
                <a:latin typeface="Tahoma"/>
                <a:cs typeface="Tahoma"/>
              </a:rPr>
              <a:t> умер,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95" dirty="0">
                <a:latin typeface="Tahoma"/>
                <a:cs typeface="Tahoma"/>
              </a:rPr>
              <a:t>то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ука</a:t>
            </a:r>
            <a:r>
              <a:rPr sz="1600" spc="105" dirty="0">
                <a:latin typeface="Tahoma"/>
                <a:cs typeface="Tahoma"/>
              </a:rPr>
              <a:t>з</a:t>
            </a:r>
            <a:r>
              <a:rPr sz="1600" spc="95" dirty="0">
                <a:latin typeface="Tahoma"/>
                <a:cs typeface="Tahoma"/>
              </a:rPr>
              <a:t>а</a:t>
            </a:r>
            <a:r>
              <a:rPr sz="1600" spc="75" dirty="0">
                <a:latin typeface="Tahoma"/>
                <a:cs typeface="Tahoma"/>
              </a:rPr>
              <a:t>ть</a:t>
            </a:r>
            <a:r>
              <a:rPr sz="1600" spc="-5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в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пе</a:t>
            </a:r>
            <a:r>
              <a:rPr sz="1600" spc="175" dirty="0">
                <a:latin typeface="Tahoma"/>
                <a:cs typeface="Tahoma"/>
              </a:rPr>
              <a:t>рв</a:t>
            </a:r>
            <a:r>
              <a:rPr sz="1600" spc="170" dirty="0">
                <a:latin typeface="Tahoma"/>
                <a:cs typeface="Tahoma"/>
              </a:rPr>
              <a:t>ы</a:t>
            </a:r>
            <a:r>
              <a:rPr sz="1600" spc="160" dirty="0">
                <a:latin typeface="Tahoma"/>
                <a:cs typeface="Tahoma"/>
              </a:rPr>
              <a:t>е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35" dirty="0">
                <a:latin typeface="Tahoma"/>
                <a:cs typeface="Tahoma"/>
              </a:rPr>
              <a:t>2</a:t>
            </a:r>
            <a:r>
              <a:rPr sz="1600" spc="70" dirty="0">
                <a:latin typeface="Tahoma"/>
                <a:cs typeface="Tahoma"/>
              </a:rPr>
              <a:t>4ч</a:t>
            </a:r>
            <a:r>
              <a:rPr sz="1600" spc="30" dirty="0">
                <a:latin typeface="Tahoma"/>
                <a:cs typeface="Tahoma"/>
              </a:rPr>
              <a:t>.</a:t>
            </a:r>
            <a:r>
              <a:rPr sz="1600" spc="-125" dirty="0">
                <a:latin typeface="Tahoma"/>
                <a:cs typeface="Tahoma"/>
              </a:rPr>
              <a:t>,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-85" dirty="0">
                <a:latin typeface="Tahoma"/>
                <a:cs typeface="Tahoma"/>
              </a:rPr>
              <a:t>1</a:t>
            </a:r>
            <a:r>
              <a:rPr sz="1600" spc="-95" dirty="0">
                <a:latin typeface="Tahoma"/>
                <a:cs typeface="Tahoma"/>
              </a:rPr>
              <a:t>6</a:t>
            </a:r>
            <a:r>
              <a:rPr sz="1600" spc="155" dirty="0">
                <a:latin typeface="Tahoma"/>
                <a:cs typeface="Tahoma"/>
              </a:rPr>
              <a:t>8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50" dirty="0">
                <a:latin typeface="Tahoma"/>
                <a:cs typeface="Tahoma"/>
              </a:rPr>
              <a:t>ч.,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80" dirty="0">
                <a:latin typeface="Tahoma"/>
                <a:cs typeface="Tahoma"/>
              </a:rPr>
              <a:t>по</a:t>
            </a:r>
            <a:r>
              <a:rPr sz="1600" spc="145" dirty="0">
                <a:latin typeface="Tahoma"/>
                <a:cs typeface="Tahoma"/>
              </a:rPr>
              <a:t>с</a:t>
            </a:r>
            <a:r>
              <a:rPr sz="1600" spc="114" dirty="0">
                <a:latin typeface="Tahoma"/>
                <a:cs typeface="Tahoma"/>
              </a:rPr>
              <a:t>ле  </a:t>
            </a:r>
            <a:r>
              <a:rPr sz="1600" spc="-10" dirty="0">
                <a:latin typeface="Tahoma"/>
                <a:cs typeface="Tahoma"/>
              </a:rPr>
              <a:t>168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55" dirty="0">
                <a:latin typeface="Tahoma"/>
                <a:cs typeface="Tahoma"/>
              </a:rPr>
              <a:t>ч.),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80" dirty="0">
                <a:latin typeface="Tahoma"/>
                <a:cs typeface="Tahoma"/>
              </a:rPr>
              <a:t>род</a:t>
            </a:r>
            <a:r>
              <a:rPr sz="1600" spc="175" dirty="0">
                <a:latin typeface="Tahoma"/>
                <a:cs typeface="Tahoma"/>
              </a:rPr>
              <a:t>и</a:t>
            </a:r>
            <a:r>
              <a:rPr sz="1600" spc="145" dirty="0">
                <a:latin typeface="Tahoma"/>
                <a:cs typeface="Tahoma"/>
              </a:rPr>
              <a:t>лся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210" dirty="0">
                <a:latin typeface="Tahoma"/>
                <a:cs typeface="Tahoma"/>
              </a:rPr>
              <a:t>ме</a:t>
            </a:r>
            <a:r>
              <a:rPr sz="1600" spc="204" dirty="0">
                <a:latin typeface="Tahoma"/>
                <a:cs typeface="Tahoma"/>
              </a:rPr>
              <a:t>р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90" dirty="0">
                <a:latin typeface="Tahoma"/>
                <a:cs typeface="Tahoma"/>
              </a:rPr>
              <a:t>вым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10" dirty="0">
                <a:latin typeface="Tahoma"/>
                <a:cs typeface="Tahoma"/>
              </a:rPr>
              <a:t>(ум</a:t>
            </a:r>
            <a:r>
              <a:rPr sz="1600" spc="120" dirty="0">
                <a:latin typeface="Tahoma"/>
                <a:cs typeface="Tahoma"/>
              </a:rPr>
              <a:t>е</a:t>
            </a:r>
            <a:r>
              <a:rPr sz="1600" spc="150" dirty="0">
                <a:latin typeface="Tahoma"/>
                <a:cs typeface="Tahoma"/>
              </a:rPr>
              <a:t>р  </a:t>
            </a:r>
            <a:r>
              <a:rPr sz="1600" spc="95" dirty="0">
                <a:latin typeface="Tahoma"/>
                <a:cs typeface="Tahoma"/>
              </a:rPr>
              <a:t>антенатально</a:t>
            </a:r>
            <a:r>
              <a:rPr sz="1600" spc="95" dirty="0">
                <a:latin typeface="Verdana"/>
                <a:cs typeface="Verdana"/>
              </a:rPr>
              <a:t>,</a:t>
            </a:r>
            <a:r>
              <a:rPr sz="1600" spc="-145" dirty="0">
                <a:latin typeface="Verdana"/>
                <a:cs typeface="Verdana"/>
              </a:rPr>
              <a:t> </a:t>
            </a:r>
            <a:r>
              <a:rPr sz="1600" spc="85" dirty="0">
                <a:latin typeface="Tahoma"/>
                <a:cs typeface="Tahoma"/>
              </a:rPr>
              <a:t>интранатально</a:t>
            </a:r>
            <a:r>
              <a:rPr sz="1600" spc="85" dirty="0">
                <a:latin typeface="Verdana"/>
                <a:cs typeface="Verdana"/>
              </a:rPr>
              <a:t>).</a:t>
            </a:r>
            <a:endParaRPr sz="160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6758" y="391033"/>
            <a:ext cx="315722" cy="19037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  <a:tabLst>
                <a:tab pos="10962640" algn="l"/>
              </a:tabLst>
            </a:pPr>
            <a:r>
              <a:rPr spc="-100" dirty="0"/>
              <a:t>2.</a:t>
            </a:r>
            <a:r>
              <a:rPr spc="-30" dirty="0"/>
              <a:t> </a:t>
            </a:r>
            <a:r>
              <a:rPr spc="85" dirty="0"/>
              <a:t>Поясн</a:t>
            </a:r>
            <a:r>
              <a:rPr spc="65" dirty="0"/>
              <a:t>ител</a:t>
            </a:r>
            <a:r>
              <a:rPr spc="50" dirty="0"/>
              <a:t>ьная</a:t>
            </a:r>
            <a:r>
              <a:rPr spc="-45" dirty="0"/>
              <a:t> </a:t>
            </a:r>
            <a:r>
              <a:rPr spc="70" dirty="0"/>
              <a:t>записка</a:t>
            </a:r>
            <a:r>
              <a:rPr spc="-20" dirty="0"/>
              <a:t> </a:t>
            </a:r>
            <a:r>
              <a:rPr spc="50" dirty="0"/>
              <a:t>на</a:t>
            </a:r>
            <a:r>
              <a:rPr spc="-20" dirty="0"/>
              <a:t> </a:t>
            </a:r>
            <a:r>
              <a:rPr spc="55" dirty="0"/>
              <a:t>случа</a:t>
            </a:r>
            <a:r>
              <a:rPr spc="114" dirty="0"/>
              <a:t>й</a:t>
            </a:r>
            <a:r>
              <a:rPr spc="-45" dirty="0"/>
              <a:t> </a:t>
            </a:r>
            <a:r>
              <a:rPr spc="65" dirty="0"/>
              <a:t>мат</a:t>
            </a:r>
            <a:r>
              <a:rPr spc="50" dirty="0"/>
              <a:t>е</a:t>
            </a:r>
            <a:r>
              <a:rPr spc="125" dirty="0"/>
              <a:t>ри</a:t>
            </a:r>
            <a:r>
              <a:rPr spc="95" dirty="0"/>
              <a:t>нской</a:t>
            </a:r>
            <a:r>
              <a:rPr spc="-20" dirty="0"/>
              <a:t> </a:t>
            </a:r>
            <a:r>
              <a:rPr spc="105" dirty="0"/>
              <a:t>смер</a:t>
            </a:r>
            <a:r>
              <a:rPr spc="75" dirty="0"/>
              <a:t>т</a:t>
            </a:r>
            <a:r>
              <a:rPr spc="114" dirty="0"/>
              <a:t>и</a:t>
            </a:r>
            <a:r>
              <a:rPr spc="-30" dirty="0"/>
              <a:t> </a:t>
            </a:r>
            <a:r>
              <a:rPr spc="40" dirty="0"/>
              <a:t>(продо</a:t>
            </a:r>
            <a:r>
              <a:rPr spc="35" dirty="0"/>
              <a:t>л</a:t>
            </a:r>
            <a:r>
              <a:rPr spc="95" dirty="0"/>
              <a:t>ж</a:t>
            </a:r>
            <a:r>
              <a:rPr spc="50" dirty="0"/>
              <a:t>е</a:t>
            </a:r>
            <a:r>
              <a:rPr spc="105" dirty="0"/>
              <a:t>ни</a:t>
            </a:r>
            <a:r>
              <a:rPr spc="-45" dirty="0"/>
              <a:t>е)</a:t>
            </a:r>
            <a:r>
              <a:rPr dirty="0"/>
              <a:t>	</a:t>
            </a:r>
            <a:r>
              <a:rPr sz="3000" spc="-30" baseline="1388" dirty="0"/>
              <a:t>28</a:t>
            </a:r>
            <a:endParaRPr sz="3000" baseline="1388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00" dirty="0">
                          <a:latin typeface="Tahoma"/>
                          <a:cs typeface="Tahoma"/>
                        </a:rPr>
                        <a:t>Прямые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косвенные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причины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20" dirty="0">
                          <a:latin typeface="Tahoma"/>
                          <a:cs typeface="Tahoma"/>
                        </a:rPr>
                        <a:t>смерти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40" dirty="0">
                          <a:latin typeface="Tahoma"/>
                          <a:cs typeface="Tahoma"/>
                        </a:rPr>
                        <a:t>29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3950">
                        <a:latin typeface="Times New Roman"/>
                        <a:cs typeface="Times New Roman"/>
                      </a:endParaRPr>
                    </a:p>
                    <a:p>
                      <a:pPr marL="1078230" marR="1814830">
                        <a:lnSpc>
                          <a:spcPts val="2590"/>
                        </a:lnSpc>
                      </a:pPr>
                      <a:r>
                        <a:rPr sz="2400" spc="215" dirty="0">
                          <a:latin typeface="Tahoma"/>
                          <a:cs typeface="Tahoma"/>
                        </a:rPr>
                        <a:t>Имеются </a:t>
                      </a:r>
                      <a:r>
                        <a:rPr sz="2400" spc="175" dirty="0">
                          <a:latin typeface="Tahoma"/>
                          <a:cs typeface="Tahoma"/>
                        </a:rPr>
                        <a:t>разночтения </a:t>
                      </a:r>
                      <a:r>
                        <a:rPr sz="2400" spc="31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2400" spc="27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2400" spc="170" dirty="0">
                          <a:latin typeface="Tahoma"/>
                          <a:cs typeface="Tahoma"/>
                        </a:rPr>
                        <a:t>характеристике </a:t>
                      </a:r>
                      <a:r>
                        <a:rPr sz="2400" spc="155" dirty="0">
                          <a:latin typeface="Tahoma"/>
                          <a:cs typeface="Tahoma"/>
                        </a:rPr>
                        <a:t>случаев </a:t>
                      </a:r>
                      <a:r>
                        <a:rPr sz="24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spc="-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spc="-45" dirty="0">
                          <a:latin typeface="Tahoma"/>
                          <a:cs typeface="Tahoma"/>
                        </a:rPr>
                        <a:t>мерт</a:t>
                      </a:r>
                      <a:r>
                        <a:rPr sz="24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400" spc="-2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114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причина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2400" b="1" spc="-16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spc="-1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х</a:t>
                      </a:r>
                      <a:r>
                        <a:rPr sz="2400" b="1" spc="-1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ра</a:t>
                      </a:r>
                      <a:r>
                        <a:rPr sz="2400" b="1" spc="-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д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л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2400" b="1" spc="-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spc="-16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2400" b="1" spc="-1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я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мы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1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  </a:t>
                      </a:r>
                      <a:r>
                        <a:rPr sz="2400" b="1" spc="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косвенные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9806" y="391033"/>
            <a:ext cx="308864" cy="19037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43710" y="2514600"/>
            <a:ext cx="92194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/>
              <a:t>Имеются разночтения и при характеристике случаев смерти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 причинам и их распределении на прямые и косвенные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75" dirty="0">
                          <a:latin typeface="Tahoma"/>
                          <a:cs typeface="Tahoma"/>
                        </a:rPr>
                        <a:t>Для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возможности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реализации</a:t>
                      </a:r>
                      <a:r>
                        <a:rPr sz="24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этих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55" dirty="0">
                          <a:latin typeface="Tahoma"/>
                          <a:cs typeface="Tahoma"/>
                        </a:rPr>
                        <a:t>задач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5" dirty="0">
                          <a:latin typeface="Tahoma"/>
                          <a:cs typeface="Tahoma"/>
                        </a:rPr>
                        <a:t>необходимо: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64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826135" marR="4456430">
                        <a:lnSpc>
                          <a:spcPts val="1939"/>
                        </a:lnSpc>
                      </a:pPr>
                      <a:r>
                        <a:rPr sz="18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Стабильность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структуры статистической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формы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(для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возможности</a:t>
                      </a:r>
                      <a:r>
                        <a:rPr sz="1800" spc="4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оценки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показателей</a:t>
                      </a:r>
                      <a:r>
                        <a:rPr sz="1800" spc="3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динамике)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826135" marR="3185795">
                        <a:lnSpc>
                          <a:spcPts val="1939"/>
                        </a:lnSpc>
                        <a:spcBef>
                          <a:spcPts val="1430"/>
                        </a:spcBef>
                      </a:pPr>
                      <a:r>
                        <a:rPr sz="1800" b="1" spc="8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Единообразие</a:t>
                      </a:r>
                      <a:r>
                        <a:rPr sz="18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предоставления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материалов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всеми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субъектами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Российской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Федерации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826135">
                        <a:lnSpc>
                          <a:spcPct val="100000"/>
                        </a:lnSpc>
                        <a:tabLst>
                          <a:tab pos="2011680" algn="l"/>
                        </a:tabLst>
                      </a:pPr>
                      <a:r>
                        <a:rPr sz="1800" b="1" spc="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Полнота	</a:t>
                      </a:r>
                      <a:r>
                        <a:rPr sz="1800" b="1" spc="10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объективность</a:t>
                      </a:r>
                      <a:r>
                        <a:rPr sz="1800" b="1" spc="-2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исходных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данных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826135">
                        <a:lnSpc>
                          <a:spcPct val="100000"/>
                        </a:lnSpc>
                      </a:pPr>
                      <a:r>
                        <a:rPr sz="1800" b="1" spc="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Информативность</a:t>
                      </a:r>
                      <a:r>
                        <a:rPr sz="1800" b="1" spc="-2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достоверность</a:t>
                      </a:r>
                      <a:r>
                        <a:rPr sz="18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предоставляемых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сведений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22477" y="1843785"/>
            <a:ext cx="314960" cy="477520"/>
            <a:chOff x="522477" y="1843785"/>
            <a:chExt cx="314960" cy="477520"/>
          </a:xfrm>
        </p:grpSpPr>
        <p:sp>
          <p:nvSpPr>
            <p:cNvPr id="4" name="object 4"/>
            <p:cNvSpPr/>
            <p:nvPr/>
          </p:nvSpPr>
          <p:spPr>
            <a:xfrm>
              <a:off x="528827" y="1850135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150876" y="0"/>
                  </a:moveTo>
                  <a:lnTo>
                    <a:pt x="0" y="0"/>
                  </a:lnTo>
                  <a:lnTo>
                    <a:pt x="150876" y="232410"/>
                  </a:lnTo>
                  <a:lnTo>
                    <a:pt x="0" y="464819"/>
                  </a:lnTo>
                  <a:lnTo>
                    <a:pt x="150876" y="464819"/>
                  </a:lnTo>
                  <a:lnTo>
                    <a:pt x="301752" y="232410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8827" y="1850135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0" y="0"/>
                  </a:moveTo>
                  <a:lnTo>
                    <a:pt x="150876" y="0"/>
                  </a:lnTo>
                  <a:lnTo>
                    <a:pt x="301752" y="232410"/>
                  </a:lnTo>
                  <a:lnTo>
                    <a:pt x="150876" y="464819"/>
                  </a:lnTo>
                  <a:lnTo>
                    <a:pt x="0" y="464819"/>
                  </a:lnTo>
                  <a:lnTo>
                    <a:pt x="150876" y="23241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22477" y="2773426"/>
            <a:ext cx="314960" cy="477520"/>
            <a:chOff x="522477" y="2773426"/>
            <a:chExt cx="314960" cy="477520"/>
          </a:xfrm>
        </p:grpSpPr>
        <p:sp>
          <p:nvSpPr>
            <p:cNvPr id="7" name="object 7"/>
            <p:cNvSpPr/>
            <p:nvPr/>
          </p:nvSpPr>
          <p:spPr>
            <a:xfrm>
              <a:off x="528827" y="2779776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150876" y="0"/>
                  </a:moveTo>
                  <a:lnTo>
                    <a:pt x="0" y="0"/>
                  </a:lnTo>
                  <a:lnTo>
                    <a:pt x="150876" y="232410"/>
                  </a:lnTo>
                  <a:lnTo>
                    <a:pt x="0" y="464820"/>
                  </a:lnTo>
                  <a:lnTo>
                    <a:pt x="150876" y="464820"/>
                  </a:lnTo>
                  <a:lnTo>
                    <a:pt x="301752" y="232410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8827" y="2779776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0" y="0"/>
                  </a:moveTo>
                  <a:lnTo>
                    <a:pt x="150876" y="0"/>
                  </a:lnTo>
                  <a:lnTo>
                    <a:pt x="301752" y="232410"/>
                  </a:lnTo>
                  <a:lnTo>
                    <a:pt x="150876" y="464820"/>
                  </a:lnTo>
                  <a:lnTo>
                    <a:pt x="0" y="464820"/>
                  </a:lnTo>
                  <a:lnTo>
                    <a:pt x="150876" y="23241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522477" y="3701541"/>
            <a:ext cx="314960" cy="477520"/>
            <a:chOff x="522477" y="3701541"/>
            <a:chExt cx="314960" cy="477520"/>
          </a:xfrm>
        </p:grpSpPr>
        <p:sp>
          <p:nvSpPr>
            <p:cNvPr id="10" name="object 10"/>
            <p:cNvSpPr/>
            <p:nvPr/>
          </p:nvSpPr>
          <p:spPr>
            <a:xfrm>
              <a:off x="528827" y="3707891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150876" y="0"/>
                  </a:moveTo>
                  <a:lnTo>
                    <a:pt x="0" y="0"/>
                  </a:lnTo>
                  <a:lnTo>
                    <a:pt x="150876" y="232409"/>
                  </a:lnTo>
                  <a:lnTo>
                    <a:pt x="0" y="464819"/>
                  </a:lnTo>
                  <a:lnTo>
                    <a:pt x="150876" y="464819"/>
                  </a:lnTo>
                  <a:lnTo>
                    <a:pt x="301752" y="232409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28827" y="3707891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0" y="0"/>
                  </a:moveTo>
                  <a:lnTo>
                    <a:pt x="150876" y="0"/>
                  </a:lnTo>
                  <a:lnTo>
                    <a:pt x="301752" y="232409"/>
                  </a:lnTo>
                  <a:lnTo>
                    <a:pt x="150876" y="464819"/>
                  </a:lnTo>
                  <a:lnTo>
                    <a:pt x="0" y="464819"/>
                  </a:lnTo>
                  <a:lnTo>
                    <a:pt x="150876" y="23240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522477" y="4536694"/>
            <a:ext cx="314960" cy="477520"/>
            <a:chOff x="522477" y="4536694"/>
            <a:chExt cx="314960" cy="477520"/>
          </a:xfrm>
        </p:grpSpPr>
        <p:sp>
          <p:nvSpPr>
            <p:cNvPr id="13" name="object 13"/>
            <p:cNvSpPr/>
            <p:nvPr/>
          </p:nvSpPr>
          <p:spPr>
            <a:xfrm>
              <a:off x="528827" y="4543044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150876" y="0"/>
                  </a:moveTo>
                  <a:lnTo>
                    <a:pt x="0" y="0"/>
                  </a:lnTo>
                  <a:lnTo>
                    <a:pt x="150876" y="232409"/>
                  </a:lnTo>
                  <a:lnTo>
                    <a:pt x="0" y="464819"/>
                  </a:lnTo>
                  <a:lnTo>
                    <a:pt x="150876" y="464819"/>
                  </a:lnTo>
                  <a:lnTo>
                    <a:pt x="301752" y="232409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28827" y="4543044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0" y="0"/>
                  </a:moveTo>
                  <a:lnTo>
                    <a:pt x="150876" y="0"/>
                  </a:lnTo>
                  <a:lnTo>
                    <a:pt x="301752" y="232409"/>
                  </a:lnTo>
                  <a:lnTo>
                    <a:pt x="150876" y="464819"/>
                  </a:lnTo>
                  <a:lnTo>
                    <a:pt x="0" y="464819"/>
                  </a:lnTo>
                  <a:lnTo>
                    <a:pt x="150876" y="23240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9943" y="394208"/>
            <a:ext cx="147954" cy="18719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20" dirty="0">
                          <a:latin typeface="Tahoma"/>
                          <a:cs typeface="Tahoma"/>
                        </a:rPr>
                        <a:t>Примеры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прямых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причин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24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смерти: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30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20" dirty="0">
                          <a:latin typeface="Tahoma"/>
                          <a:cs typeface="Tahoma"/>
                        </a:rPr>
                        <a:t>эмболия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околоплодными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водами;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5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60" dirty="0">
                          <a:latin typeface="Tahoma"/>
                          <a:cs typeface="Tahoma"/>
                        </a:rPr>
                        <a:t>тяжелая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преэклампсия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эклампсия;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0" dirty="0">
                          <a:latin typeface="Tahoma"/>
                          <a:cs typeface="Tahoma"/>
                        </a:rPr>
                        <a:t>разрыв</a:t>
                      </a:r>
                      <a:r>
                        <a:rPr sz="2000" spc="-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4" dirty="0">
                          <a:latin typeface="Tahoma"/>
                          <a:cs typeface="Tahoma"/>
                        </a:rPr>
                        <a:t>матки;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0" dirty="0">
                          <a:latin typeface="Tahoma"/>
                          <a:cs typeface="Tahoma"/>
                        </a:rPr>
                        <a:t>разрыв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маточной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0" dirty="0">
                          <a:latin typeface="Tahoma"/>
                          <a:cs typeface="Tahoma"/>
                        </a:rPr>
                        <a:t>трубы;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5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20" dirty="0">
                          <a:latin typeface="Tahoma"/>
                          <a:cs typeface="Tahoma"/>
                        </a:rPr>
                        <a:t>массивные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маточные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кровотечения;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септические</a:t>
                      </a:r>
                      <a:r>
                        <a:rPr sz="2000" spc="-1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осложнения;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ятрогенные</a:t>
                      </a:r>
                      <a:r>
                        <a:rPr sz="2000" spc="-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осложнения;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3203" y="391033"/>
            <a:ext cx="319786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20" dirty="0">
                          <a:latin typeface="Tahoma"/>
                          <a:cs typeface="Tahoma"/>
                        </a:rPr>
                        <a:t>Примеры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5" dirty="0">
                          <a:latin typeface="Tahoma"/>
                          <a:cs typeface="Tahoma"/>
                        </a:rPr>
                        <a:t>косвенных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причин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смерти: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43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80" dirty="0">
                          <a:latin typeface="Tahoma"/>
                          <a:cs typeface="Tahoma"/>
                        </a:rPr>
                        <a:t>Экстрагенитальные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заболевания;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80" dirty="0">
                          <a:latin typeface="Tahoma"/>
                          <a:cs typeface="Tahoma"/>
                        </a:rPr>
                        <a:t>Патология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мочеполовой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системы;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ВИ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200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инфекция,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СПИ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35" dirty="0">
                          <a:latin typeface="Tahoma"/>
                          <a:cs typeface="Tahoma"/>
                        </a:rPr>
                        <a:t>Туберкулез;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85" dirty="0">
                          <a:latin typeface="Tahoma"/>
                          <a:cs typeface="Tahoma"/>
                        </a:rPr>
                        <a:t>Злокачественные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новообразования;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75" dirty="0">
                          <a:latin typeface="Tahoma"/>
                          <a:cs typeface="Tahoma"/>
                        </a:rPr>
                        <a:t>Полинаркомания</a:t>
                      </a:r>
                      <a:r>
                        <a:rPr sz="2000" spc="175" dirty="0">
                          <a:latin typeface="Verdana"/>
                          <a:cs typeface="Verdana"/>
                        </a:rPr>
                        <a:t>;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5" dirty="0">
                          <a:latin typeface="Tahoma"/>
                          <a:cs typeface="Tahoma"/>
                        </a:rPr>
                        <a:t>Тромбоэмболия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легочной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артерии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42827" y="397256"/>
            <a:ext cx="229870" cy="181610"/>
          </a:xfrm>
          <a:custGeom>
            <a:avLst/>
            <a:gdLst/>
            <a:ahLst/>
            <a:cxnLst/>
            <a:rect l="l" t="t" r="r" b="b"/>
            <a:pathLst>
              <a:path w="229870" h="181609">
                <a:moveTo>
                  <a:pt x="152907" y="0"/>
                </a:moveTo>
                <a:lnTo>
                  <a:pt x="229743" y="0"/>
                </a:lnTo>
                <a:lnTo>
                  <a:pt x="229743" y="178054"/>
                </a:lnTo>
                <a:lnTo>
                  <a:pt x="188468" y="178054"/>
                </a:lnTo>
                <a:lnTo>
                  <a:pt x="188468" y="33020"/>
                </a:lnTo>
                <a:lnTo>
                  <a:pt x="152907" y="33020"/>
                </a:lnTo>
                <a:lnTo>
                  <a:pt x="152907" y="0"/>
                </a:lnTo>
                <a:close/>
              </a:path>
              <a:path w="229870" h="181609">
                <a:moveTo>
                  <a:pt x="8890" y="0"/>
                </a:moveTo>
                <a:lnTo>
                  <a:pt x="133603" y="0"/>
                </a:lnTo>
                <a:lnTo>
                  <a:pt x="133603" y="26670"/>
                </a:lnTo>
                <a:lnTo>
                  <a:pt x="93345" y="72517"/>
                </a:lnTo>
                <a:lnTo>
                  <a:pt x="104372" y="75021"/>
                </a:lnTo>
                <a:lnTo>
                  <a:pt x="138604" y="105124"/>
                </a:lnTo>
                <a:lnTo>
                  <a:pt x="141731" y="123571"/>
                </a:lnTo>
                <a:lnTo>
                  <a:pt x="141212" y="131216"/>
                </a:lnTo>
                <a:lnTo>
                  <a:pt x="116548" y="168989"/>
                </a:lnTo>
                <a:lnTo>
                  <a:pt x="79565" y="180621"/>
                </a:lnTo>
                <a:lnTo>
                  <a:pt x="67945" y="181102"/>
                </a:lnTo>
                <a:lnTo>
                  <a:pt x="58560" y="180792"/>
                </a:lnTo>
                <a:lnTo>
                  <a:pt x="14001" y="170148"/>
                </a:lnTo>
                <a:lnTo>
                  <a:pt x="0" y="162052"/>
                </a:lnTo>
                <a:lnTo>
                  <a:pt x="16001" y="130556"/>
                </a:lnTo>
                <a:lnTo>
                  <a:pt x="21262" y="134151"/>
                </a:lnTo>
                <a:lnTo>
                  <a:pt x="26939" y="137318"/>
                </a:lnTo>
                <a:lnTo>
                  <a:pt x="66928" y="146558"/>
                </a:lnTo>
                <a:lnTo>
                  <a:pt x="77216" y="146558"/>
                </a:lnTo>
                <a:lnTo>
                  <a:pt x="85344" y="144526"/>
                </a:lnTo>
                <a:lnTo>
                  <a:pt x="91313" y="140589"/>
                </a:lnTo>
                <a:lnTo>
                  <a:pt x="97281" y="136525"/>
                </a:lnTo>
                <a:lnTo>
                  <a:pt x="100202" y="130937"/>
                </a:lnTo>
                <a:lnTo>
                  <a:pt x="100202" y="123571"/>
                </a:lnTo>
                <a:lnTo>
                  <a:pt x="98129" y="114049"/>
                </a:lnTo>
                <a:lnTo>
                  <a:pt x="91900" y="107219"/>
                </a:lnTo>
                <a:lnTo>
                  <a:pt x="81504" y="103104"/>
                </a:lnTo>
                <a:lnTo>
                  <a:pt x="66928" y="101727"/>
                </a:lnTo>
                <a:lnTo>
                  <a:pt x="48005" y="101727"/>
                </a:lnTo>
                <a:lnTo>
                  <a:pt x="48005" y="74549"/>
                </a:lnTo>
                <a:lnTo>
                  <a:pt x="84708" y="33020"/>
                </a:lnTo>
                <a:lnTo>
                  <a:pt x="8890" y="33020"/>
                </a:lnTo>
                <a:lnTo>
                  <a:pt x="889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-114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вне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родильного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55" dirty="0">
                          <a:latin typeface="Tahoma"/>
                          <a:cs typeface="Tahoma"/>
                        </a:rPr>
                        <a:t>отделения: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90" dirty="0">
                          <a:latin typeface="Tahoma"/>
                          <a:cs typeface="Tahoma"/>
                        </a:rPr>
                        <a:t>32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 marR="2996565">
                        <a:lnSpc>
                          <a:spcPts val="1939"/>
                        </a:lnSpc>
                        <a:spcBef>
                          <a:spcPts val="1950"/>
                        </a:spcBef>
                        <a:buAutoNum type="arabicPeriod"/>
                        <a:tabLst>
                          <a:tab pos="504190" algn="l"/>
                        </a:tabLst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непрофильных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стационарах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(на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терапевтических,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инфекционных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пр.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койках)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последующим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поступлением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акушерский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стационар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 marR="3775075">
                        <a:lnSpc>
                          <a:spcPts val="1939"/>
                        </a:lnSpc>
                        <a:spcBef>
                          <a:spcPts val="1220"/>
                        </a:spcBef>
                        <a:buAutoNum type="arabicPeriod"/>
                        <a:tabLst>
                          <a:tab pos="551180" algn="l"/>
                        </a:tabLst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транспорте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последующим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поступлением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акушерский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стационар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549275" indent="-244475">
                        <a:lnSpc>
                          <a:spcPct val="100000"/>
                        </a:lnSpc>
                        <a:spcBef>
                          <a:spcPts val="960"/>
                        </a:spcBef>
                        <a:buAutoNum type="arabicPeriod"/>
                        <a:tabLst>
                          <a:tab pos="549910" algn="l"/>
                        </a:tabLst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дому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последующим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поступлением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акушерский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стационар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571500" indent="-266700">
                        <a:lnSpc>
                          <a:spcPct val="100000"/>
                        </a:lnSpc>
                        <a:spcBef>
                          <a:spcPts val="985"/>
                        </a:spcBef>
                        <a:buAutoNum type="arabicPeriod"/>
                        <a:tabLst>
                          <a:tab pos="572135" algn="l"/>
                        </a:tabLst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дому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без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последующей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госпитализации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550545" indent="-245745">
                        <a:lnSpc>
                          <a:spcPct val="100000"/>
                        </a:lnSpc>
                        <a:spcBef>
                          <a:spcPts val="980"/>
                        </a:spcBef>
                        <a:buAutoNum type="arabicPeriod"/>
                        <a:tabLst>
                          <a:tab pos="551180" algn="l"/>
                        </a:tabLst>
                      </a:pPr>
                      <a:r>
                        <a:rPr sz="1800" spc="180" dirty="0">
                          <a:latin typeface="Tahoma"/>
                          <a:cs typeface="Tahoma"/>
                        </a:rPr>
                        <a:t>Другое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(указать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0" dirty="0">
                          <a:latin typeface="Tahoma"/>
                          <a:cs typeface="Tahoma"/>
                        </a:rPr>
                        <a:t>что)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ts val="2510"/>
                        </a:lnSpc>
                      </a:pPr>
                      <a:r>
                        <a:rPr sz="2200" b="1" spc="10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ВНИМАНИЕ!</a:t>
                      </a:r>
                      <a:endParaRPr sz="2200">
                        <a:latin typeface="Tahoma"/>
                        <a:cs typeface="Tahoma"/>
                      </a:endParaRPr>
                    </a:p>
                    <a:p>
                      <a:pPr marL="305435" marR="3970654">
                        <a:lnSpc>
                          <a:spcPts val="2380"/>
                        </a:lnSpc>
                        <a:spcBef>
                          <a:spcPts val="165"/>
                        </a:spcBef>
                      </a:pPr>
                      <a:r>
                        <a:rPr sz="22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22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должны</a:t>
                      </a:r>
                      <a:r>
                        <a:rPr sz="22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8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коррелировать</a:t>
                      </a:r>
                      <a:r>
                        <a:rPr sz="22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1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2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Ф.</a:t>
                      </a:r>
                      <a:r>
                        <a:rPr sz="22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32.</a:t>
                      </a:r>
                      <a:r>
                        <a:rPr sz="22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2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2200 </a:t>
                      </a:r>
                      <a:r>
                        <a:rPr sz="2200" b="1" spc="-6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стр.2</a:t>
                      </a:r>
                      <a:r>
                        <a:rPr sz="22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2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22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бл.</a:t>
                      </a:r>
                      <a:r>
                        <a:rPr sz="22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2210 гр.2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2476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3743" y="391033"/>
            <a:ext cx="300354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dirty="0">
                          <a:latin typeface="Tahoma"/>
                          <a:cs typeface="Tahoma"/>
                        </a:rPr>
                        <a:t>4.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24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девочек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24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235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лет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35" dirty="0">
                          <a:latin typeface="Tahoma"/>
                          <a:cs typeface="Tahoma"/>
                        </a:rPr>
                        <a:t>включительно: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90" dirty="0">
                          <a:latin typeface="Tahoma"/>
                          <a:cs typeface="Tahoma"/>
                        </a:rPr>
                        <a:t>33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Clr>
                          <a:srgbClr val="6299B5"/>
                        </a:buClr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Возраст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родильницы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момент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родов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5"/>
                        </a:spcBef>
                        <a:buClr>
                          <a:srgbClr val="6299B5"/>
                        </a:buClr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0" dirty="0">
                          <a:latin typeface="Tahoma"/>
                          <a:cs typeface="Tahoma"/>
                        </a:rPr>
                        <a:t>Место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проживания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родильницы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(город/село)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Диагноз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(основной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65" dirty="0">
                          <a:latin typeface="Tahoma"/>
                          <a:cs typeface="Tahoma"/>
                        </a:rPr>
                        <a:t>(с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указанием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срока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беременности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</a:pPr>
                      <a:r>
                        <a:rPr sz="20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момент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4" dirty="0">
                          <a:latin typeface="Tahoma"/>
                          <a:cs typeface="Tahoma"/>
                        </a:rPr>
                        <a:t>родов),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сопутствующий,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осложнения)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970" algn="l"/>
                        </a:tabLst>
                      </a:pPr>
                      <a:r>
                        <a:rPr sz="2000" spc="135" dirty="0">
                          <a:latin typeface="Tahoma"/>
                          <a:cs typeface="Tahoma"/>
                        </a:rPr>
                        <a:t>Дата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место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родов,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уровень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35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организации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5" dirty="0">
                          <a:latin typeface="Tahoma"/>
                          <a:cs typeface="Tahoma"/>
                        </a:rPr>
                        <a:t>Масса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длина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4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4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рождении,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его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пол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5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Диагноз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45" dirty="0">
                          <a:latin typeface="Tahoma"/>
                          <a:cs typeface="Tahoma"/>
                        </a:rPr>
                        <a:t>(основной,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сопутствующий,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осложнения)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marR="31756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970" algn="l"/>
                        </a:tabLst>
                      </a:pPr>
                      <a:r>
                        <a:rPr sz="2000" spc="204" dirty="0">
                          <a:latin typeface="Tahoma"/>
                          <a:cs typeface="Tahoma"/>
                        </a:rPr>
                        <a:t>Исход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для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ребенка: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родился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5" dirty="0">
                          <a:latin typeface="Tahoma"/>
                          <a:cs typeface="Tahoma"/>
                        </a:rPr>
                        <a:t>живым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(если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умер,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25" dirty="0">
                          <a:latin typeface="Tahoma"/>
                          <a:cs typeface="Tahoma"/>
                        </a:rPr>
                        <a:t>то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5" dirty="0">
                          <a:latin typeface="Tahoma"/>
                          <a:cs typeface="Tahoma"/>
                        </a:rPr>
                        <a:t>указать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первые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" dirty="0">
                          <a:latin typeface="Tahoma"/>
                          <a:cs typeface="Tahoma"/>
                        </a:rPr>
                        <a:t>24ч.,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0" dirty="0">
                          <a:latin typeface="Tahoma"/>
                          <a:cs typeface="Tahoma"/>
                        </a:rPr>
                        <a:t>ч.,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после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5" dirty="0">
                          <a:latin typeface="Tahoma"/>
                          <a:cs typeface="Tahoma"/>
                        </a:rPr>
                        <a:t>ч.),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родился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мертвым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(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мер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ан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ена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ьно</a:t>
                      </a:r>
                      <a:r>
                        <a:rPr sz="2000" dirty="0">
                          <a:latin typeface="Verdana"/>
                          <a:cs typeface="Verdana"/>
                        </a:rPr>
                        <a:t>,</a:t>
                      </a:r>
                      <a:r>
                        <a:rPr sz="2000" spc="-1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интр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ьно</a:t>
                      </a:r>
                      <a:r>
                        <a:rPr sz="2000" spc="-10" dirty="0">
                          <a:latin typeface="Verdana"/>
                          <a:cs typeface="Verdana"/>
                        </a:rPr>
                        <a:t>).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3870" y="394208"/>
            <a:ext cx="298703" cy="18719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ts val="2510"/>
                        </a:lnSpc>
                        <a:spcBef>
                          <a:spcPts val="775"/>
                        </a:spcBef>
                      </a:pPr>
                      <a:r>
                        <a:rPr sz="2200" b="1" spc="90" dirty="0">
                          <a:latin typeface="Tahoma"/>
                          <a:cs typeface="Tahoma"/>
                        </a:rPr>
                        <a:t>Порядок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0" dirty="0">
                          <a:latin typeface="Tahoma"/>
                          <a:cs typeface="Tahoma"/>
                        </a:rPr>
                        <a:t>составления</a:t>
                      </a:r>
                      <a:r>
                        <a:rPr sz="22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5" dirty="0">
                          <a:latin typeface="Tahoma"/>
                          <a:cs typeface="Tahoma"/>
                        </a:rPr>
                        <a:t>сводных</a:t>
                      </a:r>
                      <a:r>
                        <a:rPr sz="22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45" dirty="0">
                          <a:latin typeface="Tahoma"/>
                          <a:cs typeface="Tahoma"/>
                        </a:rPr>
                        <a:t>годовых</a:t>
                      </a:r>
                      <a:r>
                        <a:rPr sz="2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5" dirty="0">
                          <a:latin typeface="Tahoma"/>
                          <a:cs typeface="Tahoma"/>
                        </a:rPr>
                        <a:t>статистических</a:t>
                      </a:r>
                      <a:r>
                        <a:rPr sz="22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20" dirty="0">
                          <a:latin typeface="Tahoma"/>
                          <a:cs typeface="Tahoma"/>
                        </a:rPr>
                        <a:t>отчетов:</a:t>
                      </a:r>
                      <a:endParaRPr sz="22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510"/>
                        </a:lnSpc>
                      </a:pPr>
                      <a:r>
                        <a:rPr sz="2200" b="1" spc="65" dirty="0">
                          <a:latin typeface="Tahoma"/>
                          <a:cs typeface="Tahoma"/>
                        </a:rPr>
                        <a:t>Вкладыш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8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2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0" dirty="0">
                          <a:latin typeface="Tahoma"/>
                          <a:cs typeface="Tahoma"/>
                        </a:rPr>
                        <a:t>форме</a:t>
                      </a:r>
                      <a:r>
                        <a:rPr sz="2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4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05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65" dirty="0">
                          <a:latin typeface="Tahoma"/>
                          <a:cs typeface="Tahoma"/>
                        </a:rPr>
                        <a:t>(232-01)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984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34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 marL="305435">
                        <a:lnSpc>
                          <a:spcPts val="2280"/>
                        </a:lnSpc>
                        <a:spcBef>
                          <a:spcPts val="1520"/>
                        </a:spcBef>
                      </a:pPr>
                      <a:r>
                        <a:rPr sz="2000" b="1" spc="45" dirty="0">
                          <a:latin typeface="Tahoma"/>
                          <a:cs typeface="Tahoma"/>
                        </a:rPr>
                        <a:t>«Сведения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0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регионализации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акушерской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1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0" dirty="0">
                          <a:latin typeface="Tahoma"/>
                          <a:cs typeface="Tahoma"/>
                        </a:rPr>
                        <a:t>перинатальной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latin typeface="Tahoma"/>
                          <a:cs typeface="Tahoma"/>
                        </a:rPr>
                        <a:t>помощи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96875">
                        <a:lnSpc>
                          <a:spcPts val="2280"/>
                        </a:lnSpc>
                      </a:pPr>
                      <a:r>
                        <a:rPr sz="2000" b="1" spc="85" dirty="0">
                          <a:latin typeface="Tahoma"/>
                          <a:cs typeface="Tahoma"/>
                        </a:rPr>
                        <a:t>роженицам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2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новорожденным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3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новой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коронавирусной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инфекцией»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305435" marR="390525">
                        <a:lnSpc>
                          <a:spcPct val="100000"/>
                        </a:lnSpc>
                      </a:pPr>
                      <a:r>
                        <a:rPr sz="1400" spc="2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случаях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беременных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коронавирусной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инфекцией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стационарных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условиях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25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4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20" dirty="0">
                          <a:latin typeface="Tahoma"/>
                          <a:cs typeface="Tahoma"/>
                        </a:rPr>
                        <a:t>т.ч.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акушерских </a:t>
                      </a:r>
                      <a:r>
                        <a:rPr sz="1400" spc="-4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койках,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Мельцеровских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боксах,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инфекционных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других </a:t>
                      </a:r>
                      <a:r>
                        <a:rPr sz="1400" spc="75" dirty="0">
                          <a:latin typeface="Tahoma"/>
                          <a:cs typeface="Tahoma"/>
                        </a:rPr>
                        <a:t>койках), </a:t>
                      </a:r>
                      <a:r>
                        <a:rPr sz="1400" spc="18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наличии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приказа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субъекту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маршрутизации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данных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пациенток,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независимо </a:t>
                      </a:r>
                      <a:r>
                        <a:rPr sz="1400" spc="85" dirty="0">
                          <a:latin typeface="Tahoma"/>
                          <a:cs typeface="Tahoma"/>
                        </a:rPr>
                        <a:t>от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того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были ли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последующем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роженицы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новорожденные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переведены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организацию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родовспоможения,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сведения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роженице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новорожденном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вносятся в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форму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федерального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статистического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наблюдения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" dirty="0">
                          <a:latin typeface="Tahoma"/>
                          <a:cs typeface="Tahoma"/>
                        </a:rPr>
                        <a:t>№32,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частности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таблицу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2210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«Родовспоможение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подразделениях,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оказывающих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медицинскую помощь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стационарных </a:t>
                      </a:r>
                      <a:r>
                        <a:rPr sz="1400" spc="80" dirty="0">
                          <a:latin typeface="Tahoma"/>
                          <a:cs typeface="Tahoma"/>
                        </a:rPr>
                        <a:t>условиях»,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строка1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графа </a:t>
                      </a:r>
                      <a:r>
                        <a:rPr sz="1400" spc="-245" dirty="0">
                          <a:latin typeface="Tahoma"/>
                          <a:cs typeface="Tahoma"/>
                        </a:rPr>
                        <a:t>1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«принято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родов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(с 22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недель) </a:t>
                      </a:r>
                      <a:r>
                        <a:rPr sz="1400" spc="-100" dirty="0">
                          <a:latin typeface="Verdana"/>
                          <a:cs typeface="Verdana"/>
                        </a:rPr>
                        <a:t>- </a:t>
                      </a:r>
                      <a:r>
                        <a:rPr sz="1400" spc="-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всего»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и,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соответственно,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все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необходимые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таблицы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данной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формы.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они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вносятся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вкладыш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форме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305435" marR="424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55" dirty="0">
                          <a:latin typeface="Tahoma"/>
                          <a:cs typeface="Tahoma"/>
                        </a:rPr>
                        <a:t>№32 </a:t>
                      </a:r>
                      <a:r>
                        <a:rPr sz="1400" spc="-20" dirty="0">
                          <a:latin typeface="Tahoma"/>
                          <a:cs typeface="Tahoma"/>
                        </a:rPr>
                        <a:t>(232).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данных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пациенток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дополнительно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заполняется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Вкладыш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к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форме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№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32 </a:t>
                      </a:r>
                      <a:r>
                        <a:rPr sz="1400" spc="-25" dirty="0">
                          <a:latin typeface="Tahoma"/>
                          <a:cs typeface="Tahoma"/>
                        </a:rPr>
                        <a:t>(232</a:t>
                      </a:r>
                      <a:r>
                        <a:rPr sz="1400" spc="-2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400" spc="-25" dirty="0">
                          <a:latin typeface="Tahoma"/>
                          <a:cs typeface="Tahoma"/>
                        </a:rPr>
                        <a:t>01)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«Сведения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регионализации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акушерской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перинатальной </a:t>
                      </a:r>
                      <a:r>
                        <a:rPr sz="1400" spc="175" dirty="0">
                          <a:latin typeface="Tahoma"/>
                          <a:cs typeface="Tahoma"/>
                        </a:rPr>
                        <a:t>помощи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роженицам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новорожденным с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 коронавирусной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инфекцией»,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куда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вносятся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сведения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исключительно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роженицах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родильницах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 коронавирусной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инфекцией,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новорожденных,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получивших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стационаре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60" dirty="0">
                          <a:latin typeface="Tahoma"/>
                          <a:cs typeface="Tahoma"/>
                        </a:rPr>
                        <a:t>(на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койках,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Мельцеровских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боксах,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инфекционных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других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койках)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поступивших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стационар.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Таким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образом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подается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вкладыша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форме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федерального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статистического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наблюдения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№32: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№32</a:t>
                      </a:r>
                      <a:r>
                        <a:rPr sz="1400" spc="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(232)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№32</a:t>
                      </a:r>
                      <a:r>
                        <a:rPr sz="1400" spc="-55" dirty="0">
                          <a:latin typeface="Verdana"/>
                          <a:cs typeface="Verdana"/>
                        </a:rPr>
                        <a:t>-(232-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01),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первый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должны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войти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все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родившие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акушерском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стационаре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переведенные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85" dirty="0">
                          <a:latin typeface="Tahoma"/>
                          <a:cs typeface="Tahoma"/>
                        </a:rPr>
                        <a:t>него,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а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 коронавирусной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инфекцией;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второй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–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305435" marR="322580">
                        <a:lnSpc>
                          <a:spcPct val="100000"/>
                        </a:lnSpc>
                      </a:pPr>
                      <a:r>
                        <a:rPr sz="1400" spc="114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роженицах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родильницах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коронавирусной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инфекцией,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находившихся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поступивших </a:t>
                      </a:r>
                      <a:r>
                        <a:rPr sz="1400" spc="-4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стационар,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новорожденных.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1552" y="546988"/>
            <a:ext cx="330326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 marR="1117600">
                        <a:lnSpc>
                          <a:spcPts val="2590"/>
                        </a:lnSpc>
                        <a:spcBef>
                          <a:spcPts val="855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55" dirty="0">
                          <a:latin typeface="Tahoma"/>
                          <a:cs typeface="Tahoma"/>
                        </a:rPr>
                        <a:t>1.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Медицинская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помощь,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оказанная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беременным </a:t>
                      </a:r>
                      <a:r>
                        <a:rPr sz="2400" b="1" spc="-6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женщинам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2020г)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1085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785"/>
                        </a:spcBef>
                        <a:tabLst>
                          <a:tab pos="8846185" algn="l"/>
                        </a:tabLst>
                      </a:pPr>
                      <a:r>
                        <a:rPr sz="2100" b="1" spc="15" baseline="2182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100" b="1" spc="-44" baseline="218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100" b="1" spc="-157" baseline="21825" dirty="0">
                          <a:latin typeface="Tahoma"/>
                          <a:cs typeface="Tahoma"/>
                        </a:rPr>
                        <a:t>2120	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Код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ОКЕИ: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55" dirty="0">
                          <a:latin typeface="Tahoma"/>
                          <a:cs typeface="Tahoma"/>
                        </a:rPr>
                        <a:t>человек</a:t>
                      </a:r>
                      <a:r>
                        <a:rPr sz="1400" spc="55" dirty="0">
                          <a:latin typeface="Verdana"/>
                          <a:cs typeface="Verdana"/>
                        </a:rPr>
                        <a:t>-792</a:t>
                      </a:r>
                      <a:endParaRPr sz="14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Вся</a:t>
                      </a:r>
                      <a:r>
                        <a:rPr sz="16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таблица</a:t>
                      </a:r>
                      <a:r>
                        <a:rPr sz="16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2120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заполняется</a:t>
                      </a:r>
                      <a:r>
                        <a:rPr sz="16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данными</a:t>
                      </a:r>
                      <a:r>
                        <a:rPr sz="16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пациентках</a:t>
                      </a:r>
                      <a:r>
                        <a:rPr sz="1600" b="1" spc="459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из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6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закончивших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беременность</a:t>
                      </a:r>
                      <a:endParaRPr sz="16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spc="-1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(ф32т2110с1г5)</a:t>
                      </a:r>
                      <a:endParaRPr sz="1600" dirty="0">
                        <a:latin typeface="Tahoma"/>
                        <a:cs typeface="Tahoma"/>
                      </a:endParaRPr>
                    </a:p>
                    <a:p>
                      <a:pPr marL="305435" marR="328930">
                        <a:lnSpc>
                          <a:spcPct val="120000"/>
                        </a:lnSpc>
                        <a:spcBef>
                          <a:spcPts val="1070"/>
                        </a:spcBef>
                        <a:tabLst>
                          <a:tab pos="11026775" algn="l"/>
                          <a:tab pos="11101070" algn="l"/>
                        </a:tabLst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сло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женщ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н,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пос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упи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ш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под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наблюден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женской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консультац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беременн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14</a:t>
                      </a:r>
                      <a:r>
                        <a:rPr sz="1200" spc="-1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ель		—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11 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из </a:t>
                      </a:r>
                      <a:r>
                        <a:rPr sz="1200" spc="45" dirty="0">
                          <a:latin typeface="Tahoma"/>
                          <a:cs typeface="Tahoma"/>
                        </a:rPr>
                        <a:t>них: </a:t>
                      </a:r>
                      <a:r>
                        <a:rPr sz="1200" spc="135" dirty="0">
                          <a:latin typeface="Tahoma"/>
                          <a:cs typeface="Tahoma"/>
                        </a:rPr>
                        <a:t>прошедших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оценку 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антенатального 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развития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плода </a:t>
                      </a:r>
                      <a:r>
                        <a:rPr sz="1200" spc="15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сроке беременности </a:t>
                      </a:r>
                      <a:r>
                        <a:rPr sz="1200" spc="-114" dirty="0">
                          <a:latin typeface="Tahoma"/>
                          <a:cs typeface="Tahoma"/>
                        </a:rPr>
                        <a:t>11</a:t>
                      </a:r>
                      <a:r>
                        <a:rPr sz="1200" spc="-114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200" spc="-114" dirty="0">
                          <a:latin typeface="Tahoma"/>
                          <a:cs typeface="Tahoma"/>
                        </a:rPr>
                        <a:t>14 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1200" spc="-90" dirty="0">
                          <a:latin typeface="Verdana"/>
                          <a:cs typeface="Verdana"/>
                        </a:rPr>
                        <a:t>- </a:t>
                      </a:r>
                      <a:r>
                        <a:rPr sz="1200" spc="100" dirty="0">
                          <a:latin typeface="Tahoma"/>
                          <a:cs typeface="Tahoma"/>
                        </a:rPr>
                        <a:t>ультразвуковое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исследование </a:t>
                      </a:r>
                      <a:r>
                        <a:rPr sz="1200" spc="15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определение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материнских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сывороточных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маркеров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(связанного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беременностью</a:t>
                      </a:r>
                      <a:r>
                        <a:rPr sz="12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плазменного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протеина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5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свободной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субъединицы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хронического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80" dirty="0">
                          <a:latin typeface="Tahoma"/>
                          <a:cs typeface="Tahoma"/>
                        </a:rPr>
                        <a:t>гонадотропина)</a:t>
                      </a:r>
                      <a:r>
                        <a:rPr sz="1200" spc="80" dirty="0">
                          <a:latin typeface="Verdana"/>
                          <a:cs typeface="Verdana"/>
                        </a:rPr>
                        <a:t>.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200" dirty="0">
                          <a:latin typeface="Verdana"/>
                          <a:cs typeface="Verdana"/>
                        </a:rPr>
                        <a:t>12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21310" algn="r">
                        <a:lnSpc>
                          <a:spcPct val="100000"/>
                        </a:lnSpc>
                        <a:spcBef>
                          <a:spcPts val="295"/>
                        </a:spcBef>
                        <a:tabLst>
                          <a:tab pos="10730230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4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200" spc="40" dirty="0">
                          <a:latin typeface="Verdana"/>
                          <a:cs typeface="Verdana"/>
                        </a:rPr>
                        <a:t>.</a:t>
                      </a:r>
                      <a:r>
                        <a:rPr sz="12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-200" dirty="0">
                          <a:latin typeface="Verdana"/>
                          <a:cs typeface="Verdana"/>
                        </a:rPr>
                        <a:t>12</a:t>
                      </a:r>
                      <a:r>
                        <a:rPr sz="12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70" dirty="0">
                          <a:latin typeface="Tahoma"/>
                          <a:cs typeface="Tahoma"/>
                        </a:rPr>
                        <a:t>выявлено</a:t>
                      </a:r>
                      <a:r>
                        <a:rPr sz="1200" spc="70" dirty="0">
                          <a:latin typeface="Verdana"/>
                          <a:cs typeface="Verdana"/>
                        </a:rPr>
                        <a:t>:</a:t>
                      </a:r>
                      <a:r>
                        <a:rPr sz="1200" spc="-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хромосомных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аномалий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70" dirty="0">
                          <a:latin typeface="Tahoma"/>
                          <a:cs typeface="Tahoma"/>
                        </a:rPr>
                        <a:t>и(или)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пороков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плода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200" dirty="0">
                          <a:latin typeface="Verdana"/>
                          <a:cs typeface="Verdana"/>
                        </a:rPr>
                        <a:t>13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11150" algn="r">
                        <a:lnSpc>
                          <a:spcPct val="100000"/>
                        </a:lnSpc>
                        <a:spcBef>
                          <a:spcPts val="285"/>
                        </a:spcBef>
                        <a:tabLst>
                          <a:tab pos="10723880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200" spc="15" dirty="0">
                          <a:latin typeface="Verdana"/>
                          <a:cs typeface="Verdana"/>
                        </a:rPr>
                        <a:t>:</a:t>
                      </a:r>
                      <a:r>
                        <a:rPr sz="12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прервано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беременностей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40" dirty="0">
                          <a:latin typeface="Verdana"/>
                          <a:cs typeface="Verdana"/>
                        </a:rPr>
                        <a:t>14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33375" algn="r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0758805" algn="l"/>
                        </a:tabLst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(из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)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риск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ержки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роста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пло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а	—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15</a:t>
                      </a:r>
                    </a:p>
                    <a:p>
                      <a:pPr marR="308610" algn="r">
                        <a:lnSpc>
                          <a:spcPct val="100000"/>
                        </a:lnSpc>
                        <a:spcBef>
                          <a:spcPts val="285"/>
                        </a:spcBef>
                        <a:tabLst>
                          <a:tab pos="9868535" algn="l"/>
                        </a:tabLst>
                      </a:pPr>
                      <a:r>
                        <a:rPr sz="1200" spc="140" dirty="0">
                          <a:latin typeface="Tahoma"/>
                          <a:cs typeface="Tahoma"/>
                        </a:rPr>
                        <a:t>риск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преждевременных</a:t>
                      </a:r>
                      <a:r>
                        <a:rPr sz="1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родов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75" dirty="0">
                          <a:latin typeface="Verdana"/>
                          <a:cs typeface="Verdana"/>
                        </a:rPr>
                        <a:t>16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40360" algn="r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9839960" algn="l"/>
                        </a:tabLst>
                      </a:pPr>
                      <a:r>
                        <a:rPr sz="1200" spc="140" dirty="0">
                          <a:latin typeface="Tahoma"/>
                          <a:cs typeface="Tahoma"/>
                        </a:rPr>
                        <a:t>риск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преэклампсии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85" dirty="0">
                          <a:latin typeface="Verdana"/>
                          <a:cs typeface="Verdana"/>
                        </a:rPr>
                        <a:t>17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женщин,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40" dirty="0">
                          <a:latin typeface="Tahoma"/>
                          <a:cs typeface="Tahoma"/>
                        </a:rPr>
                        <a:t>прошедших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оценку</a:t>
                      </a:r>
                      <a:r>
                        <a:rPr sz="1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антенатального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плода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5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беременности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75" dirty="0">
                          <a:latin typeface="Tahoma"/>
                          <a:cs typeface="Tahoma"/>
                        </a:rPr>
                        <a:t>от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65" dirty="0">
                          <a:latin typeface="Tahoma"/>
                          <a:cs typeface="Tahoma"/>
                        </a:rPr>
                        <a:t>19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95" dirty="0">
                          <a:latin typeface="Tahoma"/>
                          <a:cs typeface="Tahoma"/>
                        </a:rPr>
                        <a:t>21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00" dirty="0">
                          <a:latin typeface="Tahoma"/>
                          <a:cs typeface="Tahoma"/>
                        </a:rPr>
                        <a:t>ультразвуковое</a:t>
                      </a:r>
                      <a:endParaRPr sz="1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1005185" algn="l"/>
                        </a:tabLst>
                      </a:pPr>
                      <a:r>
                        <a:rPr sz="1200" spc="120" dirty="0">
                          <a:latin typeface="Tahoma"/>
                          <a:cs typeface="Tahoma"/>
                        </a:rPr>
                        <a:t>исследование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55" dirty="0">
                          <a:latin typeface="Verdana"/>
                          <a:cs typeface="Verdana"/>
                        </a:rPr>
                        <a:t>18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85"/>
                        </a:spcBef>
                        <a:tabLst>
                          <a:tab pos="11020425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85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200" spc="85" dirty="0">
                          <a:latin typeface="Microsoft Sans Serif"/>
                          <a:cs typeface="Microsoft Sans Serif"/>
                        </a:rPr>
                        <a:t>:</a:t>
                      </a:r>
                      <a:r>
                        <a:rPr sz="120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выявлено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хромосомных</a:t>
                      </a:r>
                      <a:r>
                        <a:rPr sz="12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аномалий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(или)</a:t>
                      </a:r>
                      <a:r>
                        <a:rPr sz="12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пороков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развития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плода	</a:t>
                      </a:r>
                      <a:r>
                        <a:rPr sz="1200" spc="495" dirty="0">
                          <a:latin typeface="Microsoft Sans Serif"/>
                          <a:cs typeface="Microsoft Sans Serif"/>
                        </a:rPr>
                        <a:t>—</a:t>
                      </a:r>
                      <a:r>
                        <a:rPr sz="1200" spc="-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19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0988675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45" dirty="0">
                          <a:latin typeface="Tahoma"/>
                          <a:cs typeface="Tahoma"/>
                        </a:rPr>
                        <a:t>них: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прервано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беременностей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229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25" dirty="0">
                          <a:latin typeface="Verdana"/>
                          <a:cs typeface="Verdana"/>
                        </a:rPr>
                        <a:t>20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1032490" algn="l"/>
                        </a:tabLst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роки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: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сло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женщ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н,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пос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упи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ш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под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наблюден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женской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консультац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беременн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недель	—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Verdana"/>
                          <a:cs typeface="Verdana"/>
                        </a:rPr>
                        <a:t>21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</a:txBody>
                  <a:tcPr marL="0" marR="0" marT="226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8977693" y="1273873"/>
            <a:ext cx="2696845" cy="317500"/>
            <a:chOff x="8977693" y="1273873"/>
            <a:chExt cx="2696845" cy="317500"/>
          </a:xfrm>
        </p:grpSpPr>
        <p:sp>
          <p:nvSpPr>
            <p:cNvPr id="4" name="object 4"/>
            <p:cNvSpPr/>
            <p:nvPr/>
          </p:nvSpPr>
          <p:spPr>
            <a:xfrm>
              <a:off x="8982456" y="1278636"/>
              <a:ext cx="2687320" cy="307975"/>
            </a:xfrm>
            <a:custGeom>
              <a:avLst/>
              <a:gdLst/>
              <a:ahLst/>
              <a:cxnLst/>
              <a:rect l="l" t="t" r="r" b="b"/>
              <a:pathLst>
                <a:path w="2687320" h="307975">
                  <a:moveTo>
                    <a:pt x="2686811" y="0"/>
                  </a:moveTo>
                  <a:lnTo>
                    <a:pt x="0" y="0"/>
                  </a:lnTo>
                  <a:lnTo>
                    <a:pt x="0" y="307848"/>
                  </a:lnTo>
                  <a:lnTo>
                    <a:pt x="2686811" y="307848"/>
                  </a:lnTo>
                  <a:lnTo>
                    <a:pt x="26868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982456" y="1278636"/>
              <a:ext cx="2687320" cy="307975"/>
            </a:xfrm>
            <a:custGeom>
              <a:avLst/>
              <a:gdLst/>
              <a:ahLst/>
              <a:cxnLst/>
              <a:rect l="l" t="t" r="r" b="b"/>
              <a:pathLst>
                <a:path w="2687320" h="307975">
                  <a:moveTo>
                    <a:pt x="0" y="307848"/>
                  </a:moveTo>
                  <a:lnTo>
                    <a:pt x="2686811" y="307848"/>
                  </a:lnTo>
                  <a:lnTo>
                    <a:pt x="2686811" y="0"/>
                  </a:lnTo>
                  <a:lnTo>
                    <a:pt x="0" y="0"/>
                  </a:lnTo>
                  <a:lnTo>
                    <a:pt x="0" y="30784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6006" y="546988"/>
            <a:ext cx="171196" cy="1842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2000" b="1" spc="75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295" dirty="0">
                          <a:latin typeface="Tahoma"/>
                          <a:cs typeface="Tahoma"/>
                        </a:rPr>
                        <a:t>1.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5" dirty="0">
                          <a:latin typeface="Tahoma"/>
                          <a:cs typeface="Tahoma"/>
                        </a:rPr>
                        <a:t>Медицинская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latin typeface="Tahoma"/>
                          <a:cs typeface="Tahoma"/>
                        </a:rPr>
                        <a:t>помощь,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latin typeface="Tahoma"/>
                          <a:cs typeface="Tahoma"/>
                        </a:rPr>
                        <a:t>оказанная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5" dirty="0">
                          <a:latin typeface="Tahoma"/>
                          <a:cs typeface="Tahoma"/>
                        </a:rPr>
                        <a:t>беременным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женщинам</a:t>
                      </a:r>
                      <a:endParaRPr sz="2000" dirty="0">
                        <a:latin typeface="Tahoma"/>
                        <a:cs typeface="Tahoma"/>
                      </a:endParaRPr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3200" dirty="0">
                        <a:latin typeface="Times New Roman"/>
                        <a:cs typeface="Times New Roman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35" dirty="0">
                          <a:latin typeface="Tahoma"/>
                          <a:cs typeface="Tahoma"/>
                        </a:rPr>
                        <a:t>2120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8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Контроль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Обращайте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35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" dirty="0">
                          <a:latin typeface="Tahoma"/>
                          <a:cs typeface="Tahoma"/>
                        </a:rPr>
                        <a:t>2019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году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была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строка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5" dirty="0">
                          <a:latin typeface="Tahoma"/>
                          <a:cs typeface="Tahoma"/>
                        </a:rPr>
                        <a:t>15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плодов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</a:pPr>
                      <a:r>
                        <a:rPr sz="1800" spc="13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которых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выявлены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врожденные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пороки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развития)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 marR="924560">
                        <a:lnSpc>
                          <a:spcPct val="100000"/>
                        </a:lnSpc>
                        <a:spcBef>
                          <a:spcPts val="1410"/>
                        </a:spcBef>
                      </a:pPr>
                      <a:r>
                        <a:rPr sz="1800" spc="85" dirty="0" err="1" smtClean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85" dirty="0" smtClean="0">
                          <a:latin typeface="Tahoma"/>
                          <a:cs typeface="Tahoma"/>
                        </a:rPr>
                        <a:t>. </a:t>
                      </a:r>
                      <a:r>
                        <a:rPr sz="1800" spc="-135" dirty="0" smtClean="0">
                          <a:latin typeface="Tahoma"/>
                          <a:cs typeface="Tahoma"/>
                        </a:rPr>
                        <a:t>13 </a:t>
                      </a:r>
                      <a:r>
                        <a:rPr sz="1800" spc="-265" dirty="0" smtClean="0">
                          <a:latin typeface="Tahoma"/>
                          <a:cs typeface="Tahoma"/>
                        </a:rPr>
                        <a:t>+ </a:t>
                      </a:r>
                      <a:r>
                        <a:rPr sz="1800" spc="85" dirty="0" err="1" smtClean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85" dirty="0" smtClean="0">
                          <a:latin typeface="Tahoma"/>
                          <a:cs typeface="Tahoma"/>
                        </a:rPr>
                        <a:t>. 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19 </a:t>
                      </a:r>
                      <a:r>
                        <a:rPr sz="1800" spc="130" dirty="0" smtClean="0">
                          <a:latin typeface="Tahoma"/>
                          <a:cs typeface="Tahoma"/>
                        </a:rPr>
                        <a:t>(</a:t>
                      </a:r>
                      <a:r>
                        <a:rPr sz="1800" spc="130" dirty="0" err="1" smtClean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13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 err="1" smtClean="0">
                          <a:latin typeface="Tahoma"/>
                          <a:cs typeface="Tahoma"/>
                        </a:rPr>
                        <a:t>плодов</a:t>
                      </a:r>
                      <a:r>
                        <a:rPr sz="1800" spc="130" dirty="0" smtClean="0">
                          <a:latin typeface="Tahoma"/>
                          <a:cs typeface="Tahoma"/>
                        </a:rPr>
                        <a:t>, у </a:t>
                      </a:r>
                      <a:r>
                        <a:rPr sz="1800" spc="155" dirty="0" err="1" smtClean="0">
                          <a:latin typeface="Tahoma"/>
                          <a:cs typeface="Tahoma"/>
                        </a:rPr>
                        <a:t>которых</a:t>
                      </a:r>
                      <a:r>
                        <a:rPr sz="1800" spc="15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выявлены</a:t>
                      </a:r>
                      <a:r>
                        <a:rPr sz="1800" spc="1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 err="1" smtClean="0">
                          <a:latin typeface="Tahoma"/>
                          <a:cs typeface="Tahoma"/>
                        </a:rPr>
                        <a:t>врожденные</a:t>
                      </a:r>
                      <a:r>
                        <a:rPr sz="1800" spc="1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 err="1" smtClean="0">
                          <a:latin typeface="Tahoma"/>
                          <a:cs typeface="Tahoma"/>
                        </a:rPr>
                        <a:t>пороки</a:t>
                      </a:r>
                      <a:r>
                        <a:rPr sz="1800" spc="20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 err="1" smtClean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800" spc="16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 smtClean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200" dirty="0" err="1" smtClean="0">
                          <a:latin typeface="Tahoma"/>
                          <a:cs typeface="Tahoma"/>
                        </a:rPr>
                        <a:t>хромосомные</a:t>
                      </a:r>
                      <a:r>
                        <a:rPr sz="1800" spc="20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 err="1" smtClean="0">
                          <a:latin typeface="Tahoma"/>
                          <a:cs typeface="Tahoma"/>
                        </a:rPr>
                        <a:t>аномалии</a:t>
                      </a:r>
                      <a:r>
                        <a:rPr sz="1800" spc="18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 smtClean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125" dirty="0" err="1" smtClean="0">
                          <a:latin typeface="Tahoma"/>
                          <a:cs typeface="Tahoma"/>
                        </a:rPr>
                        <a:t>всего</a:t>
                      </a:r>
                      <a:r>
                        <a:rPr sz="1800" spc="125" dirty="0" smtClean="0">
                          <a:latin typeface="Tahoma"/>
                          <a:cs typeface="Tahoma"/>
                        </a:rPr>
                        <a:t>)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800" spc="1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 err="1" smtClean="0">
                          <a:latin typeface="Tahoma"/>
                          <a:cs typeface="Tahoma"/>
                        </a:rPr>
                        <a:t>быть</a:t>
                      </a:r>
                      <a:r>
                        <a:rPr sz="1800" spc="14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равно</a:t>
                      </a:r>
                      <a:r>
                        <a:rPr sz="1800" spc="1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 err="1" smtClean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800" spc="204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 err="1" smtClean="0">
                          <a:latin typeface="Tahoma"/>
                          <a:cs typeface="Tahoma"/>
                        </a:rPr>
                        <a:t>меньше</a:t>
                      </a:r>
                      <a:r>
                        <a:rPr sz="1800" spc="21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5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 err="1" smtClean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 err="1" smtClean="0">
                          <a:latin typeface="Tahoma"/>
                          <a:cs typeface="Tahoma"/>
                        </a:rPr>
                        <a:t>выявленных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плодов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 smtClean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 err="1" smtClean="0">
                          <a:latin typeface="Tahoma"/>
                          <a:cs typeface="Tahoma"/>
                        </a:rPr>
                        <a:t>врожденными</a:t>
                      </a:r>
                      <a:r>
                        <a:rPr sz="1800" spc="-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 err="1" smtClean="0">
                          <a:latin typeface="Tahoma"/>
                          <a:cs typeface="Tahoma"/>
                        </a:rPr>
                        <a:t>аномалиями</a:t>
                      </a:r>
                      <a:r>
                        <a:rPr sz="1800" spc="-7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 smtClean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 err="1" smtClean="0">
                          <a:latin typeface="Tahoma"/>
                          <a:cs typeface="Tahoma"/>
                        </a:rPr>
                        <a:t>пороками</a:t>
                      </a:r>
                      <a:r>
                        <a:rPr sz="1800" spc="-9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 err="1" smtClean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800" spc="16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4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65" dirty="0" smtClean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spc="-10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4" dirty="0" smtClean="0">
                          <a:latin typeface="Tahoma"/>
                          <a:cs typeface="Tahoma"/>
                        </a:rPr>
                        <a:t>№</a:t>
                      </a:r>
                      <a:r>
                        <a:rPr sz="1800" spc="-8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0" dirty="0" smtClean="0">
                          <a:latin typeface="Tahoma"/>
                          <a:cs typeface="Tahoma"/>
                        </a:rPr>
                        <a:t>30,</a:t>
                      </a:r>
                      <a:r>
                        <a:rPr sz="1800" spc="-8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 err="1" smtClean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800" spc="70" dirty="0" smtClean="0">
                          <a:latin typeface="Tahoma"/>
                          <a:cs typeface="Tahoma"/>
                        </a:rPr>
                        <a:t>.</a:t>
                      </a:r>
                      <a:r>
                        <a:rPr sz="1800" spc="-6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 smtClean="0">
                          <a:latin typeface="Tahoma"/>
                          <a:cs typeface="Tahoma"/>
                        </a:rPr>
                        <a:t>5116,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 err="1" smtClean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85" dirty="0" smtClean="0">
                          <a:latin typeface="Tahoma"/>
                          <a:cs typeface="Tahoma"/>
                        </a:rPr>
                        <a:t>.</a:t>
                      </a:r>
                      <a:r>
                        <a:rPr sz="1800" spc="-8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 smtClean="0">
                          <a:latin typeface="Tahoma"/>
                          <a:cs typeface="Tahoma"/>
                        </a:rPr>
                        <a:t>1</a:t>
                      </a:r>
                      <a:endParaRPr sz="180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2738" y="394208"/>
            <a:ext cx="148209" cy="18719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6800" y="1997839"/>
            <a:ext cx="10134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Табл. 2120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Контроль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Обращайте внимание </a:t>
            </a:r>
            <a:r>
              <a:rPr lang="ru-RU" dirty="0"/>
              <a:t>(в 2019 году была строка 15 – число плодов у которых выявлены врожденные пороки развития)</a:t>
            </a:r>
          </a:p>
          <a:p>
            <a:r>
              <a:rPr lang="ru-RU" dirty="0"/>
              <a:t>стр. 13 + стр. 19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6861" cy="6448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629"/>
                <a:gridCol w="8168640"/>
                <a:gridCol w="1631314"/>
                <a:gridCol w="885190"/>
                <a:gridCol w="622934"/>
                <a:gridCol w="224154"/>
              </a:tblGrid>
              <a:tr h="571500">
                <a:tc gridSpan="4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2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Родовспоможение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2020г)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1107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 marR="3119755">
                        <a:lnSpc>
                          <a:spcPct val="110000"/>
                        </a:lnSpc>
                      </a:pPr>
                      <a:r>
                        <a:rPr sz="1600" b="1" spc="-165" dirty="0">
                          <a:latin typeface="Tahoma"/>
                          <a:cs typeface="Tahoma"/>
                        </a:rPr>
                        <a:t>2.1.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Родовспоможение </a:t>
                      </a:r>
                      <a:r>
                        <a:rPr sz="1600" b="1" spc="3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дому 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(</a:t>
                      </a:r>
                      <a:r>
                        <a:rPr sz="1600" spc="2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1600" spc="1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2400 </a:t>
                      </a:r>
                      <a:r>
                        <a:rPr sz="1600" spc="1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перенесена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из </a:t>
                      </a:r>
                      <a:r>
                        <a:rPr sz="1600" spc="-20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-30) 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17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600" spc="-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4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учитывать</a:t>
                      </a:r>
                      <a:r>
                        <a:rPr sz="1600" spc="-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2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4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роды,</a:t>
                      </a:r>
                      <a:r>
                        <a:rPr sz="1600" spc="-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которые</a:t>
                      </a:r>
                      <a:r>
                        <a:rPr sz="1600" spc="-8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произошли</a:t>
                      </a:r>
                      <a:r>
                        <a:rPr sz="1600" spc="-2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0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дома.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Роды</a:t>
                      </a:r>
                      <a:r>
                        <a:rPr sz="1600" spc="-7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spc="-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СМП, </a:t>
                      </a:r>
                      <a:r>
                        <a:rPr sz="1600" spc="-484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на</a:t>
                      </a:r>
                      <a:r>
                        <a:rPr sz="1600" spc="-8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непрофильных</a:t>
                      </a:r>
                      <a:r>
                        <a:rPr sz="1600" spc="-4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0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койках,</a:t>
                      </a:r>
                      <a:r>
                        <a:rPr sz="1600" spc="-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ФАП</a:t>
                      </a:r>
                      <a:r>
                        <a:rPr sz="1600" spc="95" dirty="0">
                          <a:solidFill>
                            <a:srgbClr val="404040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9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ах,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на</a:t>
                      </a:r>
                      <a:r>
                        <a:rPr sz="1600" spc="-8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улице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7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–</a:t>
                      </a:r>
                      <a:r>
                        <a:rPr sz="1600" spc="-8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нужно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включать!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8290559" algn="l"/>
                        </a:tabLst>
                      </a:pPr>
                      <a:r>
                        <a:rPr sz="1400" b="1" spc="-50" dirty="0">
                          <a:latin typeface="Tahoma"/>
                          <a:cs typeface="Tahoma"/>
                        </a:rPr>
                        <a:t>(2200)	</a:t>
                      </a:r>
                      <a:r>
                        <a:rPr sz="1400" b="1" spc="60" dirty="0">
                          <a:latin typeface="Tahoma"/>
                          <a:cs typeface="Tahoma"/>
                        </a:rPr>
                        <a:t>Код</a:t>
                      </a:r>
                      <a:r>
                        <a:rPr sz="1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latin typeface="Tahoma"/>
                          <a:cs typeface="Tahoma"/>
                        </a:rPr>
                        <a:t>ОКЕИ:642;</a:t>
                      </a:r>
                      <a:r>
                        <a:rPr sz="1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latin typeface="Tahoma"/>
                          <a:cs typeface="Tahoma"/>
                        </a:rPr>
                        <a:t>человек</a:t>
                      </a:r>
                      <a:r>
                        <a:rPr sz="1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6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1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latin typeface="Tahoma"/>
                          <a:cs typeface="Tahoma"/>
                        </a:rPr>
                        <a:t>792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27025"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spc="9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строки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6609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400" spc="135" dirty="0">
                          <a:latin typeface="Tahoma"/>
                          <a:cs typeface="Tahoma"/>
                        </a:rPr>
                        <a:t>Число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89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2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3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дому,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вс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го,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ед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spc="15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принято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врачами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70" dirty="0">
                          <a:latin typeface="Tahoma"/>
                          <a:cs typeface="Tahoma"/>
                        </a:rPr>
                        <a:t>средним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70" dirty="0">
                          <a:latin typeface="Tahoma"/>
                          <a:cs typeface="Tahoma"/>
                        </a:rPr>
                        <a:t>медицинским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персоналом</a:t>
                      </a:r>
                      <a:endParaRPr sz="1400" dirty="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2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8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spc="170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без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последующей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госпитализации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родильниц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5" dirty="0">
                          <a:latin typeface="Tahoma"/>
                          <a:cs typeface="Tahoma"/>
                        </a:rPr>
                        <a:t>(из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40" dirty="0">
                          <a:latin typeface="Tahoma"/>
                          <a:cs typeface="Tahoma"/>
                        </a:rPr>
                        <a:t>1),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ед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3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40" dirty="0">
                          <a:latin typeface="Tahoma"/>
                          <a:cs typeface="Tahoma"/>
                        </a:rPr>
                        <a:t>Закончили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беременность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дому</a:t>
                      </a:r>
                      <a:r>
                        <a:rPr sz="1400" spc="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сроки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55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5" dirty="0">
                          <a:latin typeface="Tahoma"/>
                          <a:cs typeface="Tahoma"/>
                        </a:rPr>
                        <a:t>(из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40" dirty="0">
                          <a:latin typeface="Tahoma"/>
                          <a:cs typeface="Tahoma"/>
                        </a:rPr>
                        <a:t>1),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чел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4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детей,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родившихся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дому,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всего,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чел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5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89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ум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рло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пе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рвые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часов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зни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6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50" dirty="0">
                          <a:latin typeface="Tahoma"/>
                          <a:cs typeface="Tahoma"/>
                        </a:rPr>
                        <a:t>Родилось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без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последующей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госпитализации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родильниц,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чел: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70" dirty="0">
                          <a:latin typeface="Tahoma"/>
                          <a:cs typeface="Tahoma"/>
                        </a:rPr>
                        <a:t>живыми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7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98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ум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рло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пе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рвые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часов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зни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8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98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55" dirty="0">
                          <a:latin typeface="Tahoma"/>
                          <a:cs typeface="Tahoma"/>
                        </a:rPr>
                        <a:t>мертвыми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9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97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вакцинировано</a:t>
                      </a:r>
                      <a:r>
                        <a:rPr sz="14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против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туберкулеза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spc="-170" dirty="0">
                          <a:latin typeface="Verdana"/>
                          <a:cs typeface="Verdana"/>
                        </a:rPr>
                        <a:t>10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168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4134" y="391033"/>
            <a:ext cx="153162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4958" cy="6448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629"/>
                <a:gridCol w="8602980"/>
                <a:gridCol w="1407159"/>
                <a:gridCol w="674370"/>
                <a:gridCol w="622300"/>
                <a:gridCol w="223520"/>
              </a:tblGrid>
              <a:tr h="571500">
                <a:tc gridSpan="4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2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Родовспоможение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2020г)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31112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6865">
                        <a:lnSpc>
                          <a:spcPct val="100000"/>
                        </a:lnSpc>
                      </a:pPr>
                      <a:r>
                        <a:rPr sz="1600" b="1" spc="-85" dirty="0">
                          <a:latin typeface="Tahoma"/>
                          <a:cs typeface="Tahoma"/>
                        </a:rPr>
                        <a:t>2.2.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Контрацепция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tabLst>
                          <a:tab pos="8232775" algn="l"/>
                        </a:tabLst>
                      </a:pPr>
                      <a:r>
                        <a:rPr sz="1400" b="1" spc="-50" dirty="0">
                          <a:latin typeface="Tahoma"/>
                          <a:cs typeface="Tahoma"/>
                        </a:rPr>
                        <a:t>(2200)	</a:t>
                      </a:r>
                      <a:r>
                        <a:rPr sz="1400" b="1" spc="60" dirty="0">
                          <a:latin typeface="Tahoma"/>
                          <a:cs typeface="Tahoma"/>
                        </a:rPr>
                        <a:t>Код</a:t>
                      </a:r>
                      <a:r>
                        <a:rPr sz="1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latin typeface="Tahoma"/>
                          <a:cs typeface="Tahoma"/>
                        </a:rPr>
                        <a:t>ОКЕИ:642;</a:t>
                      </a:r>
                      <a:r>
                        <a:rPr sz="1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latin typeface="Tahoma"/>
                          <a:cs typeface="Tahoma"/>
                        </a:rPr>
                        <a:t>человек</a:t>
                      </a:r>
                      <a:r>
                        <a:rPr sz="1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6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1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latin typeface="Tahoma"/>
                          <a:cs typeface="Tahoma"/>
                        </a:rPr>
                        <a:t>792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2865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3561079" algn="r">
                        <a:lnSpc>
                          <a:spcPct val="100000"/>
                        </a:lnSpc>
                      </a:pPr>
                      <a:r>
                        <a:rPr sz="1400" b="1" spc="55" dirty="0">
                          <a:latin typeface="Tahoma"/>
                          <a:cs typeface="Tahoma"/>
                        </a:rPr>
                        <a:t>Наименование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№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b="1" spc="65" dirty="0">
                          <a:latin typeface="Tahoma"/>
                          <a:cs typeface="Tahoma"/>
                        </a:rPr>
                        <a:t>строки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52425">
                        <a:lnSpc>
                          <a:spcPct val="100000"/>
                        </a:lnSpc>
                      </a:pPr>
                      <a:r>
                        <a:rPr sz="1400" b="1" spc="45" dirty="0">
                          <a:latin typeface="Tahoma"/>
                          <a:cs typeface="Tahoma"/>
                        </a:rPr>
                        <a:t>Число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42303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1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2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3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034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 marR="3055620">
                        <a:lnSpc>
                          <a:spcPct val="114999"/>
                        </a:lnSpc>
                        <a:spcBef>
                          <a:spcPts val="415"/>
                        </a:spcBef>
                      </a:pPr>
                      <a:r>
                        <a:rPr sz="1600" spc="135" dirty="0">
                          <a:latin typeface="Tahoma"/>
                          <a:cs typeface="Tahoma"/>
                        </a:rPr>
                        <a:t>Состоит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под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наблюдением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конец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0" dirty="0">
                          <a:latin typeface="Tahoma"/>
                          <a:cs typeface="Tahoma"/>
                        </a:rPr>
                        <a:t>года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женщин, </a:t>
                      </a:r>
                      <a:r>
                        <a:rPr sz="1600" spc="-48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имеющих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внутриматочные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5" dirty="0">
                          <a:latin typeface="Tahoma"/>
                          <a:cs typeface="Tahoma"/>
                        </a:rPr>
                        <a:t>спирали,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0" dirty="0">
                          <a:latin typeface="Tahoma"/>
                          <a:cs typeface="Tahoma"/>
                        </a:rPr>
                        <a:t>чел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527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1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034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R="3590290" algn="r">
                        <a:lnSpc>
                          <a:spcPct val="100000"/>
                        </a:lnSpc>
                      </a:pPr>
                      <a:r>
                        <a:rPr sz="1600" spc="155" dirty="0">
                          <a:latin typeface="Tahoma"/>
                          <a:cs typeface="Tahoma"/>
                        </a:rPr>
                        <a:t>использующих</a:t>
                      </a:r>
                      <a:r>
                        <a:rPr sz="16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гормональную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0" dirty="0">
                          <a:latin typeface="Tahoma"/>
                          <a:cs typeface="Tahoma"/>
                        </a:rPr>
                        <a:t>контрацепцию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2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034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600" spc="170" dirty="0">
                          <a:latin typeface="Tahoma"/>
                          <a:cs typeface="Tahoma"/>
                        </a:rPr>
                        <a:t>Введено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внутриматочных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спиралей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30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5" dirty="0">
                          <a:latin typeface="Tahoma"/>
                          <a:cs typeface="Tahoma"/>
                        </a:rPr>
                        <a:t>подразделениях,</a:t>
                      </a:r>
                      <a:r>
                        <a:rPr sz="16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оказывающих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spc="180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амбулаторных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стационарных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0" dirty="0">
                          <a:latin typeface="Tahoma"/>
                          <a:cs typeface="Tahoma"/>
                        </a:rPr>
                        <a:t>условиях),</a:t>
                      </a:r>
                      <a:r>
                        <a:rPr sz="16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ед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3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183386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2230" y="394208"/>
            <a:ext cx="148971" cy="1841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65" dirty="0">
                          <a:latin typeface="Tahoma"/>
                          <a:cs typeface="Tahoma"/>
                        </a:rPr>
                        <a:t>Таблица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60" dirty="0">
                          <a:latin typeface="Tahoma"/>
                          <a:cs typeface="Tahoma"/>
                        </a:rPr>
                        <a:t>101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20" dirty="0">
                          <a:latin typeface="Tahoma"/>
                          <a:cs typeface="Tahoma"/>
                        </a:rPr>
                        <a:t>(вкладыш</a:t>
                      </a:r>
                      <a:r>
                        <a:rPr sz="24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0" dirty="0">
                          <a:latin typeface="Tahoma"/>
                          <a:cs typeface="Tahoma"/>
                        </a:rPr>
                        <a:t>ф-32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65" dirty="0">
                          <a:latin typeface="Tahoma"/>
                          <a:cs typeface="Tahoma"/>
                        </a:rPr>
                        <a:t>(232)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2020г)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300">
                        <a:latin typeface="Times New Roman"/>
                        <a:cs typeface="Times New Roman"/>
                      </a:endParaRPr>
                    </a:p>
                    <a:p>
                      <a:pPr marL="1228090">
                        <a:lnSpc>
                          <a:spcPct val="100000"/>
                        </a:lnSpc>
                      </a:pPr>
                      <a:r>
                        <a:rPr sz="2000" b="1" spc="60" dirty="0">
                          <a:latin typeface="Tahoma"/>
                          <a:cs typeface="Tahoma"/>
                        </a:rPr>
                        <a:t>Таблица</a:t>
                      </a:r>
                      <a:r>
                        <a:rPr sz="20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300" dirty="0">
                          <a:latin typeface="Tahoma"/>
                          <a:cs typeface="Tahoma"/>
                        </a:rPr>
                        <a:t>101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228090">
                        <a:lnSpc>
                          <a:spcPct val="100000"/>
                        </a:lnSpc>
                        <a:spcBef>
                          <a:spcPts val="1395"/>
                        </a:spcBef>
                      </a:pPr>
                      <a:r>
                        <a:rPr sz="2000" b="1" spc="8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Обратите</a:t>
                      </a:r>
                      <a:r>
                        <a:rPr sz="2000" b="1" spc="-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20165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2000" b="1" spc="-25" dirty="0">
                          <a:latin typeface="Tahoma"/>
                          <a:cs typeface="Tahoma"/>
                        </a:rPr>
                        <a:t>«из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85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49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2000" b="1" spc="-4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5" dirty="0">
                          <a:latin typeface="Tahoma"/>
                          <a:cs typeface="Tahoma"/>
                        </a:rPr>
                        <a:t>(таблица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35" dirty="0">
                          <a:latin typeface="Tahoma"/>
                          <a:cs typeface="Tahoma"/>
                        </a:rPr>
                        <a:t>100)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5" dirty="0">
                          <a:latin typeface="Tahoma"/>
                          <a:cs typeface="Tahoma"/>
                        </a:rPr>
                        <a:t>медицинских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организаций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20165">
                        <a:lnSpc>
                          <a:spcPct val="100000"/>
                        </a:lnSpc>
                        <a:tabLst>
                          <a:tab pos="10375900" algn="l"/>
                        </a:tabLst>
                      </a:pPr>
                      <a:r>
                        <a:rPr sz="2000" b="1" spc="-310" dirty="0">
                          <a:latin typeface="Tahoma"/>
                          <a:cs typeface="Tahoma"/>
                        </a:rPr>
                        <a:t>I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latin typeface="Tahoma"/>
                          <a:cs typeface="Tahoma"/>
                        </a:rPr>
                        <a:t>уровня,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latin typeface="Tahoma"/>
                          <a:cs typeface="Tahoma"/>
                        </a:rPr>
                        <a:t>состоящие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ургентного</a:t>
                      </a:r>
                      <a:r>
                        <a:rPr sz="2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родильного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зала: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5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2000" b="1" u="heavy" spc="-5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00" b="1" spc="-100" dirty="0">
                          <a:latin typeface="Tahoma"/>
                          <a:cs typeface="Tahoma"/>
                        </a:rPr>
                        <a:t>,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2016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6188075" algn="l"/>
                        </a:tabLst>
                      </a:pPr>
                      <a:r>
                        <a:rPr sz="2000" b="1" spc="7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0" dirty="0">
                          <a:latin typeface="Tahoma"/>
                          <a:cs typeface="Tahoma"/>
                        </a:rPr>
                        <a:t>принятых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5" dirty="0">
                          <a:latin typeface="Tahoma"/>
                          <a:cs typeface="Tahoma"/>
                        </a:rPr>
                        <a:t>родов:</a:t>
                      </a:r>
                      <a:r>
                        <a:rPr sz="20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9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000" b="1" u="heavy" spc="-9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00" b="1" spc="-160" dirty="0">
                          <a:latin typeface="Tahoma"/>
                          <a:cs typeface="Tahoma"/>
                        </a:rPr>
                        <a:t>.».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0070" y="391033"/>
            <a:ext cx="156209" cy="19037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1072" y="2209800"/>
            <a:ext cx="762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Таблица 101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Обратите внимание: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/>
              <a:t>I уровня, состоящие только из ургентного родильного зала: 1____, число принятых в них родов: 2 ____.».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 marR="2364740">
                        <a:lnSpc>
                          <a:spcPct val="110000"/>
                        </a:lnSpc>
                        <a:spcBef>
                          <a:spcPts val="1705"/>
                        </a:spcBef>
                      </a:pPr>
                      <a:r>
                        <a:rPr sz="1800" spc="21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определению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40" dirty="0">
                          <a:latin typeface="Tahoma"/>
                          <a:cs typeface="Tahoma"/>
                        </a:rPr>
                        <a:t>ВОЗ</a:t>
                      </a:r>
                      <a:r>
                        <a:rPr sz="1800" spc="4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недоношенными</a:t>
                      </a:r>
                      <a:r>
                        <a:rPr sz="1800" spc="4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считаются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рожденные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сроке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36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гестации,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что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составляет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интервал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800" spc="110" dirty="0">
                          <a:latin typeface="Tahoma"/>
                          <a:cs typeface="Tahoma"/>
                        </a:rPr>
                        <a:t>от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154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258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70" dirty="0">
                          <a:latin typeface="Tahoma"/>
                          <a:cs typeface="Tahoma"/>
                        </a:rPr>
                        <a:t>«154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latin typeface="Tahoma"/>
                          <a:cs typeface="Tahoma"/>
                        </a:rPr>
                        <a:t>дней,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5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00" dirty="0">
                          <a:latin typeface="Tahoma"/>
                          <a:cs typeface="Tahoma"/>
                        </a:rPr>
                        <a:t>259».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800" spc="200" dirty="0">
                          <a:latin typeface="Tahoma"/>
                          <a:cs typeface="Tahoma"/>
                        </a:rPr>
                        <a:t>Новорожденный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является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доношенным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259</a:t>
                      </a:r>
                      <a:r>
                        <a:rPr sz="18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дня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(37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дней)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800" spc="120" dirty="0">
                          <a:latin typeface="Verdana"/>
                          <a:cs typeface="Verdana"/>
                        </a:rPr>
                        <a:t>.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889"/>
                        </a:spcBef>
                        <a:tabLst>
                          <a:tab pos="7835900" algn="l"/>
                        </a:tabLst>
                      </a:pPr>
                      <a:r>
                        <a:rPr sz="1800" b="1" spc="10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целях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сохранения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единообразного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подхода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необходимо	</a:t>
                      </a:r>
                      <a:r>
                        <a:rPr sz="18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учитывать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77545" marR="1032510" indent="-287020">
                        <a:lnSpc>
                          <a:spcPct val="120000"/>
                        </a:lnSpc>
                        <a:spcBef>
                          <a:spcPts val="994"/>
                        </a:spcBef>
                        <a:buClr>
                          <a:srgbClr val="C1493E"/>
                        </a:buClr>
                        <a:buFont typeface="Microsoft Sans Serif"/>
                        <a:buChar char="•"/>
                        <a:tabLst>
                          <a:tab pos="739775" algn="l"/>
                          <a:tab pos="74041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беременность/срок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«до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8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дней»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60" dirty="0">
                          <a:latin typeface="Tahoma"/>
                          <a:cs typeface="Tahoma"/>
                        </a:rPr>
                        <a:t>как: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«менее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154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дней»;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77545" marR="443865" indent="-287020">
                        <a:lnSpc>
                          <a:spcPct val="120000"/>
                        </a:lnSpc>
                        <a:spcBef>
                          <a:spcPts val="1010"/>
                        </a:spcBef>
                        <a:buClr>
                          <a:srgbClr val="C1493E"/>
                        </a:buClr>
                        <a:buFont typeface="Microsoft Sans Serif"/>
                        <a:buChar char="•"/>
                        <a:tabLst>
                          <a:tab pos="739775" algn="l"/>
                          <a:tab pos="74041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«22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недель»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Verdana"/>
                          <a:cs typeface="Verdana"/>
                        </a:rPr>
                        <a:t>-154-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195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(менее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196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" dirty="0">
                          <a:latin typeface="Tahoma"/>
                          <a:cs typeface="Tahoma"/>
                        </a:rPr>
                        <a:t>дн.).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формах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следует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понимать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как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–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дней.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77545" marR="323850" indent="-287020">
                        <a:lnSpc>
                          <a:spcPct val="120100"/>
                        </a:lnSpc>
                        <a:spcBef>
                          <a:spcPts val="994"/>
                        </a:spcBef>
                        <a:buClr>
                          <a:srgbClr val="C1493E"/>
                        </a:buClr>
                        <a:buFont typeface="Microsoft Sans Serif"/>
                        <a:buChar char="•"/>
                        <a:tabLst>
                          <a:tab pos="739775" algn="l"/>
                          <a:tab pos="74041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«28</a:t>
                      </a:r>
                      <a:r>
                        <a:rPr sz="18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37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недель»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70" dirty="0">
                          <a:latin typeface="Verdana"/>
                          <a:cs typeface="Verdana"/>
                        </a:rPr>
                        <a:t>-196-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258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(менее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259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" dirty="0">
                          <a:latin typeface="Tahoma"/>
                          <a:cs typeface="Tahoma"/>
                        </a:rPr>
                        <a:t>дн.).</a:t>
                      </a:r>
                      <a:r>
                        <a:rPr sz="18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формах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следует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понимать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как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28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36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дней.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216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9308" y="391033"/>
            <a:ext cx="153162" cy="1903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3978</Words>
  <Application>Microsoft Office PowerPoint</Application>
  <PresentationFormat>Произвольный</PresentationFormat>
  <Paragraphs>586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Раздел 2. Родовспоможение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Сведения о новорожденных с массой тела менее 500 г при сроке гестации 22 недели и более:</vt:lpstr>
      <vt:lpstr>2. Пояснительная записка на случай материнской смерти</vt:lpstr>
      <vt:lpstr>2. Пояснительная записка на случай материнской смерти (продолжение) 28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ЦНИИОИЗ</dc:title>
  <dc:creator>User</dc:creator>
  <cp:lastModifiedBy>Алена Александровна Кандеева</cp:lastModifiedBy>
  <cp:revision>2</cp:revision>
  <dcterms:created xsi:type="dcterms:W3CDTF">2023-12-13T08:02:43Z</dcterms:created>
  <dcterms:modified xsi:type="dcterms:W3CDTF">2023-12-14T23:56:00Z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2023-12-13T00:00:00Z</vt:filetime>
  </property>
</Properties>
</file>