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276" y="2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437372"/>
            <a:ext cx="12191999" cy="42062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6467855"/>
            <a:ext cx="12192000" cy="390144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2471928" y="871727"/>
            <a:ext cx="9719945" cy="0"/>
          </a:xfrm>
          <a:custGeom>
            <a:avLst/>
            <a:gdLst/>
            <a:ahLst/>
            <a:cxnLst/>
            <a:rect l="l" t="t" r="r" b="b"/>
            <a:pathLst>
              <a:path w="9719945">
                <a:moveTo>
                  <a:pt x="0" y="0"/>
                </a:moveTo>
                <a:lnTo>
                  <a:pt x="9719945" y="0"/>
                </a:lnTo>
              </a:path>
            </a:pathLst>
          </a:custGeom>
          <a:ln w="88900">
            <a:solidFill>
              <a:srgbClr val="2E54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61" y="872489"/>
            <a:ext cx="2488565" cy="0"/>
          </a:xfrm>
          <a:custGeom>
            <a:avLst/>
            <a:gdLst/>
            <a:ahLst/>
            <a:cxnLst/>
            <a:rect l="l" t="t" r="r" b="b"/>
            <a:pathLst>
              <a:path w="2488565">
                <a:moveTo>
                  <a:pt x="0" y="0"/>
                </a:moveTo>
                <a:lnTo>
                  <a:pt x="2488311" y="0"/>
                </a:lnTo>
              </a:path>
            </a:pathLst>
          </a:custGeom>
          <a:ln w="19050">
            <a:solidFill>
              <a:srgbClr val="1F4E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62500" y="6269735"/>
            <a:ext cx="2667000" cy="34747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549902" y="3467861"/>
            <a:ext cx="3092195" cy="39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Segoe UI Semilight"/>
                <a:cs typeface="Segoe UI Semi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Segoe UI Semilight"/>
                <a:cs typeface="Segoe UI Semi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Segoe UI Semilight"/>
                <a:cs typeface="Segoe UI Semi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6393146"/>
            <a:ext cx="12191999" cy="464851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6423660"/>
            <a:ext cx="12192000" cy="38862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2471928" y="871727"/>
            <a:ext cx="9719945" cy="0"/>
          </a:xfrm>
          <a:custGeom>
            <a:avLst/>
            <a:gdLst/>
            <a:ahLst/>
            <a:cxnLst/>
            <a:rect l="l" t="t" r="r" b="b"/>
            <a:pathLst>
              <a:path w="9719945">
                <a:moveTo>
                  <a:pt x="0" y="0"/>
                </a:moveTo>
                <a:lnTo>
                  <a:pt x="9719945" y="0"/>
                </a:lnTo>
              </a:path>
            </a:pathLst>
          </a:custGeom>
          <a:ln w="88900">
            <a:solidFill>
              <a:srgbClr val="2E54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61" y="872489"/>
            <a:ext cx="2488565" cy="0"/>
          </a:xfrm>
          <a:custGeom>
            <a:avLst/>
            <a:gdLst/>
            <a:ahLst/>
            <a:cxnLst/>
            <a:rect l="l" t="t" r="r" b="b"/>
            <a:pathLst>
              <a:path w="2488565">
                <a:moveTo>
                  <a:pt x="0" y="0"/>
                </a:moveTo>
                <a:lnTo>
                  <a:pt x="2488311" y="0"/>
                </a:lnTo>
              </a:path>
            </a:pathLst>
          </a:custGeom>
          <a:ln w="19050">
            <a:solidFill>
              <a:srgbClr val="1F4E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762500" y="6269735"/>
            <a:ext cx="2667000" cy="34747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0630" y="52578"/>
            <a:ext cx="10130739" cy="756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Segoe UI Semilight"/>
                <a:cs typeface="Segoe UI Semi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41240" y="6663056"/>
            <a:ext cx="2501900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vo.garant.ru/#/document/407476867/entry/1100" TargetMode="External"/><Relationship Id="rId3" Type="http://schemas.openxmlformats.org/officeDocument/2006/relationships/hyperlink" Target="https://docs.cntd.ru/document/563879795#6540IN" TargetMode="External"/><Relationship Id="rId7" Type="http://schemas.openxmlformats.org/officeDocument/2006/relationships/hyperlink" Target="http://ivo.garant.ru/#/document/407476867/entry/1114" TargetMode="External"/><Relationship Id="rId2" Type="http://schemas.openxmlformats.org/officeDocument/2006/relationships/hyperlink" Target="http://ivo.garant.ru/#/document/4100000/entry/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vo.garant.ru/#/document/407476867/entry/1113" TargetMode="External"/><Relationship Id="rId5" Type="http://schemas.openxmlformats.org/officeDocument/2006/relationships/hyperlink" Target="http://ivo.garant.ru/#/document/407476867/entry/1102" TargetMode="External"/><Relationship Id="rId10" Type="http://schemas.openxmlformats.org/officeDocument/2006/relationships/hyperlink" Target="http://ivo.garant.ru/#/document/407476867/entry/1116" TargetMode="External"/><Relationship Id="rId4" Type="http://schemas.openxmlformats.org/officeDocument/2006/relationships/hyperlink" Target="http://ivo.garant.ru/#/document/407476867/entry/1101" TargetMode="External"/><Relationship Id="rId9" Type="http://schemas.openxmlformats.org/officeDocument/2006/relationships/hyperlink" Target="http://ivo.garant.ru/#/document/407476867/entry/111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vo.garant.ru/#/document/407476867/entry/1201" TargetMode="External"/><Relationship Id="rId2" Type="http://schemas.openxmlformats.org/officeDocument/2006/relationships/hyperlink" Target="http://ivo.garant.ru/#/document/4100000/entry/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vo.garant.ru/#/document/407476867/entry/1208" TargetMode="External"/><Relationship Id="rId5" Type="http://schemas.openxmlformats.org/officeDocument/2006/relationships/hyperlink" Target="http://ivo.garant.ru/#/document/407476867/entry/120" TargetMode="External"/><Relationship Id="rId4" Type="http://schemas.openxmlformats.org/officeDocument/2006/relationships/hyperlink" Target="http://ivo.garant.ru/#/document/407476867/entry/120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vo.garant.ru/#/document/407476867/entry/1301" TargetMode="External"/><Relationship Id="rId7" Type="http://schemas.openxmlformats.org/officeDocument/2006/relationships/image" Target="../media/image10.png"/><Relationship Id="rId2" Type="http://schemas.openxmlformats.org/officeDocument/2006/relationships/hyperlink" Target="http://ivo.garant.ru/#/document/4100000/entry/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ivo.garant.ru/#/document/407476867/entry/130" TargetMode="External"/><Relationship Id="rId4" Type="http://schemas.openxmlformats.org/officeDocument/2006/relationships/hyperlink" Target="http://ivo.garant.ru/#/document/407476867/entry/130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9472" y="2878835"/>
            <a:ext cx="9973056" cy="1900427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516125" y="3381502"/>
            <a:ext cx="906589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252525"/>
                </a:solidFill>
                <a:latin typeface="Segoe UI Semilight"/>
                <a:cs typeface="Segoe UI Semilight"/>
              </a:rPr>
              <a:t>Форма</a:t>
            </a:r>
            <a:r>
              <a:rPr sz="2800" spc="-3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28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федерального</a:t>
            </a:r>
            <a:r>
              <a:rPr sz="2800" spc="-3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28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статистического</a:t>
            </a:r>
            <a:r>
              <a:rPr sz="2800" spc="-3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28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наблюдения</a:t>
            </a:r>
            <a:r>
              <a:rPr sz="2800" spc="3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2800" dirty="0">
                <a:solidFill>
                  <a:srgbClr val="252525"/>
                </a:solidFill>
                <a:latin typeface="Segoe UI Semilight"/>
                <a:cs typeface="Segoe UI Semilight"/>
              </a:rPr>
              <a:t>№65</a:t>
            </a:r>
            <a:endParaRPr sz="2800">
              <a:latin typeface="Segoe UI Semilight"/>
              <a:cs typeface="Segoe UI Semilight"/>
            </a:endParaRPr>
          </a:p>
          <a:p>
            <a:pPr marL="85725" algn="ctr">
              <a:lnSpc>
                <a:spcPct val="100000"/>
              </a:lnSpc>
            </a:pPr>
            <a:r>
              <a:rPr sz="2800" dirty="0">
                <a:solidFill>
                  <a:srgbClr val="252525"/>
                </a:solidFill>
                <a:latin typeface="Segoe UI Semilight"/>
                <a:cs typeface="Segoe UI Semilight"/>
              </a:rPr>
              <a:t>«Сведения</a:t>
            </a:r>
            <a:r>
              <a:rPr sz="2800" spc="-5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28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о </a:t>
            </a:r>
            <a:r>
              <a:rPr sz="2800" dirty="0">
                <a:solidFill>
                  <a:srgbClr val="252525"/>
                </a:solidFill>
                <a:latin typeface="Segoe UI Semilight"/>
                <a:cs typeface="Segoe UI Semilight"/>
              </a:rPr>
              <a:t>хронических</a:t>
            </a:r>
            <a:r>
              <a:rPr sz="2800" spc="-3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2800" dirty="0">
                <a:solidFill>
                  <a:srgbClr val="252525"/>
                </a:solidFill>
                <a:latin typeface="Segoe UI Semilight"/>
                <a:cs typeface="Segoe UI Semilight"/>
              </a:rPr>
              <a:t>вирусных</a:t>
            </a:r>
            <a:r>
              <a:rPr sz="2800" spc="-5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28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гепатитах»</a:t>
            </a:r>
            <a:endParaRPr sz="2800">
              <a:latin typeface="Segoe UI Semilight"/>
              <a:cs typeface="Segoe UI Semi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24000" y="274320"/>
            <a:ext cx="9144000" cy="45720"/>
          </a:xfrm>
          <a:custGeom>
            <a:avLst/>
            <a:gdLst/>
            <a:ahLst/>
            <a:cxnLst/>
            <a:rect l="l" t="t" r="r" b="b"/>
            <a:pathLst>
              <a:path w="9144000" h="45720">
                <a:moveTo>
                  <a:pt x="9144000" y="0"/>
                </a:moveTo>
                <a:lnTo>
                  <a:pt x="0" y="0"/>
                </a:lnTo>
                <a:lnTo>
                  <a:pt x="0" y="45720"/>
                </a:lnTo>
                <a:lnTo>
                  <a:pt x="9144000" y="45720"/>
                </a:lnTo>
                <a:lnTo>
                  <a:pt x="9144000" y="0"/>
                </a:lnTo>
                <a:close/>
              </a:path>
            </a:pathLst>
          </a:custGeom>
          <a:solidFill>
            <a:srgbClr val="4453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24000" y="6382511"/>
            <a:ext cx="9144000" cy="287020"/>
          </a:xfrm>
          <a:custGeom>
            <a:avLst/>
            <a:gdLst/>
            <a:ahLst/>
            <a:cxnLst/>
            <a:rect l="l" t="t" r="r" b="b"/>
            <a:pathLst>
              <a:path w="9144000" h="287020">
                <a:moveTo>
                  <a:pt x="9144000" y="120396"/>
                </a:moveTo>
                <a:lnTo>
                  <a:pt x="5273040" y="120396"/>
                </a:lnTo>
                <a:lnTo>
                  <a:pt x="5273040" y="0"/>
                </a:lnTo>
                <a:lnTo>
                  <a:pt x="3768852" y="0"/>
                </a:lnTo>
                <a:lnTo>
                  <a:pt x="3768852" y="120396"/>
                </a:lnTo>
                <a:lnTo>
                  <a:pt x="0" y="120396"/>
                </a:lnTo>
                <a:lnTo>
                  <a:pt x="0" y="166116"/>
                </a:lnTo>
                <a:lnTo>
                  <a:pt x="3768852" y="166116"/>
                </a:lnTo>
                <a:lnTo>
                  <a:pt x="3768852" y="286512"/>
                </a:lnTo>
                <a:lnTo>
                  <a:pt x="5273040" y="286512"/>
                </a:lnTo>
                <a:lnTo>
                  <a:pt x="5273040" y="166116"/>
                </a:lnTo>
                <a:lnTo>
                  <a:pt x="9144000" y="166116"/>
                </a:lnTo>
                <a:lnTo>
                  <a:pt x="9144000" y="120396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3308603" y="1921764"/>
            <a:ext cx="5784850" cy="1085215"/>
            <a:chOff x="3308603" y="1921764"/>
            <a:chExt cx="5784850" cy="1085215"/>
          </a:xfrm>
        </p:grpSpPr>
        <p:sp>
          <p:nvSpPr>
            <p:cNvPr id="8" name="object 8"/>
            <p:cNvSpPr/>
            <p:nvPr/>
          </p:nvSpPr>
          <p:spPr>
            <a:xfrm>
              <a:off x="5631179" y="2942844"/>
              <a:ext cx="1045844" cy="64135"/>
            </a:xfrm>
            <a:custGeom>
              <a:avLst/>
              <a:gdLst/>
              <a:ahLst/>
              <a:cxnLst/>
              <a:rect l="l" t="t" r="r" b="b"/>
              <a:pathLst>
                <a:path w="1045845" h="64135">
                  <a:moveTo>
                    <a:pt x="1045464" y="0"/>
                  </a:moveTo>
                  <a:lnTo>
                    <a:pt x="0" y="0"/>
                  </a:lnTo>
                  <a:lnTo>
                    <a:pt x="0" y="64008"/>
                  </a:lnTo>
                  <a:lnTo>
                    <a:pt x="1045464" y="64008"/>
                  </a:lnTo>
                  <a:lnTo>
                    <a:pt x="1045464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08603" y="1921764"/>
              <a:ext cx="5784342" cy="1006601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889886" y="1336675"/>
            <a:ext cx="8587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28495" marR="5080" indent="-191643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latin typeface="Times New Roman"/>
                <a:cs typeface="Times New Roman"/>
              </a:rPr>
              <a:t>ФГБУ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«Национальный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медицинский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исследовательский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центр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фтизиопульмонологии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инфекционных заболеваний»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Минздрава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России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87602" y="5168900"/>
            <a:ext cx="676402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Руководитель</a:t>
            </a:r>
            <a:endParaRPr sz="1200">
              <a:latin typeface="Segoe UI Semilight"/>
              <a:cs typeface="Segoe UI Semilight"/>
            </a:endParaRPr>
          </a:p>
          <a:p>
            <a:pPr marL="12700">
              <a:lnSpc>
                <a:spcPct val="100000"/>
              </a:lnSpc>
            </a:pP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Центра</a:t>
            </a:r>
            <a:r>
              <a:rPr sz="1200" spc="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эпидемически</a:t>
            </a:r>
            <a:r>
              <a:rPr sz="1200" spc="-2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значимых</a:t>
            </a:r>
            <a:r>
              <a:rPr sz="1200" spc="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инфекционных</a:t>
            </a:r>
            <a:r>
              <a:rPr sz="1200" spc="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болезней</a:t>
            </a:r>
            <a:r>
              <a:rPr sz="1200" spc="1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ФГБУ</a:t>
            </a:r>
            <a:r>
              <a:rPr sz="1200" spc="1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«НМИЦ</a:t>
            </a:r>
            <a:r>
              <a:rPr sz="1200" spc="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ФПИ»</a:t>
            </a:r>
            <a:r>
              <a:rPr sz="1200" spc="2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Минздрава</a:t>
            </a:r>
            <a:r>
              <a:rPr sz="1200" spc="-1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России,</a:t>
            </a:r>
            <a:endParaRPr sz="1200">
              <a:latin typeface="Segoe UI Semilight"/>
              <a:cs typeface="Segoe UI Semilight"/>
            </a:endParaRPr>
          </a:p>
          <a:p>
            <a:pPr marL="12700">
              <a:lnSpc>
                <a:spcPct val="100000"/>
              </a:lnSpc>
            </a:pPr>
            <a:r>
              <a:rPr sz="1200" spc="-15" dirty="0">
                <a:solidFill>
                  <a:srgbClr val="252525"/>
                </a:solidFill>
                <a:latin typeface="Segoe UI Semilight"/>
                <a:cs typeface="Segoe UI Semilight"/>
              </a:rPr>
              <a:t>Главный</a:t>
            </a:r>
            <a:r>
              <a:rPr sz="1200" spc="1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внештатный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специалист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Министерства</a:t>
            </a:r>
            <a:r>
              <a:rPr sz="1200" spc="-3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здравоохранения</a:t>
            </a:r>
            <a:r>
              <a:rPr sz="1200" spc="-1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Российской</a:t>
            </a:r>
            <a:r>
              <a:rPr sz="1200" spc="-2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Федерации</a:t>
            </a:r>
            <a:endParaRPr sz="1200">
              <a:latin typeface="Segoe UI Semilight"/>
              <a:cs typeface="Segoe UI Semilight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252525"/>
                </a:solidFill>
                <a:latin typeface="Segoe UI Semilight"/>
                <a:cs typeface="Segoe UI Semilight"/>
              </a:rPr>
              <a:t>по</a:t>
            </a:r>
            <a:r>
              <a:rPr sz="1200" spc="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инфекционным</a:t>
            </a:r>
            <a:r>
              <a:rPr sz="120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болезням</a:t>
            </a:r>
            <a:r>
              <a:rPr sz="1200" dirty="0">
                <a:solidFill>
                  <a:srgbClr val="252525"/>
                </a:solidFill>
                <a:latin typeface="Segoe UI Semilight"/>
                <a:cs typeface="Segoe UI Semilight"/>
              </a:rPr>
              <a:t> в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 Приволжском</a:t>
            </a:r>
            <a:r>
              <a:rPr sz="1200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Segoe UI Semilight"/>
                <a:cs typeface="Segoe UI Semilight"/>
              </a:rPr>
              <a:t>федеральном</a:t>
            </a:r>
            <a:r>
              <a:rPr sz="1200" spc="-15" dirty="0">
                <a:solidFill>
                  <a:srgbClr val="252525"/>
                </a:solidFill>
                <a:latin typeface="Segoe UI Semilight"/>
                <a:cs typeface="Segoe UI Semilight"/>
              </a:rPr>
              <a:t> </a:t>
            </a:r>
            <a:r>
              <a:rPr sz="1200" spc="-10" dirty="0">
                <a:solidFill>
                  <a:srgbClr val="252525"/>
                </a:solidFill>
                <a:latin typeface="Segoe UI Semilight"/>
                <a:cs typeface="Segoe UI Semilight"/>
              </a:rPr>
              <a:t>округе</a:t>
            </a:r>
            <a:endParaRPr sz="1200">
              <a:latin typeface="Segoe UI Semilight"/>
              <a:cs typeface="Segoe UI Semilight"/>
            </a:endParaRPr>
          </a:p>
        </p:txBody>
      </p: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89091" y="320040"/>
            <a:ext cx="1107947" cy="10637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07870" marR="5080" indent="-1963420">
              <a:lnSpc>
                <a:spcPct val="100000"/>
              </a:lnSpc>
              <a:spcBef>
                <a:spcPts val="100"/>
              </a:spcBef>
            </a:pPr>
            <a:r>
              <a:rPr dirty="0"/>
              <a:t>1.</a:t>
            </a:r>
            <a:r>
              <a:rPr spc="-5" dirty="0"/>
              <a:t> </a:t>
            </a:r>
            <a:r>
              <a:rPr dirty="0"/>
              <a:t>Число</a:t>
            </a:r>
            <a:r>
              <a:rPr spc="-5" dirty="0"/>
              <a:t> заболеваний</a:t>
            </a:r>
            <a:r>
              <a:rPr dirty="0"/>
              <a:t> с</a:t>
            </a:r>
            <a:r>
              <a:rPr spc="5" dirty="0"/>
              <a:t> </a:t>
            </a:r>
            <a:r>
              <a:rPr spc="-5" dirty="0"/>
              <a:t>впервые</a:t>
            </a:r>
            <a:r>
              <a:rPr spc="-10" dirty="0"/>
              <a:t> </a:t>
            </a:r>
            <a:r>
              <a:rPr dirty="0"/>
              <a:t>в</a:t>
            </a:r>
            <a:r>
              <a:rPr spc="-5" dirty="0"/>
              <a:t> </a:t>
            </a:r>
            <a:r>
              <a:rPr dirty="0"/>
              <a:t>жизни</a:t>
            </a:r>
            <a:r>
              <a:rPr spc="15" dirty="0"/>
              <a:t> </a:t>
            </a:r>
            <a:r>
              <a:rPr spc="-5" dirty="0"/>
              <a:t>установленным диагнозом </a:t>
            </a:r>
            <a:r>
              <a:rPr spc="-645" dirty="0"/>
              <a:t> </a:t>
            </a:r>
            <a:r>
              <a:rPr spc="-15" dirty="0"/>
              <a:t>хронического</a:t>
            </a:r>
            <a:r>
              <a:rPr spc="-25" dirty="0"/>
              <a:t> </a:t>
            </a:r>
            <a:r>
              <a:rPr spc="-10" dirty="0"/>
              <a:t>вирусного</a:t>
            </a:r>
            <a:r>
              <a:rPr spc="-5" dirty="0"/>
              <a:t> </a:t>
            </a:r>
            <a:r>
              <a:rPr spc="-10" dirty="0"/>
              <a:t>гепатита</a:t>
            </a:r>
            <a:r>
              <a:rPr spc="5" dirty="0"/>
              <a:t> </a:t>
            </a:r>
            <a:r>
              <a:rPr spc="-5" dirty="0"/>
              <a:t>(1000)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30124" y="1061275"/>
          <a:ext cx="11863060" cy="40242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5905"/>
                <a:gridCol w="638809"/>
                <a:gridCol w="650875"/>
                <a:gridCol w="852169"/>
                <a:gridCol w="648970"/>
                <a:gridCol w="214629"/>
                <a:gridCol w="330200"/>
                <a:gridCol w="513079"/>
                <a:gridCol w="570229"/>
                <a:gridCol w="565150"/>
                <a:gridCol w="663575"/>
                <a:gridCol w="620395"/>
                <a:gridCol w="184784"/>
                <a:gridCol w="467359"/>
                <a:gridCol w="635634"/>
                <a:gridCol w="650875"/>
                <a:gridCol w="662304"/>
                <a:gridCol w="640715"/>
                <a:gridCol w="827404"/>
              </a:tblGrid>
              <a:tr h="157861">
                <a:tc rowSpan="3"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Заб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ле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вания</a:t>
                      </a:r>
                      <a:r>
                        <a:rPr sz="9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паци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нты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Пол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N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строки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Код</a:t>
                      </a:r>
                      <a:r>
                        <a:rPr sz="9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9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u="sng" spc="-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МКБ-10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Число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заболеваний</a:t>
                      </a:r>
                      <a:r>
                        <a:rPr sz="9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впервые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 в жизни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установленным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диагнозом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98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том числе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возрасте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7820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до</a:t>
                      </a:r>
                      <a:r>
                        <a:rPr sz="9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9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года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1-2</a:t>
                      </a:r>
                      <a:r>
                        <a:rPr sz="9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года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3-4</a:t>
                      </a:r>
                      <a:r>
                        <a:rPr sz="9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года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-9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ле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т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94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-14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ле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т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15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-17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ле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т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-24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да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25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-34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да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98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35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-44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да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5-49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ле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т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ж: 5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55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м: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50-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60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0" marR="20320" indent="17335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старше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тр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уд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сп.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.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78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02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94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98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66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7861">
                <a:tc rowSpan="2">
                  <a:txBody>
                    <a:bodyPr/>
                    <a:lstStyle/>
                    <a:p>
                      <a:pPr marL="20320" marR="5588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Зарегистрировано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 заб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ле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ваний</a:t>
                      </a:r>
                      <a:r>
                        <a:rPr sz="9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онич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ск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ми  ви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усными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па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там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и,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вс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го 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(ед.)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В18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114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860">
                <a:tc>
                  <a:txBody>
                    <a:bodyPr/>
                    <a:lstStyle/>
                    <a:p>
                      <a:pPr marL="2032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числе: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В18.0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95148">
                <a:tc>
                  <a:txBody>
                    <a:bodyPr/>
                    <a:lstStyle/>
                    <a:p>
                      <a:pPr marL="2032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хронический</a:t>
                      </a:r>
                      <a:r>
                        <a:rPr sz="9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вирусный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20320">
                        <a:lnSpc>
                          <a:spcPct val="100000"/>
                        </a:lnSpc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гепатит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дельта-агентом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861">
                <a:tc rowSpan="2">
                  <a:txBody>
                    <a:bodyPr/>
                    <a:lstStyle/>
                    <a:p>
                      <a:pPr marL="2032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хронический</a:t>
                      </a:r>
                      <a:r>
                        <a:rPr sz="9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вирусный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20320">
                        <a:lnSpc>
                          <a:spcPct val="100000"/>
                        </a:lnSpc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гепатит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без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дельта-агента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В18.1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 marL="3067050">
                        <a:lnSpc>
                          <a:spcPts val="114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Аналогично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требованиям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формирования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таб.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3000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4117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 marL="3414395">
                        <a:lnSpc>
                          <a:spcPts val="1355"/>
                        </a:lnSpc>
                        <a:spcBef>
                          <a:spcPts val="44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ФФСН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12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"Сведения</a:t>
                      </a:r>
                      <a:r>
                        <a:rPr sz="1600" u="heavy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о</a:t>
                      </a:r>
                      <a:r>
                        <a:rPr sz="1600" u="heavy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числе</a:t>
                      </a:r>
                      <a:r>
                        <a:rPr sz="1600" u="heavy" spc="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заболеваний,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58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861">
                <a:tc rowSpan="2">
                  <a:txBody>
                    <a:bodyPr/>
                    <a:lstStyle/>
                    <a:p>
                      <a:pPr marL="20320" marR="3746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10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онич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ск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й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усный 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гепатит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С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28638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18.2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98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 marL="3051175">
                        <a:lnSpc>
                          <a:spcPts val="1140"/>
                        </a:lnSpc>
                      </a:pP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зарегистрированных</a:t>
                      </a:r>
                      <a:r>
                        <a:rPr sz="1600" u="heavy" spc="4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у</a:t>
                      </a:r>
                      <a:r>
                        <a:rPr sz="1600" u="heavy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пациентов,</a:t>
                      </a:r>
                      <a:r>
                        <a:rPr sz="1600" u="heavy" spc="4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проживающих</a:t>
                      </a:r>
                      <a:r>
                        <a:rPr sz="1600" u="heavy" spc="3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861">
                <a:tc rowSpan="2">
                  <a:txBody>
                    <a:bodyPr/>
                    <a:lstStyle/>
                    <a:p>
                      <a:pPr marL="20320" marR="3746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10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онич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ск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й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усный 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гепатит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Е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11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В18.8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 marL="3092450">
                        <a:lnSpc>
                          <a:spcPts val="1145"/>
                        </a:lnSpc>
                      </a:pP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районе</a:t>
                      </a:r>
                      <a:r>
                        <a:rPr sz="1600" u="heavy" spc="1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обслуживания</a:t>
                      </a:r>
                      <a:r>
                        <a:rPr sz="1600" u="heavy" spc="3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медицинской</a:t>
                      </a:r>
                      <a:r>
                        <a:rPr sz="1600" u="heavy" spc="4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 </a:t>
                      </a:r>
                      <a:r>
                        <a:rPr sz="1600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  <a:hlinkClick r:id="rId3"/>
                        </a:rPr>
                        <a:t>организации"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8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654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861">
                <a:tc rowSpan="2">
                  <a:txBody>
                    <a:bodyPr/>
                    <a:lstStyle/>
                    <a:p>
                      <a:pPr marL="20320" marR="3746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10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онич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ск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й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900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усный 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гепатит</a:t>
                      </a:r>
                      <a:r>
                        <a:rPr sz="9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неуточненный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2565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В18.9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291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25654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861">
                <a:tc>
                  <a:txBody>
                    <a:bodyPr/>
                    <a:lstStyle/>
                    <a:p>
                      <a:pPr marL="2032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из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u="sng" spc="-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стр.</a:t>
                      </a:r>
                      <a:r>
                        <a:rPr sz="900" u="sng" spc="-3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 </a:t>
                      </a:r>
                      <a:r>
                        <a:rPr sz="900" u="sng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1</a:t>
                      </a:r>
                      <a:r>
                        <a:rPr sz="900" spc="-30" dirty="0">
                          <a:solidFill>
                            <a:srgbClr val="0462C1"/>
                          </a:solidFill>
                          <a:latin typeface="Calibri"/>
                          <a:cs typeface="Calibri"/>
                          <a:hlinkClick r:id="rId4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u="sng" spc="-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2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: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65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-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861">
                <a:tc>
                  <a:txBody>
                    <a:bodyPr/>
                    <a:lstStyle/>
                    <a:p>
                      <a:pPr marL="2032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пациентов</a:t>
                      </a:r>
                      <a:r>
                        <a:rPr sz="9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(чел.)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65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7665">
                        <a:lnSpc>
                          <a:spcPts val="1145"/>
                        </a:lnSpc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Пояснительная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записка</a:t>
                      </a:r>
                      <a:r>
                        <a:rPr sz="18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при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7861">
                <a:tc>
                  <a:txBody>
                    <a:bodyPr/>
                    <a:lstStyle/>
                    <a:p>
                      <a:pPr marL="2032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из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них</a:t>
                      </a:r>
                      <a:r>
                        <a:rPr sz="9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(из</a:t>
                      </a:r>
                      <a:r>
                        <a:rPr sz="9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u="sng" spc="-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стр.</a:t>
                      </a:r>
                      <a:r>
                        <a:rPr sz="900" u="sng" spc="-1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 </a:t>
                      </a:r>
                      <a:r>
                        <a:rPr sz="900" u="sng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13</a:t>
                      </a:r>
                      <a:r>
                        <a:rPr sz="900" spc="-35" dirty="0">
                          <a:solidFill>
                            <a:srgbClr val="0462C1"/>
                          </a:solidFill>
                          <a:latin typeface="Calibri"/>
                          <a:cs typeface="Calibri"/>
                          <a:hlinkClick r:id="rId6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u="sng" spc="-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14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):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М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65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-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95020">
                <a:tc>
                  <a:txBody>
                    <a:bodyPr/>
                    <a:lstStyle/>
                    <a:p>
                      <a:pPr marL="20320" marR="19431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число</a:t>
                      </a:r>
                      <a:r>
                        <a:rPr sz="9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пациентов</a:t>
                      </a:r>
                      <a:r>
                        <a:rPr sz="9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двумя</a:t>
                      </a:r>
                      <a:r>
                        <a:rPr sz="9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latin typeface="Calibri"/>
                          <a:cs typeface="Calibri"/>
                        </a:rPr>
                        <a:t>и </a:t>
                      </a:r>
                      <a:r>
                        <a:rPr sz="900" spc="-1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более</a:t>
                      </a:r>
                      <a:r>
                        <a:rPr sz="9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-5" dirty="0">
                          <a:latin typeface="Calibri"/>
                          <a:cs typeface="Calibri"/>
                        </a:rPr>
                        <a:t>заболеваниями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dirty="0">
                          <a:latin typeface="Calibri"/>
                          <a:cs typeface="Calibri"/>
                        </a:rPr>
                        <a:t>Ж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65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00" spc="-5" dirty="0">
                          <a:latin typeface="Calibri"/>
                          <a:cs typeface="Calibri"/>
                        </a:rPr>
                        <a:t>16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4" name="object 4"/>
          <p:cNvGrpSpPr/>
          <p:nvPr/>
        </p:nvGrpSpPr>
        <p:grpSpPr>
          <a:xfrm>
            <a:off x="7392098" y="1377061"/>
            <a:ext cx="4806315" cy="3718560"/>
            <a:chOff x="7392098" y="1377061"/>
            <a:chExt cx="4806315" cy="3718560"/>
          </a:xfrm>
        </p:grpSpPr>
        <p:sp>
          <p:nvSpPr>
            <p:cNvPr id="5" name="object 5"/>
            <p:cNvSpPr/>
            <p:nvPr/>
          </p:nvSpPr>
          <p:spPr>
            <a:xfrm>
              <a:off x="7396860" y="1377061"/>
              <a:ext cx="3921760" cy="3718560"/>
            </a:xfrm>
            <a:custGeom>
              <a:avLst/>
              <a:gdLst/>
              <a:ahLst/>
              <a:cxnLst/>
              <a:rect l="l" t="t" r="r" b="b"/>
              <a:pathLst>
                <a:path w="3921759" h="3718560">
                  <a:moveTo>
                    <a:pt x="0" y="0"/>
                  </a:moveTo>
                  <a:lnTo>
                    <a:pt x="0" y="3718052"/>
                  </a:lnTo>
                </a:path>
                <a:path w="3921759" h="3718560">
                  <a:moveTo>
                    <a:pt x="633603" y="0"/>
                  </a:moveTo>
                  <a:lnTo>
                    <a:pt x="633603" y="3718052"/>
                  </a:lnTo>
                </a:path>
                <a:path w="3921759" h="3718560">
                  <a:moveTo>
                    <a:pt x="1267333" y="0"/>
                  </a:moveTo>
                  <a:lnTo>
                    <a:pt x="1267333" y="3718052"/>
                  </a:lnTo>
                </a:path>
                <a:path w="3921759" h="3718560">
                  <a:moveTo>
                    <a:pt x="1901063" y="0"/>
                  </a:moveTo>
                  <a:lnTo>
                    <a:pt x="1901063" y="3718052"/>
                  </a:lnTo>
                </a:path>
                <a:path w="3921759" h="3718560">
                  <a:moveTo>
                    <a:pt x="2534666" y="0"/>
                  </a:moveTo>
                  <a:lnTo>
                    <a:pt x="2534666" y="3718052"/>
                  </a:lnTo>
                </a:path>
                <a:path w="3921759" h="3718560">
                  <a:moveTo>
                    <a:pt x="3168396" y="0"/>
                  </a:moveTo>
                  <a:lnTo>
                    <a:pt x="3168396" y="3718052"/>
                  </a:lnTo>
                </a:path>
                <a:path w="3921759" h="3718560">
                  <a:moveTo>
                    <a:pt x="3921633" y="0"/>
                  </a:moveTo>
                  <a:lnTo>
                    <a:pt x="3921633" y="371805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429499" y="2852927"/>
              <a:ext cx="4762500" cy="1103630"/>
            </a:xfrm>
            <a:custGeom>
              <a:avLst/>
              <a:gdLst/>
              <a:ahLst/>
              <a:cxnLst/>
              <a:rect l="l" t="t" r="r" b="b"/>
              <a:pathLst>
                <a:path w="4762500" h="1103629">
                  <a:moveTo>
                    <a:pt x="4578604" y="0"/>
                  </a:moveTo>
                  <a:lnTo>
                    <a:pt x="183896" y="0"/>
                  </a:lnTo>
                  <a:lnTo>
                    <a:pt x="134996" y="6566"/>
                  </a:lnTo>
                  <a:lnTo>
                    <a:pt x="91063" y="25098"/>
                  </a:lnTo>
                  <a:lnTo>
                    <a:pt x="53848" y="53847"/>
                  </a:lnTo>
                  <a:lnTo>
                    <a:pt x="25098" y="91063"/>
                  </a:lnTo>
                  <a:lnTo>
                    <a:pt x="6566" y="134996"/>
                  </a:lnTo>
                  <a:lnTo>
                    <a:pt x="0" y="183896"/>
                  </a:lnTo>
                  <a:lnTo>
                    <a:pt x="0" y="919480"/>
                  </a:lnTo>
                  <a:lnTo>
                    <a:pt x="6566" y="968379"/>
                  </a:lnTo>
                  <a:lnTo>
                    <a:pt x="25098" y="1012312"/>
                  </a:lnTo>
                  <a:lnTo>
                    <a:pt x="53848" y="1049528"/>
                  </a:lnTo>
                  <a:lnTo>
                    <a:pt x="91063" y="1078277"/>
                  </a:lnTo>
                  <a:lnTo>
                    <a:pt x="134996" y="1096809"/>
                  </a:lnTo>
                  <a:lnTo>
                    <a:pt x="183896" y="1103376"/>
                  </a:lnTo>
                  <a:lnTo>
                    <a:pt x="4578604" y="1103376"/>
                  </a:lnTo>
                  <a:lnTo>
                    <a:pt x="4627503" y="1096809"/>
                  </a:lnTo>
                  <a:lnTo>
                    <a:pt x="4671436" y="1078277"/>
                  </a:lnTo>
                  <a:lnTo>
                    <a:pt x="4708651" y="1049528"/>
                  </a:lnTo>
                  <a:lnTo>
                    <a:pt x="4737401" y="1012312"/>
                  </a:lnTo>
                  <a:lnTo>
                    <a:pt x="4755933" y="968379"/>
                  </a:lnTo>
                  <a:lnTo>
                    <a:pt x="4762500" y="919480"/>
                  </a:lnTo>
                  <a:lnTo>
                    <a:pt x="4762500" y="183896"/>
                  </a:lnTo>
                  <a:lnTo>
                    <a:pt x="4755933" y="134996"/>
                  </a:lnTo>
                  <a:lnTo>
                    <a:pt x="4737401" y="91063"/>
                  </a:lnTo>
                  <a:lnTo>
                    <a:pt x="4708652" y="53848"/>
                  </a:lnTo>
                  <a:lnTo>
                    <a:pt x="4671436" y="25098"/>
                  </a:lnTo>
                  <a:lnTo>
                    <a:pt x="4627503" y="6566"/>
                  </a:lnTo>
                  <a:lnTo>
                    <a:pt x="4578604" y="0"/>
                  </a:lnTo>
                  <a:close/>
                </a:path>
              </a:pathLst>
            </a:custGeom>
            <a:solidFill>
              <a:srgbClr val="F4B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429499" y="2852927"/>
              <a:ext cx="4762500" cy="1103630"/>
            </a:xfrm>
            <a:custGeom>
              <a:avLst/>
              <a:gdLst/>
              <a:ahLst/>
              <a:cxnLst/>
              <a:rect l="l" t="t" r="r" b="b"/>
              <a:pathLst>
                <a:path w="4762500" h="1103629">
                  <a:moveTo>
                    <a:pt x="0" y="183896"/>
                  </a:moveTo>
                  <a:lnTo>
                    <a:pt x="6566" y="134996"/>
                  </a:lnTo>
                  <a:lnTo>
                    <a:pt x="25098" y="91063"/>
                  </a:lnTo>
                  <a:lnTo>
                    <a:pt x="53848" y="53847"/>
                  </a:lnTo>
                  <a:lnTo>
                    <a:pt x="91063" y="25098"/>
                  </a:lnTo>
                  <a:lnTo>
                    <a:pt x="134996" y="6566"/>
                  </a:lnTo>
                  <a:lnTo>
                    <a:pt x="183896" y="0"/>
                  </a:lnTo>
                  <a:lnTo>
                    <a:pt x="4578604" y="0"/>
                  </a:lnTo>
                  <a:lnTo>
                    <a:pt x="4627503" y="6566"/>
                  </a:lnTo>
                  <a:lnTo>
                    <a:pt x="4671436" y="25098"/>
                  </a:lnTo>
                  <a:lnTo>
                    <a:pt x="4708652" y="53848"/>
                  </a:lnTo>
                  <a:lnTo>
                    <a:pt x="4737401" y="91063"/>
                  </a:lnTo>
                  <a:lnTo>
                    <a:pt x="4755933" y="134996"/>
                  </a:lnTo>
                  <a:lnTo>
                    <a:pt x="4762500" y="183896"/>
                  </a:lnTo>
                  <a:lnTo>
                    <a:pt x="4762500" y="919480"/>
                  </a:lnTo>
                  <a:lnTo>
                    <a:pt x="4755933" y="968379"/>
                  </a:lnTo>
                  <a:lnTo>
                    <a:pt x="4737401" y="1012312"/>
                  </a:lnTo>
                  <a:lnTo>
                    <a:pt x="4708651" y="1049528"/>
                  </a:lnTo>
                  <a:lnTo>
                    <a:pt x="4671436" y="1078277"/>
                  </a:lnTo>
                  <a:lnTo>
                    <a:pt x="4627503" y="1096809"/>
                  </a:lnTo>
                  <a:lnTo>
                    <a:pt x="4578604" y="1103376"/>
                  </a:lnTo>
                  <a:lnTo>
                    <a:pt x="183896" y="1103376"/>
                  </a:lnTo>
                  <a:lnTo>
                    <a:pt x="134996" y="1096809"/>
                  </a:lnTo>
                  <a:lnTo>
                    <a:pt x="91063" y="1078277"/>
                  </a:lnTo>
                  <a:lnTo>
                    <a:pt x="53848" y="1049528"/>
                  </a:lnTo>
                  <a:lnTo>
                    <a:pt x="25098" y="1012312"/>
                  </a:lnTo>
                  <a:lnTo>
                    <a:pt x="6566" y="968379"/>
                  </a:lnTo>
                  <a:lnTo>
                    <a:pt x="0" y="919480"/>
                  </a:lnTo>
                  <a:lnTo>
                    <a:pt x="0" y="183896"/>
                  </a:lnTo>
                  <a:close/>
                </a:path>
              </a:pathLst>
            </a:custGeom>
            <a:ln w="12700">
              <a:solidFill>
                <a:srgbClr val="213E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56438" y="5163439"/>
            <a:ext cx="11682730" cy="8648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5.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В</a:t>
            </a:r>
            <a:r>
              <a:rPr sz="1100" dirty="0">
                <a:solidFill>
                  <a:srgbClr val="0462C1"/>
                </a:solidFill>
                <a:latin typeface="Segoe UI Semilight"/>
                <a:cs typeface="Segoe UI Semilight"/>
              </a:rPr>
              <a:t> </a:t>
            </a:r>
            <a:r>
              <a:rPr sz="11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8"/>
              </a:rPr>
              <a:t>таблицу 1000</a:t>
            </a:r>
            <a:r>
              <a:rPr sz="1100" spc="-5" dirty="0">
                <a:solidFill>
                  <a:srgbClr val="0462C1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включают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число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заболеваний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с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впервые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в</a:t>
            </a:r>
            <a:r>
              <a:rPr sz="11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жизни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установленным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диагнозом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хронического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вирусного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гепатита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с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разбивкой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по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полу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и</a:t>
            </a:r>
            <a:r>
              <a:rPr sz="11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возрастным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группам.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Классификация</a:t>
            </a:r>
            <a:r>
              <a:rPr sz="1100" spc="-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хронических</a:t>
            </a:r>
            <a:r>
              <a:rPr sz="1100" spc="-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вирусных</a:t>
            </a:r>
            <a:r>
              <a:rPr sz="1100" spc="-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гепатитов</a:t>
            </a:r>
            <a:r>
              <a:rPr sz="1100" spc="-4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соответствует</a:t>
            </a:r>
            <a:r>
              <a:rPr sz="1100" spc="-35" dirty="0">
                <a:solidFill>
                  <a:srgbClr val="0462C1"/>
                </a:solidFill>
                <a:latin typeface="Segoe UI Semilight"/>
                <a:cs typeface="Segoe UI Semilight"/>
              </a:rPr>
              <a:t>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2"/>
              </a:rPr>
              <a:t>МКБ-10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.</a:t>
            </a:r>
            <a:endParaRPr sz="1100">
              <a:latin typeface="Segoe UI Semilight"/>
              <a:cs typeface="Segoe UI Semilight"/>
            </a:endParaRPr>
          </a:p>
          <a:p>
            <a:pPr marL="12700" marR="5715" algn="just">
              <a:lnSpc>
                <a:spcPct val="100000"/>
              </a:lnSpc>
            </a:pP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В </a:t>
            </a:r>
            <a:r>
              <a:rPr sz="11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6"/>
              </a:rPr>
              <a:t>строках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6"/>
              </a:rPr>
              <a:t>13-14</a:t>
            </a:r>
            <a:r>
              <a:rPr sz="1100" dirty="0">
                <a:solidFill>
                  <a:srgbClr val="0462C1"/>
                </a:solidFill>
                <a:latin typeface="Segoe UI Semilight"/>
                <a:cs typeface="Segoe UI Semilight"/>
                <a:hlinkClick r:id="rId6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показывают число пациентов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с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хроническими вирусными гепатитами,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у </a:t>
            </a:r>
            <a:r>
              <a:rPr sz="11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которых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диагноз был установлен впервые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в жизни в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отчетном году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(из </a:t>
            </a:r>
            <a:r>
              <a:rPr sz="11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4"/>
              </a:rPr>
              <a:t>строк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4"/>
              </a:rPr>
              <a:t>1</a:t>
            </a:r>
            <a:r>
              <a:rPr sz="1100" dirty="0">
                <a:solidFill>
                  <a:srgbClr val="0462C1"/>
                </a:solidFill>
                <a:latin typeface="Segoe UI Semilight"/>
                <a:cs typeface="Segoe UI Semilight"/>
                <a:hlinkClick r:id="rId4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и </a:t>
            </a:r>
            <a:r>
              <a:rPr sz="11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5"/>
              </a:rPr>
              <a:t>2</a:t>
            </a:r>
            <a:r>
              <a:rPr sz="11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).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При этом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число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пациентов может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быть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равно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или </a:t>
            </a:r>
            <a:r>
              <a:rPr sz="11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меньше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числа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заболеваний, показанных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в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строках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1 и 2 за счет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пациентов, имеющих два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и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более хронических вирусных гепатитов.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Число </a:t>
            </a:r>
            <a:r>
              <a:rPr sz="11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пациентов,</a:t>
            </a:r>
            <a:r>
              <a:rPr sz="1100" spc="-3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имеющих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два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и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более</a:t>
            </a:r>
            <a:r>
              <a:rPr sz="1100" spc="-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хронических</a:t>
            </a:r>
            <a:r>
              <a:rPr sz="1100" spc="-4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вирусных</a:t>
            </a:r>
            <a:r>
              <a:rPr sz="1100" spc="-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гепатитов,</a:t>
            </a:r>
            <a:r>
              <a:rPr sz="1100" spc="-3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показывают</a:t>
            </a:r>
            <a:r>
              <a:rPr sz="1100" spc="-4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в</a:t>
            </a:r>
            <a:r>
              <a:rPr sz="1100" spc="-2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9"/>
              </a:rPr>
              <a:t>строках</a:t>
            </a:r>
            <a:r>
              <a:rPr sz="1100" u="sng" spc="-3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9"/>
              </a:rPr>
              <a:t>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9"/>
              </a:rPr>
              <a:t>15</a:t>
            </a:r>
            <a:r>
              <a:rPr sz="1100" spc="-25" dirty="0">
                <a:solidFill>
                  <a:srgbClr val="0462C1"/>
                </a:solidFill>
                <a:latin typeface="Segoe UI Semilight"/>
                <a:cs typeface="Segoe UI Semilight"/>
                <a:hlinkClick r:id="rId9"/>
              </a:rPr>
              <a:t> </a:t>
            </a:r>
            <a:r>
              <a:rPr sz="1100" dirty="0">
                <a:solidFill>
                  <a:srgbClr val="21272E"/>
                </a:solidFill>
                <a:latin typeface="Segoe UI Semilight"/>
                <a:cs typeface="Segoe UI Semilight"/>
              </a:rPr>
              <a:t>и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1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10"/>
              </a:rPr>
              <a:t>16</a:t>
            </a:r>
            <a:r>
              <a:rPr sz="11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.</a:t>
            </a:r>
            <a:endParaRPr sz="11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798811" y="1927098"/>
            <a:ext cx="1880235" cy="951230"/>
          </a:xfrm>
          <a:custGeom>
            <a:avLst/>
            <a:gdLst/>
            <a:ahLst/>
            <a:cxnLst/>
            <a:rect l="l" t="t" r="r" b="b"/>
            <a:pathLst>
              <a:path w="1880234" h="951230">
                <a:moveTo>
                  <a:pt x="1713789" y="51155"/>
                </a:moveTo>
                <a:lnTo>
                  <a:pt x="0" y="899540"/>
                </a:lnTo>
                <a:lnTo>
                  <a:pt x="25400" y="950722"/>
                </a:lnTo>
                <a:lnTo>
                  <a:pt x="1739187" y="102462"/>
                </a:lnTo>
                <a:lnTo>
                  <a:pt x="1713789" y="51155"/>
                </a:lnTo>
                <a:close/>
              </a:path>
              <a:path w="1880234" h="951230">
                <a:moveTo>
                  <a:pt x="1851599" y="38480"/>
                </a:moveTo>
                <a:lnTo>
                  <a:pt x="1739392" y="38480"/>
                </a:lnTo>
                <a:lnTo>
                  <a:pt x="1764792" y="89788"/>
                </a:lnTo>
                <a:lnTo>
                  <a:pt x="1739187" y="102462"/>
                </a:lnTo>
                <a:lnTo>
                  <a:pt x="1764538" y="153669"/>
                </a:lnTo>
                <a:lnTo>
                  <a:pt x="1851599" y="38480"/>
                </a:lnTo>
                <a:close/>
              </a:path>
              <a:path w="1880234" h="951230">
                <a:moveTo>
                  <a:pt x="1739392" y="38480"/>
                </a:moveTo>
                <a:lnTo>
                  <a:pt x="1713789" y="51155"/>
                </a:lnTo>
                <a:lnTo>
                  <a:pt x="1739187" y="102462"/>
                </a:lnTo>
                <a:lnTo>
                  <a:pt x="1764792" y="89788"/>
                </a:lnTo>
                <a:lnTo>
                  <a:pt x="1739392" y="38480"/>
                </a:lnTo>
                <a:close/>
              </a:path>
              <a:path w="1880234" h="951230">
                <a:moveTo>
                  <a:pt x="1688465" y="0"/>
                </a:moveTo>
                <a:lnTo>
                  <a:pt x="1713789" y="51155"/>
                </a:lnTo>
                <a:lnTo>
                  <a:pt x="1739392" y="38480"/>
                </a:lnTo>
                <a:lnTo>
                  <a:pt x="1851599" y="38480"/>
                </a:lnTo>
                <a:lnTo>
                  <a:pt x="1880108" y="762"/>
                </a:lnTo>
                <a:lnTo>
                  <a:pt x="1688465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4756150" y="1372298"/>
            <a:ext cx="3449320" cy="3728085"/>
            <a:chOff x="4756150" y="1372298"/>
            <a:chExt cx="3449320" cy="3728085"/>
          </a:xfrm>
        </p:grpSpPr>
        <p:sp>
          <p:nvSpPr>
            <p:cNvPr id="11" name="object 11"/>
            <p:cNvSpPr/>
            <p:nvPr/>
          </p:nvSpPr>
          <p:spPr>
            <a:xfrm>
              <a:off x="5077206" y="1377061"/>
              <a:ext cx="1685925" cy="3718560"/>
            </a:xfrm>
            <a:custGeom>
              <a:avLst/>
              <a:gdLst/>
              <a:ahLst/>
              <a:cxnLst/>
              <a:rect l="l" t="t" r="r" b="b"/>
              <a:pathLst>
                <a:path w="1685925" h="3718560">
                  <a:moveTo>
                    <a:pt x="0" y="0"/>
                  </a:moveTo>
                  <a:lnTo>
                    <a:pt x="0" y="3718052"/>
                  </a:lnTo>
                </a:path>
                <a:path w="1685925" h="3718560">
                  <a:moveTo>
                    <a:pt x="526161" y="0"/>
                  </a:moveTo>
                  <a:lnTo>
                    <a:pt x="526161" y="3718052"/>
                  </a:lnTo>
                </a:path>
                <a:path w="1685925" h="3718560">
                  <a:moveTo>
                    <a:pt x="1052195" y="0"/>
                  </a:moveTo>
                  <a:lnTo>
                    <a:pt x="1052195" y="3718052"/>
                  </a:lnTo>
                </a:path>
                <a:path w="1685925" h="3718560">
                  <a:moveTo>
                    <a:pt x="1685925" y="0"/>
                  </a:moveTo>
                  <a:lnTo>
                    <a:pt x="1685925" y="371805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762500" y="4343400"/>
              <a:ext cx="3436620" cy="593090"/>
            </a:xfrm>
            <a:custGeom>
              <a:avLst/>
              <a:gdLst/>
              <a:ahLst/>
              <a:cxnLst/>
              <a:rect l="l" t="t" r="r" b="b"/>
              <a:pathLst>
                <a:path w="3436620" h="593089">
                  <a:moveTo>
                    <a:pt x="3337814" y="0"/>
                  </a:moveTo>
                  <a:lnTo>
                    <a:pt x="98805" y="0"/>
                  </a:lnTo>
                  <a:lnTo>
                    <a:pt x="60328" y="7758"/>
                  </a:lnTo>
                  <a:lnTo>
                    <a:pt x="28924" y="28924"/>
                  </a:lnTo>
                  <a:lnTo>
                    <a:pt x="7758" y="60328"/>
                  </a:lnTo>
                  <a:lnTo>
                    <a:pt x="0" y="98806"/>
                  </a:lnTo>
                  <a:lnTo>
                    <a:pt x="0" y="494030"/>
                  </a:lnTo>
                  <a:lnTo>
                    <a:pt x="7758" y="532507"/>
                  </a:lnTo>
                  <a:lnTo>
                    <a:pt x="28924" y="563911"/>
                  </a:lnTo>
                  <a:lnTo>
                    <a:pt x="60328" y="585077"/>
                  </a:lnTo>
                  <a:lnTo>
                    <a:pt x="98805" y="592836"/>
                  </a:lnTo>
                  <a:lnTo>
                    <a:pt x="3337814" y="592836"/>
                  </a:lnTo>
                  <a:lnTo>
                    <a:pt x="3376291" y="585077"/>
                  </a:lnTo>
                  <a:lnTo>
                    <a:pt x="3407695" y="563911"/>
                  </a:lnTo>
                  <a:lnTo>
                    <a:pt x="3428861" y="532507"/>
                  </a:lnTo>
                  <a:lnTo>
                    <a:pt x="3436620" y="494030"/>
                  </a:lnTo>
                  <a:lnTo>
                    <a:pt x="3436620" y="98806"/>
                  </a:lnTo>
                  <a:lnTo>
                    <a:pt x="3428861" y="60328"/>
                  </a:lnTo>
                  <a:lnTo>
                    <a:pt x="3407695" y="28924"/>
                  </a:lnTo>
                  <a:lnTo>
                    <a:pt x="3376291" y="7758"/>
                  </a:lnTo>
                  <a:lnTo>
                    <a:pt x="333781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762500" y="4343400"/>
              <a:ext cx="3436620" cy="593090"/>
            </a:xfrm>
            <a:custGeom>
              <a:avLst/>
              <a:gdLst/>
              <a:ahLst/>
              <a:cxnLst/>
              <a:rect l="l" t="t" r="r" b="b"/>
              <a:pathLst>
                <a:path w="3436620" h="593089">
                  <a:moveTo>
                    <a:pt x="0" y="98806"/>
                  </a:moveTo>
                  <a:lnTo>
                    <a:pt x="7758" y="60328"/>
                  </a:lnTo>
                  <a:lnTo>
                    <a:pt x="28924" y="28924"/>
                  </a:lnTo>
                  <a:lnTo>
                    <a:pt x="60328" y="7758"/>
                  </a:lnTo>
                  <a:lnTo>
                    <a:pt x="98805" y="0"/>
                  </a:lnTo>
                  <a:lnTo>
                    <a:pt x="3337814" y="0"/>
                  </a:lnTo>
                  <a:lnTo>
                    <a:pt x="3376291" y="7758"/>
                  </a:lnTo>
                  <a:lnTo>
                    <a:pt x="3407695" y="28924"/>
                  </a:lnTo>
                  <a:lnTo>
                    <a:pt x="3428861" y="60328"/>
                  </a:lnTo>
                  <a:lnTo>
                    <a:pt x="3436620" y="98806"/>
                  </a:lnTo>
                  <a:lnTo>
                    <a:pt x="3436620" y="494030"/>
                  </a:lnTo>
                  <a:lnTo>
                    <a:pt x="3428861" y="532507"/>
                  </a:lnTo>
                  <a:lnTo>
                    <a:pt x="3407695" y="563911"/>
                  </a:lnTo>
                  <a:lnTo>
                    <a:pt x="3376291" y="585077"/>
                  </a:lnTo>
                  <a:lnTo>
                    <a:pt x="3337814" y="592836"/>
                  </a:lnTo>
                  <a:lnTo>
                    <a:pt x="98805" y="592836"/>
                  </a:lnTo>
                  <a:lnTo>
                    <a:pt x="60328" y="585077"/>
                  </a:lnTo>
                  <a:lnTo>
                    <a:pt x="28924" y="563911"/>
                  </a:lnTo>
                  <a:lnTo>
                    <a:pt x="7758" y="532507"/>
                  </a:lnTo>
                  <a:lnTo>
                    <a:pt x="0" y="494030"/>
                  </a:lnTo>
                  <a:lnTo>
                    <a:pt x="0" y="98806"/>
                  </a:lnTo>
                  <a:close/>
                </a:path>
              </a:pathLst>
            </a:custGeom>
            <a:ln w="12700">
              <a:solidFill>
                <a:srgbClr val="6C4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040248" y="4613275"/>
            <a:ext cx="28829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большом количестве</a:t>
            </a:r>
            <a:r>
              <a:rPr sz="18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случаев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886200" y="4094988"/>
            <a:ext cx="891540" cy="600710"/>
          </a:xfrm>
          <a:custGeom>
            <a:avLst/>
            <a:gdLst/>
            <a:ahLst/>
            <a:cxnLst/>
            <a:rect l="l" t="t" r="r" b="b"/>
            <a:pathLst>
              <a:path w="891539" h="600710">
                <a:moveTo>
                  <a:pt x="158863" y="70442"/>
                </a:moveTo>
                <a:lnTo>
                  <a:pt x="127435" y="118155"/>
                </a:lnTo>
                <a:lnTo>
                  <a:pt x="860044" y="600329"/>
                </a:lnTo>
                <a:lnTo>
                  <a:pt x="891413" y="552576"/>
                </a:lnTo>
                <a:lnTo>
                  <a:pt x="158863" y="70442"/>
                </a:lnTo>
                <a:close/>
              </a:path>
              <a:path w="891539" h="600710">
                <a:moveTo>
                  <a:pt x="0" y="0"/>
                </a:moveTo>
                <a:lnTo>
                  <a:pt x="96012" y="165862"/>
                </a:lnTo>
                <a:lnTo>
                  <a:pt x="127435" y="118155"/>
                </a:lnTo>
                <a:lnTo>
                  <a:pt x="103632" y="102488"/>
                </a:lnTo>
                <a:lnTo>
                  <a:pt x="135000" y="54737"/>
                </a:lnTo>
                <a:lnTo>
                  <a:pt x="169208" y="54737"/>
                </a:lnTo>
                <a:lnTo>
                  <a:pt x="190373" y="22606"/>
                </a:lnTo>
                <a:lnTo>
                  <a:pt x="0" y="0"/>
                </a:lnTo>
                <a:close/>
              </a:path>
              <a:path w="891539" h="600710">
                <a:moveTo>
                  <a:pt x="135000" y="54737"/>
                </a:moveTo>
                <a:lnTo>
                  <a:pt x="103632" y="102488"/>
                </a:lnTo>
                <a:lnTo>
                  <a:pt x="127435" y="118155"/>
                </a:lnTo>
                <a:lnTo>
                  <a:pt x="158863" y="70442"/>
                </a:lnTo>
                <a:lnTo>
                  <a:pt x="135000" y="54737"/>
                </a:lnTo>
                <a:close/>
              </a:path>
              <a:path w="891539" h="600710">
                <a:moveTo>
                  <a:pt x="169208" y="54737"/>
                </a:moveTo>
                <a:lnTo>
                  <a:pt x="135000" y="54737"/>
                </a:lnTo>
                <a:lnTo>
                  <a:pt x="158863" y="70442"/>
                </a:lnTo>
                <a:lnTo>
                  <a:pt x="169208" y="54737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58565" marR="5080" indent="-3746500">
              <a:lnSpc>
                <a:spcPct val="100000"/>
              </a:lnSpc>
              <a:spcBef>
                <a:spcPts val="100"/>
              </a:spcBef>
            </a:pPr>
            <a:r>
              <a:rPr dirty="0"/>
              <a:t>2. Заболеваемость</a:t>
            </a:r>
            <a:r>
              <a:rPr spc="-25" dirty="0"/>
              <a:t> </a:t>
            </a:r>
            <a:r>
              <a:rPr spc="-5" dirty="0"/>
              <a:t>хроническими вирусными</a:t>
            </a:r>
            <a:r>
              <a:rPr dirty="0"/>
              <a:t> </a:t>
            </a:r>
            <a:r>
              <a:rPr spc="-10" dirty="0"/>
              <a:t>гепатитами</a:t>
            </a:r>
            <a:r>
              <a:rPr spc="10" dirty="0"/>
              <a:t> </a:t>
            </a:r>
            <a:r>
              <a:rPr dirty="0"/>
              <a:t>и</a:t>
            </a:r>
            <a:r>
              <a:rPr spc="10" dirty="0"/>
              <a:t> </a:t>
            </a:r>
            <a:r>
              <a:rPr spc="-5" dirty="0"/>
              <a:t>диспансерное </a:t>
            </a:r>
            <a:r>
              <a:rPr spc="-640" dirty="0"/>
              <a:t> </a:t>
            </a:r>
            <a:r>
              <a:rPr spc="-5" dirty="0"/>
              <a:t>наблюдение</a:t>
            </a:r>
            <a:r>
              <a:rPr spc="5" dirty="0"/>
              <a:t> </a:t>
            </a:r>
            <a:r>
              <a:rPr spc="-5" dirty="0"/>
              <a:t>(2000)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66649" y="1015047"/>
            <a:ext cx="11713845" cy="4523740"/>
            <a:chOff x="166649" y="1015047"/>
            <a:chExt cx="11713845" cy="4523740"/>
          </a:xfrm>
        </p:grpSpPr>
        <p:sp>
          <p:nvSpPr>
            <p:cNvPr id="4" name="object 4"/>
            <p:cNvSpPr/>
            <p:nvPr/>
          </p:nvSpPr>
          <p:spPr>
            <a:xfrm>
              <a:off x="7695819" y="1734108"/>
              <a:ext cx="660400" cy="898525"/>
            </a:xfrm>
            <a:custGeom>
              <a:avLst/>
              <a:gdLst/>
              <a:ahLst/>
              <a:cxnLst/>
              <a:rect l="l" t="t" r="r" b="b"/>
              <a:pathLst>
                <a:path w="660400" h="898525">
                  <a:moveTo>
                    <a:pt x="660082" y="0"/>
                  </a:moveTo>
                  <a:lnTo>
                    <a:pt x="0" y="0"/>
                  </a:lnTo>
                  <a:lnTo>
                    <a:pt x="0" y="898474"/>
                  </a:lnTo>
                  <a:lnTo>
                    <a:pt x="660082" y="898474"/>
                  </a:lnTo>
                  <a:lnTo>
                    <a:pt x="66008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71411" y="1019810"/>
              <a:ext cx="11704320" cy="4514215"/>
            </a:xfrm>
            <a:custGeom>
              <a:avLst/>
              <a:gdLst/>
              <a:ahLst/>
              <a:cxnLst/>
              <a:rect l="l" t="t" r="r" b="b"/>
              <a:pathLst>
                <a:path w="11704320" h="4514215">
                  <a:moveTo>
                    <a:pt x="7524407" y="0"/>
                  </a:moveTo>
                  <a:lnTo>
                    <a:pt x="7524407" y="4514088"/>
                  </a:lnTo>
                </a:path>
                <a:path w="11704320" h="4514215">
                  <a:moveTo>
                    <a:pt x="8184426" y="709549"/>
                  </a:moveTo>
                  <a:lnTo>
                    <a:pt x="8184426" y="4514088"/>
                  </a:lnTo>
                </a:path>
                <a:path w="11704320" h="4514215">
                  <a:moveTo>
                    <a:pt x="2930563" y="0"/>
                  </a:moveTo>
                  <a:lnTo>
                    <a:pt x="2930563" y="4514088"/>
                  </a:lnTo>
                </a:path>
                <a:path w="11704320" h="4514215">
                  <a:moveTo>
                    <a:pt x="3474631" y="298068"/>
                  </a:moveTo>
                  <a:lnTo>
                    <a:pt x="3474631" y="4514088"/>
                  </a:lnTo>
                </a:path>
                <a:path w="11704320" h="4514215">
                  <a:moveTo>
                    <a:pt x="6329083" y="0"/>
                  </a:moveTo>
                  <a:lnTo>
                    <a:pt x="6329083" y="4514088"/>
                  </a:lnTo>
                </a:path>
                <a:path w="11704320" h="4514215">
                  <a:moveTo>
                    <a:pt x="2925737" y="302894"/>
                  </a:moveTo>
                  <a:lnTo>
                    <a:pt x="6333909" y="302894"/>
                  </a:lnTo>
                </a:path>
                <a:path w="11704320" h="4514215">
                  <a:moveTo>
                    <a:pt x="4134777" y="600328"/>
                  </a:moveTo>
                  <a:lnTo>
                    <a:pt x="4134777" y="4514088"/>
                  </a:lnTo>
                </a:path>
                <a:path w="11704320" h="4514215">
                  <a:moveTo>
                    <a:pt x="4794796" y="600328"/>
                  </a:moveTo>
                  <a:lnTo>
                    <a:pt x="4794796" y="4514088"/>
                  </a:lnTo>
                </a:path>
                <a:path w="11704320" h="4514215">
                  <a:moveTo>
                    <a:pt x="5562003" y="600328"/>
                  </a:moveTo>
                  <a:lnTo>
                    <a:pt x="5562003" y="4514088"/>
                  </a:lnTo>
                </a:path>
                <a:path w="11704320" h="4514215">
                  <a:moveTo>
                    <a:pt x="3469932" y="605154"/>
                  </a:moveTo>
                  <a:lnTo>
                    <a:pt x="7529106" y="605154"/>
                  </a:lnTo>
                </a:path>
                <a:path w="11704320" h="4514215">
                  <a:moveTo>
                    <a:pt x="10610761" y="0"/>
                  </a:moveTo>
                  <a:lnTo>
                    <a:pt x="10610761" y="4514088"/>
                  </a:lnTo>
                </a:path>
                <a:path w="11704320" h="4514215">
                  <a:moveTo>
                    <a:pt x="11163846" y="709549"/>
                  </a:moveTo>
                  <a:lnTo>
                    <a:pt x="11163846" y="4514088"/>
                  </a:lnTo>
                </a:path>
                <a:path w="11704320" h="4514215">
                  <a:moveTo>
                    <a:pt x="7519581" y="714375"/>
                  </a:moveTo>
                  <a:lnTo>
                    <a:pt x="11703723" y="714375"/>
                  </a:lnTo>
                </a:path>
                <a:path w="11704320" h="4514215">
                  <a:moveTo>
                    <a:pt x="6926745" y="1035685"/>
                  </a:moveTo>
                  <a:lnTo>
                    <a:pt x="6926745" y="4514088"/>
                  </a:lnTo>
                </a:path>
                <a:path w="11704320" h="4514215">
                  <a:moveTo>
                    <a:pt x="6324384" y="1040384"/>
                  </a:moveTo>
                  <a:lnTo>
                    <a:pt x="7529106" y="1040384"/>
                  </a:lnTo>
                </a:path>
                <a:path w="11704320" h="4514215">
                  <a:moveTo>
                    <a:pt x="8844572" y="1035685"/>
                  </a:moveTo>
                  <a:lnTo>
                    <a:pt x="8844572" y="4514088"/>
                  </a:lnTo>
                </a:path>
                <a:path w="11704320" h="4514215">
                  <a:moveTo>
                    <a:pt x="9504718" y="1035685"/>
                  </a:moveTo>
                  <a:lnTo>
                    <a:pt x="9504718" y="4514088"/>
                  </a:lnTo>
                </a:path>
                <a:path w="11704320" h="4514215">
                  <a:moveTo>
                    <a:pt x="10057676" y="1035685"/>
                  </a:moveTo>
                  <a:lnTo>
                    <a:pt x="10057676" y="4514088"/>
                  </a:lnTo>
                </a:path>
                <a:path w="11704320" h="4514215">
                  <a:moveTo>
                    <a:pt x="8179727" y="1040384"/>
                  </a:moveTo>
                  <a:lnTo>
                    <a:pt x="10615460" y="1040384"/>
                  </a:lnTo>
                </a:path>
                <a:path w="11704320" h="4514215">
                  <a:moveTo>
                    <a:pt x="1797723" y="0"/>
                  </a:moveTo>
                  <a:lnTo>
                    <a:pt x="1797723" y="4514088"/>
                  </a:lnTo>
                </a:path>
                <a:path w="11704320" h="4514215">
                  <a:moveTo>
                    <a:pt x="2315121" y="0"/>
                  </a:moveTo>
                  <a:lnTo>
                    <a:pt x="2315121" y="4514088"/>
                  </a:lnTo>
                </a:path>
                <a:path w="11704320" h="4514215">
                  <a:moveTo>
                    <a:pt x="0" y="1612773"/>
                  </a:moveTo>
                  <a:lnTo>
                    <a:pt x="11703723" y="1612773"/>
                  </a:lnTo>
                </a:path>
                <a:path w="11704320" h="4514215">
                  <a:moveTo>
                    <a:pt x="0" y="1773809"/>
                  </a:moveTo>
                  <a:lnTo>
                    <a:pt x="11703723" y="1773809"/>
                  </a:lnTo>
                </a:path>
                <a:path w="11704320" h="4514215">
                  <a:moveTo>
                    <a:pt x="0" y="2209038"/>
                  </a:moveTo>
                  <a:lnTo>
                    <a:pt x="11703723" y="2209038"/>
                  </a:lnTo>
                </a:path>
                <a:path w="11704320" h="4514215">
                  <a:moveTo>
                    <a:pt x="0" y="2668016"/>
                  </a:moveTo>
                  <a:lnTo>
                    <a:pt x="11703723" y="2668016"/>
                  </a:lnTo>
                </a:path>
                <a:path w="11704320" h="4514215">
                  <a:moveTo>
                    <a:pt x="0" y="2966085"/>
                  </a:moveTo>
                  <a:lnTo>
                    <a:pt x="11703723" y="2966085"/>
                  </a:lnTo>
                </a:path>
                <a:path w="11704320" h="4514215">
                  <a:moveTo>
                    <a:pt x="0" y="3198241"/>
                  </a:moveTo>
                  <a:lnTo>
                    <a:pt x="11703723" y="3198241"/>
                  </a:lnTo>
                </a:path>
                <a:path w="11704320" h="4514215">
                  <a:moveTo>
                    <a:pt x="0" y="3430270"/>
                  </a:moveTo>
                  <a:lnTo>
                    <a:pt x="11703723" y="3430270"/>
                  </a:lnTo>
                </a:path>
                <a:path w="11704320" h="4514215">
                  <a:moveTo>
                    <a:pt x="0" y="3728339"/>
                  </a:moveTo>
                  <a:lnTo>
                    <a:pt x="11703723" y="3728339"/>
                  </a:lnTo>
                </a:path>
                <a:path w="11704320" h="4514215">
                  <a:moveTo>
                    <a:pt x="0" y="4050283"/>
                  </a:moveTo>
                  <a:lnTo>
                    <a:pt x="11703723" y="4050283"/>
                  </a:lnTo>
                </a:path>
                <a:path w="11704320" h="4514215">
                  <a:moveTo>
                    <a:pt x="4749" y="0"/>
                  </a:moveTo>
                  <a:lnTo>
                    <a:pt x="4749" y="4514088"/>
                  </a:lnTo>
                </a:path>
                <a:path w="11704320" h="4514215">
                  <a:moveTo>
                    <a:pt x="11699024" y="0"/>
                  </a:moveTo>
                  <a:lnTo>
                    <a:pt x="11699024" y="4514088"/>
                  </a:lnTo>
                </a:path>
                <a:path w="11704320" h="4514215">
                  <a:moveTo>
                    <a:pt x="0" y="4699"/>
                  </a:moveTo>
                  <a:lnTo>
                    <a:pt x="11703723" y="4699"/>
                  </a:lnTo>
                </a:path>
                <a:path w="11704320" h="4514215">
                  <a:moveTo>
                    <a:pt x="0" y="4509262"/>
                  </a:moveTo>
                  <a:lnTo>
                    <a:pt x="11703723" y="450926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51510" y="1016253"/>
            <a:ext cx="124333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Заб</a:t>
            </a:r>
            <a:r>
              <a:rPr sz="900" spc="5" dirty="0">
                <a:latin typeface="Calibri"/>
                <a:cs typeface="Calibri"/>
              </a:rPr>
              <a:t>о</a:t>
            </a:r>
            <a:r>
              <a:rPr sz="900" spc="-5" dirty="0">
                <a:latin typeface="Calibri"/>
                <a:cs typeface="Calibri"/>
              </a:rPr>
              <a:t>ле</a:t>
            </a:r>
            <a:r>
              <a:rPr sz="900" dirty="0">
                <a:latin typeface="Calibri"/>
                <a:cs typeface="Calibri"/>
              </a:rPr>
              <a:t>вания</a:t>
            </a:r>
            <a:r>
              <a:rPr sz="900" spc="-4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и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паци</a:t>
            </a:r>
            <a:r>
              <a:rPr sz="900" spc="-5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нты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49907" y="1016253"/>
            <a:ext cx="35369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N</a:t>
            </a:r>
            <a:endParaRPr sz="9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900" spc="-5" dirty="0">
                <a:latin typeface="Calibri"/>
                <a:cs typeface="Calibri"/>
              </a:rPr>
              <a:t>строки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47366" y="1016253"/>
            <a:ext cx="49339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9230" marR="5080" indent="-177165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Код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МК</a:t>
            </a:r>
            <a:r>
              <a:rPr sz="9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Б</a:t>
            </a:r>
            <a:r>
              <a:rPr sz="9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- </a:t>
            </a:r>
            <a:r>
              <a:rPr sz="900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9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10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65721" y="1016253"/>
            <a:ext cx="864869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из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заб</a:t>
            </a:r>
            <a:r>
              <a:rPr sz="900" spc="5" dirty="0">
                <a:latin typeface="Calibri"/>
                <a:cs typeface="Calibri"/>
              </a:rPr>
              <a:t>о</a:t>
            </a:r>
            <a:r>
              <a:rPr sz="900" spc="-5" dirty="0">
                <a:latin typeface="Calibri"/>
                <a:cs typeface="Calibri"/>
              </a:rPr>
              <a:t>ле</a:t>
            </a:r>
            <a:r>
              <a:rPr sz="900" dirty="0">
                <a:latin typeface="Calibri"/>
                <a:cs typeface="Calibri"/>
              </a:rPr>
              <a:t>ван</a:t>
            </a:r>
            <a:r>
              <a:rPr sz="900" spc="-10" dirty="0">
                <a:latin typeface="Calibri"/>
                <a:cs typeface="Calibri"/>
              </a:rPr>
              <a:t>и</a:t>
            </a:r>
            <a:r>
              <a:rPr sz="900" dirty="0">
                <a:latin typeface="Calibri"/>
                <a:cs typeface="Calibri"/>
              </a:rPr>
              <a:t>й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с  </a:t>
            </a:r>
            <a:r>
              <a:rPr sz="900" spc="-5" dirty="0">
                <a:latin typeface="Calibri"/>
                <a:cs typeface="Calibri"/>
              </a:rPr>
              <a:t>впервые</a:t>
            </a:r>
            <a:r>
              <a:rPr sz="900" spc="-4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</a:t>
            </a:r>
            <a:r>
              <a:rPr sz="900" spc="-4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жизни </a:t>
            </a:r>
            <a:r>
              <a:rPr sz="900" spc="-18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установленным </a:t>
            </a:r>
            <a:r>
              <a:rPr sz="90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д</a:t>
            </a:r>
            <a:r>
              <a:rPr sz="900" spc="5" dirty="0">
                <a:latin typeface="Calibri"/>
                <a:cs typeface="Calibri"/>
              </a:rPr>
              <a:t>и</a:t>
            </a:r>
            <a:r>
              <a:rPr sz="900" dirty="0">
                <a:latin typeface="Calibri"/>
                <a:cs typeface="Calibri"/>
              </a:rPr>
              <a:t>агнозом</a:t>
            </a:r>
            <a:r>
              <a:rPr sz="900" spc="-5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(г</a:t>
            </a:r>
            <a:r>
              <a:rPr sz="900" spc="-5" dirty="0">
                <a:latin typeface="Calibri"/>
                <a:cs typeface="Calibri"/>
              </a:rPr>
              <a:t>р</a:t>
            </a:r>
            <a:r>
              <a:rPr sz="900" dirty="0">
                <a:latin typeface="Calibri"/>
                <a:cs typeface="Calibri"/>
              </a:rPr>
              <a:t>.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6)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50454" y="1016253"/>
            <a:ext cx="257683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Снято</a:t>
            </a:r>
            <a:r>
              <a:rPr sz="900" spc="-2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с</a:t>
            </a:r>
            <a:r>
              <a:rPr sz="900" spc="-5" dirty="0">
                <a:latin typeface="Calibri"/>
                <a:cs typeface="Calibri"/>
              </a:rPr>
              <a:t> диспансерного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наблюдения</a:t>
            </a:r>
            <a:r>
              <a:rPr sz="900" spc="-1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</a:t>
            </a:r>
            <a:r>
              <a:rPr sz="900" spc="-1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отчетном году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897361" y="1016253"/>
            <a:ext cx="861060" cy="711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040" marR="58419" indent="-1905" algn="ctr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Состоит </a:t>
            </a:r>
            <a:r>
              <a:rPr sz="900" dirty="0">
                <a:latin typeface="Calibri"/>
                <a:cs typeface="Calibri"/>
              </a:rPr>
              <a:t>под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д</a:t>
            </a:r>
            <a:r>
              <a:rPr sz="900" spc="5" dirty="0">
                <a:latin typeface="Calibri"/>
                <a:cs typeface="Calibri"/>
              </a:rPr>
              <a:t>и</a:t>
            </a:r>
            <a:r>
              <a:rPr sz="900" dirty="0">
                <a:latin typeface="Calibri"/>
                <a:cs typeface="Calibri"/>
              </a:rPr>
              <a:t>спан</a:t>
            </a:r>
            <a:r>
              <a:rPr sz="900" spc="-10" dirty="0">
                <a:latin typeface="Calibri"/>
                <a:cs typeface="Calibri"/>
              </a:rPr>
              <a:t>с</a:t>
            </a:r>
            <a:r>
              <a:rPr sz="900" spc="-5" dirty="0">
                <a:latin typeface="Calibri"/>
                <a:cs typeface="Calibri"/>
              </a:rPr>
              <a:t>ер</a:t>
            </a:r>
            <a:r>
              <a:rPr sz="900" dirty="0">
                <a:latin typeface="Calibri"/>
                <a:cs typeface="Calibri"/>
              </a:rPr>
              <a:t>ным</a:t>
            </a:r>
            <a:endParaRPr sz="9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900" dirty="0">
                <a:latin typeface="Calibri"/>
                <a:cs typeface="Calibri"/>
              </a:rPr>
              <a:t>наб</a:t>
            </a:r>
            <a:r>
              <a:rPr sz="900" spc="-5" dirty="0">
                <a:latin typeface="Calibri"/>
                <a:cs typeface="Calibri"/>
              </a:rPr>
              <a:t>л</a:t>
            </a:r>
            <a:r>
              <a:rPr sz="900" dirty="0">
                <a:latin typeface="Calibri"/>
                <a:cs typeface="Calibri"/>
              </a:rPr>
              <a:t>юд</a:t>
            </a:r>
            <a:r>
              <a:rPr sz="900" spc="-5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ни</a:t>
            </a:r>
            <a:r>
              <a:rPr sz="900" spc="-5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м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на  </a:t>
            </a:r>
            <a:r>
              <a:rPr sz="900" spc="-5" dirty="0">
                <a:latin typeface="Calibri"/>
                <a:cs typeface="Calibri"/>
              </a:rPr>
              <a:t>конец отчетного </a:t>
            </a:r>
            <a:r>
              <a:rPr sz="90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года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31642" y="1016253"/>
            <a:ext cx="3035935" cy="4610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0" marR="5080" indent="-110363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Зарегистрировано </a:t>
            </a:r>
            <a:r>
              <a:rPr sz="900" dirty="0">
                <a:latin typeface="Calibri"/>
                <a:cs typeface="Calibri"/>
              </a:rPr>
              <a:t>и </a:t>
            </a:r>
            <a:r>
              <a:rPr sz="900" spc="-5" dirty="0">
                <a:latin typeface="Calibri"/>
                <a:cs typeface="Calibri"/>
              </a:rPr>
              <a:t>взято </a:t>
            </a:r>
            <a:r>
              <a:rPr sz="900" dirty="0">
                <a:latin typeface="Calibri"/>
                <a:cs typeface="Calibri"/>
              </a:rPr>
              <a:t>под </a:t>
            </a:r>
            <a:r>
              <a:rPr sz="900" spc="-5" dirty="0">
                <a:latin typeface="Calibri"/>
                <a:cs typeface="Calibri"/>
              </a:rPr>
              <a:t>диспансерное наблюдение </a:t>
            </a:r>
            <a:r>
              <a:rPr sz="900" dirty="0">
                <a:latin typeface="Calibri"/>
                <a:cs typeface="Calibri"/>
              </a:rPr>
              <a:t>в </a:t>
            </a:r>
            <a:r>
              <a:rPr sz="900" spc="-19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отчетном году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  <a:tabLst>
                <a:tab pos="1518920" algn="l"/>
              </a:tabLst>
            </a:pPr>
            <a:r>
              <a:rPr sz="900" spc="-5" dirty="0">
                <a:latin typeface="Calibri"/>
                <a:cs typeface="Calibri"/>
              </a:rPr>
              <a:t>всего	</a:t>
            </a:r>
            <a:r>
              <a:rPr sz="900" dirty="0">
                <a:latin typeface="Calibri"/>
                <a:cs typeface="Calibri"/>
              </a:rPr>
              <a:t>из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них</a:t>
            </a:r>
            <a:r>
              <a:rPr sz="900" spc="-4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(гр.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4):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82746" y="1617090"/>
            <a:ext cx="58610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384" marR="25400" algn="ctr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сос</a:t>
            </a:r>
            <a:r>
              <a:rPr sz="900" spc="-5" dirty="0">
                <a:latin typeface="Calibri"/>
                <a:cs typeface="Calibri"/>
              </a:rPr>
              <a:t>т</a:t>
            </a:r>
            <a:r>
              <a:rPr sz="900" dirty="0">
                <a:latin typeface="Calibri"/>
                <a:cs typeface="Calibri"/>
              </a:rPr>
              <a:t>оя</a:t>
            </a:r>
            <a:r>
              <a:rPr sz="900" spc="-5" dirty="0">
                <a:latin typeface="Calibri"/>
                <a:cs typeface="Calibri"/>
              </a:rPr>
              <a:t>л</a:t>
            </a:r>
            <a:r>
              <a:rPr sz="900" dirty="0">
                <a:latin typeface="Calibri"/>
                <a:cs typeface="Calibri"/>
              </a:rPr>
              <a:t>о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и  взя</a:t>
            </a:r>
            <a:r>
              <a:rPr sz="900" spc="-5" dirty="0">
                <a:latin typeface="Calibri"/>
                <a:cs typeface="Calibri"/>
              </a:rPr>
              <a:t>т</a:t>
            </a:r>
            <a:r>
              <a:rPr sz="900" dirty="0">
                <a:latin typeface="Calibri"/>
                <a:cs typeface="Calibri"/>
              </a:rPr>
              <a:t>о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под  дисп.</a:t>
            </a:r>
            <a:endParaRPr sz="9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900" dirty="0">
                <a:latin typeface="Calibri"/>
                <a:cs typeface="Calibri"/>
              </a:rPr>
              <a:t>наб</a:t>
            </a:r>
            <a:r>
              <a:rPr sz="900" spc="-5" dirty="0">
                <a:latin typeface="Calibri"/>
                <a:cs typeface="Calibri"/>
              </a:rPr>
              <a:t>л</a:t>
            </a:r>
            <a:r>
              <a:rPr sz="900" dirty="0">
                <a:latin typeface="Calibri"/>
                <a:cs typeface="Calibri"/>
              </a:rPr>
              <a:t>юд</a:t>
            </a:r>
            <a:r>
              <a:rPr sz="900" spc="-5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ни  е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18508" y="1617090"/>
            <a:ext cx="63817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384" marR="26670" algn="ctr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с</a:t>
            </a:r>
            <a:r>
              <a:rPr sz="900" spc="-5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впервые</a:t>
            </a:r>
            <a:r>
              <a:rPr sz="900" spc="-4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 </a:t>
            </a:r>
            <a:r>
              <a:rPr sz="900" spc="-19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жизни</a:t>
            </a:r>
            <a:endParaRPr sz="9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900" dirty="0">
                <a:latin typeface="Calibri"/>
                <a:cs typeface="Calibri"/>
              </a:rPr>
              <a:t>ус</a:t>
            </a:r>
            <a:r>
              <a:rPr sz="900" spc="-5" dirty="0">
                <a:latin typeface="Calibri"/>
                <a:cs typeface="Calibri"/>
              </a:rPr>
              <a:t>тан</a:t>
            </a:r>
            <a:r>
              <a:rPr sz="900" dirty="0">
                <a:latin typeface="Calibri"/>
                <a:cs typeface="Calibri"/>
              </a:rPr>
              <a:t>овл</a:t>
            </a:r>
            <a:r>
              <a:rPr sz="900" spc="-10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нн  ым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диагнозом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24120" y="1617090"/>
            <a:ext cx="65405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переведено </a:t>
            </a:r>
            <a:r>
              <a:rPr sz="900" dirty="0">
                <a:latin typeface="Calibri"/>
                <a:cs typeface="Calibri"/>
              </a:rPr>
              <a:t> из </a:t>
            </a:r>
            <a:r>
              <a:rPr sz="900" spc="-5" dirty="0">
                <a:latin typeface="Calibri"/>
                <a:cs typeface="Calibri"/>
              </a:rPr>
              <a:t>других </a:t>
            </a:r>
            <a:r>
              <a:rPr sz="900" dirty="0">
                <a:latin typeface="Calibri"/>
                <a:cs typeface="Calibri"/>
              </a:rPr>
              <a:t> о</a:t>
            </a:r>
            <a:r>
              <a:rPr sz="900" spc="-5" dirty="0">
                <a:latin typeface="Calibri"/>
                <a:cs typeface="Calibri"/>
              </a:rPr>
              <a:t>р</a:t>
            </a:r>
            <a:r>
              <a:rPr sz="900" dirty="0">
                <a:latin typeface="Calibri"/>
                <a:cs typeface="Calibri"/>
              </a:rPr>
              <a:t>ганизаций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18759" y="1617090"/>
            <a:ext cx="5981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5890" marR="5080" indent="-123825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п</a:t>
            </a:r>
            <a:r>
              <a:rPr sz="900" spc="-5" dirty="0">
                <a:latin typeface="Calibri"/>
                <a:cs typeface="Calibri"/>
              </a:rPr>
              <a:t>р</a:t>
            </a:r>
            <a:r>
              <a:rPr sz="900" dirty="0">
                <a:latin typeface="Calibri"/>
                <a:cs typeface="Calibri"/>
              </a:rPr>
              <a:t>ибыло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из  </a:t>
            </a:r>
            <a:r>
              <a:rPr sz="900" spc="-5" dirty="0">
                <a:latin typeface="Calibri"/>
                <a:cs typeface="Calibri"/>
              </a:rPr>
              <a:t>других</a:t>
            </a:r>
            <a:endParaRPr sz="900">
              <a:latin typeface="Calibri"/>
              <a:cs typeface="Calibri"/>
            </a:endParaRPr>
          </a:p>
          <a:p>
            <a:pPr marL="127000" marR="45720" indent="-74930">
              <a:lnSpc>
                <a:spcPct val="100000"/>
              </a:lnSpc>
            </a:pPr>
            <a:r>
              <a:rPr sz="900" dirty="0">
                <a:latin typeface="Calibri"/>
                <a:cs typeface="Calibri"/>
              </a:rPr>
              <a:t>субъ</a:t>
            </a:r>
            <a:r>
              <a:rPr sz="900" spc="-10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кт</a:t>
            </a:r>
            <a:r>
              <a:rPr sz="900" spc="5" dirty="0">
                <a:latin typeface="Calibri"/>
                <a:cs typeface="Calibri"/>
              </a:rPr>
              <a:t>о</a:t>
            </a:r>
            <a:r>
              <a:rPr sz="900" dirty="0">
                <a:latin typeface="Calibri"/>
                <a:cs typeface="Calibri"/>
              </a:rPr>
              <a:t>в  России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40397" y="1617090"/>
            <a:ext cx="71818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взято </a:t>
            </a:r>
            <a:r>
              <a:rPr sz="900" dirty="0">
                <a:latin typeface="Calibri"/>
                <a:cs typeface="Calibri"/>
              </a:rPr>
              <a:t>под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д</a:t>
            </a:r>
            <a:r>
              <a:rPr sz="900" spc="5" dirty="0">
                <a:latin typeface="Calibri"/>
                <a:cs typeface="Calibri"/>
              </a:rPr>
              <a:t>и</a:t>
            </a:r>
            <a:r>
              <a:rPr sz="900" dirty="0">
                <a:latin typeface="Calibri"/>
                <a:cs typeface="Calibri"/>
              </a:rPr>
              <a:t>спан</a:t>
            </a:r>
            <a:r>
              <a:rPr sz="900" spc="-10" dirty="0">
                <a:latin typeface="Calibri"/>
                <a:cs typeface="Calibri"/>
              </a:rPr>
              <a:t>с</a:t>
            </a:r>
            <a:r>
              <a:rPr sz="900" spc="-5" dirty="0">
                <a:latin typeface="Calibri"/>
                <a:cs typeface="Calibri"/>
              </a:rPr>
              <a:t>ер</a:t>
            </a:r>
            <a:r>
              <a:rPr sz="900" dirty="0">
                <a:latin typeface="Calibri"/>
                <a:cs typeface="Calibri"/>
              </a:rPr>
              <a:t>ное  </a:t>
            </a:r>
            <a:r>
              <a:rPr sz="900" spc="-5" dirty="0">
                <a:latin typeface="Calibri"/>
                <a:cs typeface="Calibri"/>
              </a:rPr>
              <a:t>наблюдение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883779" y="1726184"/>
            <a:ext cx="285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вс</a:t>
            </a:r>
            <a:r>
              <a:rPr sz="900" spc="-5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го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388220" y="1726184"/>
            <a:ext cx="36385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из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ни</a:t>
            </a:r>
            <a:r>
              <a:rPr sz="900" spc="-10" dirty="0">
                <a:latin typeface="Calibri"/>
                <a:cs typeface="Calibri"/>
              </a:rPr>
              <a:t>х</a:t>
            </a:r>
            <a:r>
              <a:rPr sz="900" dirty="0">
                <a:latin typeface="Calibri"/>
                <a:cs typeface="Calibri"/>
              </a:rPr>
              <a:t>: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917173" y="1726184"/>
            <a:ext cx="285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вс</a:t>
            </a:r>
            <a:r>
              <a:rPr sz="900" spc="-5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го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377041" y="1726184"/>
            <a:ext cx="4540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720" algn="just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из </a:t>
            </a:r>
            <a:r>
              <a:rPr sz="900" spc="-5" dirty="0">
                <a:latin typeface="Calibri"/>
                <a:cs typeface="Calibri"/>
              </a:rPr>
              <a:t>них: </a:t>
            </a:r>
            <a:r>
              <a:rPr sz="90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детей </a:t>
            </a:r>
            <a:r>
              <a:rPr sz="900" dirty="0">
                <a:latin typeface="Calibri"/>
                <a:cs typeface="Calibri"/>
              </a:rPr>
              <a:t>в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</a:t>
            </a:r>
            <a:r>
              <a:rPr sz="900" spc="5" dirty="0">
                <a:latin typeface="Calibri"/>
                <a:cs typeface="Calibri"/>
              </a:rPr>
              <a:t>о</a:t>
            </a:r>
            <a:r>
              <a:rPr sz="900" dirty="0">
                <a:latin typeface="Calibri"/>
                <a:cs typeface="Calibri"/>
              </a:rPr>
              <a:t>з</a:t>
            </a:r>
            <a:r>
              <a:rPr sz="900" spc="-5" dirty="0">
                <a:latin typeface="Calibri"/>
                <a:cs typeface="Calibri"/>
              </a:rPr>
              <a:t>р</a:t>
            </a:r>
            <a:r>
              <a:rPr sz="900" dirty="0">
                <a:latin typeface="Calibri"/>
                <a:cs typeface="Calibri"/>
              </a:rPr>
              <a:t>ас</a:t>
            </a:r>
            <a:r>
              <a:rPr sz="900" spc="-5" dirty="0">
                <a:latin typeface="Calibri"/>
                <a:cs typeface="Calibri"/>
              </a:rPr>
              <a:t>те  0</a:t>
            </a:r>
            <a:r>
              <a:rPr sz="900" dirty="0">
                <a:latin typeface="Calibri"/>
                <a:cs typeface="Calibri"/>
              </a:rPr>
              <a:t>-17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ле</a:t>
            </a:r>
            <a:r>
              <a:rPr sz="900" dirty="0">
                <a:latin typeface="Calibri"/>
                <a:cs typeface="Calibri"/>
              </a:rPr>
              <a:t>т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656323" y="2052320"/>
            <a:ext cx="285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вс</a:t>
            </a:r>
            <a:r>
              <a:rPr sz="900" spc="-5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го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112000" y="2052320"/>
            <a:ext cx="57023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017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детей </a:t>
            </a:r>
            <a:r>
              <a:rPr sz="900" dirty="0">
                <a:latin typeface="Calibri"/>
                <a:cs typeface="Calibri"/>
              </a:rPr>
              <a:t>в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</a:t>
            </a:r>
            <a:r>
              <a:rPr sz="900" spc="5" dirty="0">
                <a:latin typeface="Calibri"/>
                <a:cs typeface="Calibri"/>
              </a:rPr>
              <a:t>о</a:t>
            </a:r>
            <a:r>
              <a:rPr sz="900" dirty="0">
                <a:latin typeface="Calibri"/>
                <a:cs typeface="Calibri"/>
              </a:rPr>
              <a:t>з</a:t>
            </a:r>
            <a:r>
              <a:rPr sz="900" spc="-5" dirty="0">
                <a:latin typeface="Calibri"/>
                <a:cs typeface="Calibri"/>
              </a:rPr>
              <a:t>р</a:t>
            </a:r>
            <a:r>
              <a:rPr sz="900" dirty="0">
                <a:latin typeface="Calibri"/>
                <a:cs typeface="Calibri"/>
              </a:rPr>
              <a:t>ас</a:t>
            </a:r>
            <a:r>
              <a:rPr sz="900" spc="-5" dirty="0">
                <a:latin typeface="Calibri"/>
                <a:cs typeface="Calibri"/>
              </a:rPr>
              <a:t>т</a:t>
            </a:r>
            <a:r>
              <a:rPr sz="900" dirty="0">
                <a:latin typeface="Calibri"/>
                <a:cs typeface="Calibri"/>
              </a:rPr>
              <a:t>е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0-</a:t>
            </a:r>
            <a:endParaRPr sz="900">
              <a:latin typeface="Calibri"/>
              <a:cs typeface="Calibri"/>
            </a:endParaRPr>
          </a:p>
          <a:p>
            <a:pPr marL="135890">
              <a:lnSpc>
                <a:spcPct val="100000"/>
              </a:lnSpc>
            </a:pPr>
            <a:r>
              <a:rPr sz="900" dirty="0">
                <a:latin typeface="Calibri"/>
                <a:cs typeface="Calibri"/>
              </a:rPr>
              <a:t>17</a:t>
            </a:r>
            <a:r>
              <a:rPr sz="900" spc="-1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ле</a:t>
            </a:r>
            <a:r>
              <a:rPr sz="900" dirty="0">
                <a:latin typeface="Calibri"/>
                <a:cs typeface="Calibri"/>
              </a:rPr>
              <a:t>т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402193" y="2052320"/>
            <a:ext cx="57023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9535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детей </a:t>
            </a:r>
            <a:r>
              <a:rPr sz="900" dirty="0">
                <a:latin typeface="Calibri"/>
                <a:cs typeface="Calibri"/>
              </a:rPr>
              <a:t>в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</a:t>
            </a:r>
            <a:r>
              <a:rPr sz="900" spc="5" dirty="0">
                <a:latin typeface="Calibri"/>
                <a:cs typeface="Calibri"/>
              </a:rPr>
              <a:t>о</a:t>
            </a:r>
            <a:r>
              <a:rPr sz="900" dirty="0">
                <a:latin typeface="Calibri"/>
                <a:cs typeface="Calibri"/>
              </a:rPr>
              <a:t>з</a:t>
            </a:r>
            <a:r>
              <a:rPr sz="900" spc="-5" dirty="0">
                <a:latin typeface="Calibri"/>
                <a:cs typeface="Calibri"/>
              </a:rPr>
              <a:t>р</a:t>
            </a:r>
            <a:r>
              <a:rPr sz="900" dirty="0">
                <a:latin typeface="Calibri"/>
                <a:cs typeface="Calibri"/>
              </a:rPr>
              <a:t>ас</a:t>
            </a:r>
            <a:r>
              <a:rPr sz="900" spc="-5" dirty="0">
                <a:latin typeface="Calibri"/>
                <a:cs typeface="Calibri"/>
              </a:rPr>
              <a:t>т</a:t>
            </a:r>
            <a:r>
              <a:rPr sz="900" dirty="0">
                <a:latin typeface="Calibri"/>
                <a:cs typeface="Calibri"/>
              </a:rPr>
              <a:t>е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spc="5" dirty="0">
                <a:latin typeface="Calibri"/>
                <a:cs typeface="Calibri"/>
              </a:rPr>
              <a:t>0</a:t>
            </a:r>
            <a:r>
              <a:rPr sz="900" dirty="0">
                <a:latin typeface="Calibri"/>
                <a:cs typeface="Calibri"/>
              </a:rPr>
              <a:t>-</a:t>
            </a:r>
            <a:endParaRPr sz="900">
              <a:latin typeface="Calibri"/>
              <a:cs typeface="Calibri"/>
            </a:endParaRPr>
          </a:p>
          <a:p>
            <a:pPr marL="134620">
              <a:lnSpc>
                <a:spcPct val="100000"/>
              </a:lnSpc>
            </a:pPr>
            <a:r>
              <a:rPr sz="900" dirty="0">
                <a:latin typeface="Calibri"/>
                <a:cs typeface="Calibri"/>
              </a:rPr>
              <a:t>17</a:t>
            </a:r>
            <a:r>
              <a:rPr sz="900" spc="-1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ле</a:t>
            </a:r>
            <a:r>
              <a:rPr sz="900" dirty="0">
                <a:latin typeface="Calibri"/>
                <a:cs typeface="Calibri"/>
              </a:rPr>
              <a:t>т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050273" y="2189479"/>
            <a:ext cx="59182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 algn="ctr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 </a:t>
            </a:r>
            <a:r>
              <a:rPr sz="900" spc="-5" dirty="0">
                <a:latin typeface="Calibri"/>
                <a:cs typeface="Calibri"/>
              </a:rPr>
              <a:t>другие </a:t>
            </a:r>
            <a:r>
              <a:rPr sz="900" dirty="0">
                <a:latin typeface="Calibri"/>
                <a:cs typeface="Calibri"/>
              </a:rPr>
              <a:t> о</a:t>
            </a:r>
            <a:r>
              <a:rPr sz="900" spc="-5" dirty="0">
                <a:latin typeface="Calibri"/>
                <a:cs typeface="Calibri"/>
              </a:rPr>
              <a:t>р</a:t>
            </a:r>
            <a:r>
              <a:rPr sz="900" dirty="0">
                <a:latin typeface="Calibri"/>
                <a:cs typeface="Calibri"/>
              </a:rPr>
              <a:t>ганизаци  и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041130" y="2052320"/>
            <a:ext cx="1157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переведено</a:t>
            </a:r>
            <a:r>
              <a:rPr sz="900" spc="37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выбыло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714738" y="2189479"/>
            <a:ext cx="47815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другие </a:t>
            </a:r>
            <a:r>
              <a:rPr sz="900" dirty="0">
                <a:latin typeface="Calibri"/>
                <a:cs typeface="Calibri"/>
              </a:rPr>
              <a:t> субъ</a:t>
            </a:r>
            <a:r>
              <a:rPr sz="900" spc="-10" dirty="0">
                <a:latin typeface="Calibri"/>
                <a:cs typeface="Calibri"/>
              </a:rPr>
              <a:t>е</a:t>
            </a:r>
            <a:r>
              <a:rPr sz="900" dirty="0">
                <a:latin typeface="Calibri"/>
                <a:cs typeface="Calibri"/>
              </a:rPr>
              <a:t>кты  России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312145" y="2052320"/>
            <a:ext cx="38925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ум</a:t>
            </a:r>
            <a:r>
              <a:rPr sz="900" spc="-5" dirty="0">
                <a:latin typeface="Calibri"/>
                <a:cs typeface="Calibri"/>
              </a:rPr>
              <a:t>ерл</a:t>
            </a:r>
            <a:r>
              <a:rPr sz="900" dirty="0">
                <a:latin typeface="Calibri"/>
                <a:cs typeface="Calibri"/>
              </a:rPr>
              <a:t>о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30630" y="2624404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1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85542" y="2624404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753105" y="2624404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3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332226" y="2624404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934205" y="2624404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5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594352" y="2624404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309108" y="2624404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7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076315" y="2624404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8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758431" y="2624404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327138" y="2624404"/>
            <a:ext cx="1416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10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955660" y="2624404"/>
            <a:ext cx="1416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11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615933" y="2624404"/>
            <a:ext cx="1416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12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9275826" y="2624404"/>
            <a:ext cx="1416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13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9882378" y="2624404"/>
            <a:ext cx="1416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14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0435590" y="2624404"/>
            <a:ext cx="1416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15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0988802" y="2624404"/>
            <a:ext cx="1416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16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1534013" y="2624404"/>
            <a:ext cx="1416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17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87248" y="2785998"/>
            <a:ext cx="157543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Зарегистрировано заболеваний </a:t>
            </a:r>
            <a:r>
              <a:rPr sz="900" spc="-19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хроническими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вирусными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900" spc="-5" dirty="0">
                <a:latin typeface="Calibri"/>
                <a:cs typeface="Calibri"/>
              </a:rPr>
              <a:t>гепатитами,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всего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(ед.)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185542" y="2785998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1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692145" y="2785998"/>
            <a:ext cx="2038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В18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87248" y="3197479"/>
            <a:ext cx="1699260" cy="48450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900" dirty="0">
                <a:latin typeface="Calibri"/>
                <a:cs typeface="Calibri"/>
              </a:rPr>
              <a:t>в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том</a:t>
            </a:r>
            <a:r>
              <a:rPr sz="900" spc="-2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числе:</a:t>
            </a:r>
            <a:endParaRPr sz="9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85"/>
              </a:spcBef>
            </a:pPr>
            <a:r>
              <a:rPr sz="900" spc="-5" dirty="0">
                <a:latin typeface="Calibri"/>
                <a:cs typeface="Calibri"/>
              </a:rPr>
              <a:t>хронический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вирусный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гепатит</a:t>
            </a:r>
            <a:r>
              <a:rPr sz="900" spc="-2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с </a:t>
            </a:r>
            <a:r>
              <a:rPr sz="900" spc="-19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дельта-агентом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185542" y="3382136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649473" y="3382136"/>
            <a:ext cx="29083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В18.0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87248" y="3680205"/>
            <a:ext cx="162496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хронический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вирусный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гепатит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900" spc="-5" dirty="0">
                <a:latin typeface="Calibri"/>
                <a:cs typeface="Calibri"/>
              </a:rPr>
              <a:t>без</a:t>
            </a:r>
            <a:r>
              <a:rPr sz="900" spc="-4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дельта-агента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185542" y="3680205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3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649473" y="3680205"/>
            <a:ext cx="29083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В18.1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87248" y="3978655"/>
            <a:ext cx="162369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хронический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вирусный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гепатит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С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185542" y="3978655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649473" y="3978655"/>
            <a:ext cx="29083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В18.2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87248" y="4210557"/>
            <a:ext cx="16186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хронический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вирусный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гепатит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Е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185542" y="4210557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5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649473" y="4210557"/>
            <a:ext cx="29083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В18.8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187248" y="4442841"/>
            <a:ext cx="15379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хронический</a:t>
            </a:r>
            <a:r>
              <a:rPr sz="900" spc="-4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вирусный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гепатит </a:t>
            </a:r>
            <a:r>
              <a:rPr sz="900" spc="-18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неуточненный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185542" y="4442841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649473" y="4442841"/>
            <a:ext cx="29083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В18.9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87248" y="4717034"/>
            <a:ext cx="1421765" cy="34798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900" dirty="0">
                <a:latin typeface="Calibri"/>
                <a:cs typeface="Calibri"/>
              </a:rPr>
              <a:t>из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стр.</a:t>
            </a:r>
            <a:r>
              <a:rPr sz="900" u="sng" spc="-4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9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1</a:t>
            </a:r>
            <a:r>
              <a:rPr sz="900" dirty="0">
                <a:latin typeface="Calibri"/>
                <a:cs typeface="Calibri"/>
              </a:rPr>
              <a:t>: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900" spc="-5" dirty="0">
                <a:latin typeface="Calibri"/>
                <a:cs typeface="Calibri"/>
              </a:rPr>
              <a:t>число</a:t>
            </a:r>
            <a:r>
              <a:rPr sz="900" spc="-1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пациентов</a:t>
            </a:r>
            <a:r>
              <a:rPr sz="900" spc="-4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всего</a:t>
            </a:r>
            <a:r>
              <a:rPr sz="900" spc="-1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(чел.)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185542" y="4901945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7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2497963" y="4901945"/>
            <a:ext cx="6096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Calibri"/>
                <a:cs typeface="Calibri"/>
              </a:rPr>
              <a:t>-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87248" y="5039105"/>
            <a:ext cx="1651000" cy="48514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900" dirty="0">
                <a:latin typeface="Calibri"/>
                <a:cs typeface="Calibri"/>
              </a:rPr>
              <a:t>из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них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(из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стр.</a:t>
            </a:r>
            <a:r>
              <a:rPr sz="900" u="sng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9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7</a:t>
            </a:r>
            <a:r>
              <a:rPr sz="900" dirty="0">
                <a:latin typeface="Calibri"/>
                <a:cs typeface="Calibri"/>
              </a:rPr>
              <a:t>):</a:t>
            </a:r>
            <a:endParaRPr sz="9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90"/>
              </a:spcBef>
            </a:pPr>
            <a:r>
              <a:rPr sz="900" spc="-5" dirty="0">
                <a:latin typeface="Calibri"/>
                <a:cs typeface="Calibri"/>
              </a:rPr>
              <a:t>число</a:t>
            </a:r>
            <a:r>
              <a:rPr sz="900" spc="-1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пациентов</a:t>
            </a:r>
            <a:r>
              <a:rPr sz="900" spc="-3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с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двумя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и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более </a:t>
            </a:r>
            <a:r>
              <a:rPr sz="900" spc="-19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заболеваниями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185542" y="5223764"/>
            <a:ext cx="37338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4485" algn="l"/>
              </a:tabLst>
            </a:pPr>
            <a:r>
              <a:rPr sz="900" dirty="0">
                <a:latin typeface="Calibri"/>
                <a:cs typeface="Calibri"/>
              </a:rPr>
              <a:t>8	-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54914" y="5553862"/>
            <a:ext cx="1143508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6.</a:t>
            </a:r>
            <a:r>
              <a:rPr sz="1400" spc="2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В</a:t>
            </a:r>
            <a:r>
              <a:rPr sz="1400" spc="2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таблицу</a:t>
            </a:r>
            <a:r>
              <a:rPr sz="1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2000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включают</a:t>
            </a:r>
            <a:r>
              <a:rPr sz="1400" spc="-2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все</a:t>
            </a:r>
            <a:r>
              <a:rPr sz="1400" spc="2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заболевания</a:t>
            </a:r>
            <a:r>
              <a:rPr sz="1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хроническими</a:t>
            </a:r>
            <a:r>
              <a:rPr sz="1400" spc="-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вирусными</a:t>
            </a:r>
            <a:r>
              <a:rPr sz="1400" spc="-2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гепатитами,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как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зарегистрированные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ранее,</a:t>
            </a:r>
            <a:r>
              <a:rPr sz="1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так</a:t>
            </a:r>
            <a:r>
              <a:rPr sz="1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и</a:t>
            </a:r>
            <a:r>
              <a:rPr sz="1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впервые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в</a:t>
            </a:r>
            <a:r>
              <a:rPr sz="1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жизни</a:t>
            </a:r>
            <a:endParaRPr sz="1400">
              <a:latin typeface="Segoe UI Semilight"/>
              <a:cs typeface="Segoe UI Semiligh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выявленные.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Число</a:t>
            </a:r>
            <a:r>
              <a:rPr sz="1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состоящих под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диспансерным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наблюдением,</a:t>
            </a:r>
            <a:r>
              <a:rPr sz="1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показанное</a:t>
            </a:r>
            <a:r>
              <a:rPr sz="1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в</a:t>
            </a:r>
            <a:r>
              <a:rPr sz="1400" spc="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5"/>
              </a:rPr>
              <a:t>графе</a:t>
            </a:r>
            <a:r>
              <a:rPr sz="1400" u="sng" spc="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5"/>
              </a:rPr>
              <a:t> </a:t>
            </a:r>
            <a:r>
              <a:rPr sz="14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5"/>
              </a:rPr>
              <a:t>5</a:t>
            </a:r>
            <a:r>
              <a:rPr sz="1400" spc="15" dirty="0">
                <a:solidFill>
                  <a:srgbClr val="0462C1"/>
                </a:solidFill>
                <a:latin typeface="Segoe UI Semilight"/>
                <a:cs typeface="Segoe UI Semilight"/>
                <a:hlinkClick r:id="rId5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должно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соответствовать</a:t>
            </a:r>
            <a:r>
              <a:rPr sz="1400" spc="-3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числу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состоящих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под</a:t>
            </a:r>
            <a:endParaRPr sz="1400">
              <a:latin typeface="Segoe UI Semilight"/>
              <a:cs typeface="Segoe UI Semilight"/>
            </a:endParaRPr>
          </a:p>
          <a:p>
            <a:pPr marL="12700" marR="5080">
              <a:lnSpc>
                <a:spcPct val="100000"/>
              </a:lnSpc>
            </a:pP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диспансерным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наблюдением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на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конец предыдущего отчетного 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года.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В </a:t>
            </a:r>
            <a:r>
              <a:rPr sz="14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4"/>
              </a:rPr>
              <a:t>строках 7</a:t>
            </a:r>
            <a:r>
              <a:rPr sz="1400" dirty="0">
                <a:solidFill>
                  <a:srgbClr val="0462C1"/>
                </a:solidFill>
                <a:latin typeface="Segoe UI Semilight"/>
                <a:cs typeface="Segoe UI Semilight"/>
                <a:hlinkClick r:id="rId4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и </a:t>
            </a:r>
            <a:r>
              <a:rPr sz="14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6"/>
              </a:rPr>
              <a:t>8</a:t>
            </a:r>
            <a:r>
              <a:rPr sz="1400" dirty="0">
                <a:solidFill>
                  <a:srgbClr val="0462C1"/>
                </a:solidFill>
                <a:latin typeface="Segoe UI Semilight"/>
                <a:cs typeface="Segoe UI Semilight"/>
                <a:hlinkClick r:id="rId6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показывают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число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пациентов, 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которое может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быть равно </a:t>
            </a:r>
            <a:r>
              <a:rPr sz="1400" spc="-37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или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меньше числа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заболеваний,</a:t>
            </a:r>
            <a:r>
              <a:rPr sz="1400" spc="-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показанных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в</a:t>
            </a:r>
            <a:r>
              <a:rPr sz="1400" spc="-4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строке</a:t>
            </a:r>
            <a:r>
              <a:rPr sz="1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1.</a:t>
            </a:r>
            <a:endParaRPr sz="1400">
              <a:latin typeface="Segoe UI Semilight"/>
              <a:cs typeface="Segoe UI Semilight"/>
            </a:endParaRPr>
          </a:p>
        </p:txBody>
      </p:sp>
      <p:grpSp>
        <p:nvGrpSpPr>
          <p:cNvPr id="70" name="object 70"/>
          <p:cNvGrpSpPr/>
          <p:nvPr/>
        </p:nvGrpSpPr>
        <p:grpSpPr>
          <a:xfrm>
            <a:off x="3143757" y="3750309"/>
            <a:ext cx="3441700" cy="1299210"/>
            <a:chOff x="3143757" y="3750309"/>
            <a:chExt cx="3441700" cy="1299210"/>
          </a:xfrm>
        </p:grpSpPr>
        <p:sp>
          <p:nvSpPr>
            <p:cNvPr id="71" name="object 71"/>
            <p:cNvSpPr/>
            <p:nvPr/>
          </p:nvSpPr>
          <p:spPr>
            <a:xfrm>
              <a:off x="3150107" y="3756659"/>
              <a:ext cx="3429000" cy="1286510"/>
            </a:xfrm>
            <a:custGeom>
              <a:avLst/>
              <a:gdLst/>
              <a:ahLst/>
              <a:cxnLst/>
              <a:rect l="l" t="t" r="r" b="b"/>
              <a:pathLst>
                <a:path w="3429000" h="1286510">
                  <a:moveTo>
                    <a:pt x="3214624" y="0"/>
                  </a:moveTo>
                  <a:lnTo>
                    <a:pt x="214376" y="0"/>
                  </a:lnTo>
                  <a:lnTo>
                    <a:pt x="165231" y="5663"/>
                  </a:lnTo>
                  <a:lnTo>
                    <a:pt x="120113" y="21795"/>
                  </a:lnTo>
                  <a:lnTo>
                    <a:pt x="80308" y="47106"/>
                  </a:lnTo>
                  <a:lnTo>
                    <a:pt x="47106" y="80308"/>
                  </a:lnTo>
                  <a:lnTo>
                    <a:pt x="21795" y="120113"/>
                  </a:lnTo>
                  <a:lnTo>
                    <a:pt x="5663" y="165231"/>
                  </a:lnTo>
                  <a:lnTo>
                    <a:pt x="0" y="214375"/>
                  </a:lnTo>
                  <a:lnTo>
                    <a:pt x="0" y="1071879"/>
                  </a:lnTo>
                  <a:lnTo>
                    <a:pt x="5663" y="1121024"/>
                  </a:lnTo>
                  <a:lnTo>
                    <a:pt x="21795" y="1166142"/>
                  </a:lnTo>
                  <a:lnTo>
                    <a:pt x="47106" y="1205947"/>
                  </a:lnTo>
                  <a:lnTo>
                    <a:pt x="80308" y="1239149"/>
                  </a:lnTo>
                  <a:lnTo>
                    <a:pt x="120113" y="1264460"/>
                  </a:lnTo>
                  <a:lnTo>
                    <a:pt x="165231" y="1280592"/>
                  </a:lnTo>
                  <a:lnTo>
                    <a:pt x="214376" y="1286256"/>
                  </a:lnTo>
                  <a:lnTo>
                    <a:pt x="3214624" y="1286256"/>
                  </a:lnTo>
                  <a:lnTo>
                    <a:pt x="3263768" y="1280592"/>
                  </a:lnTo>
                  <a:lnTo>
                    <a:pt x="3308886" y="1264460"/>
                  </a:lnTo>
                  <a:lnTo>
                    <a:pt x="3348691" y="1239149"/>
                  </a:lnTo>
                  <a:lnTo>
                    <a:pt x="3381893" y="1205947"/>
                  </a:lnTo>
                  <a:lnTo>
                    <a:pt x="3407204" y="1166142"/>
                  </a:lnTo>
                  <a:lnTo>
                    <a:pt x="3423336" y="1121024"/>
                  </a:lnTo>
                  <a:lnTo>
                    <a:pt x="3429000" y="1071879"/>
                  </a:lnTo>
                  <a:lnTo>
                    <a:pt x="3429000" y="214375"/>
                  </a:lnTo>
                  <a:lnTo>
                    <a:pt x="3423336" y="165231"/>
                  </a:lnTo>
                  <a:lnTo>
                    <a:pt x="3407204" y="120113"/>
                  </a:lnTo>
                  <a:lnTo>
                    <a:pt x="3381893" y="80308"/>
                  </a:lnTo>
                  <a:lnTo>
                    <a:pt x="3348691" y="47106"/>
                  </a:lnTo>
                  <a:lnTo>
                    <a:pt x="3308886" y="21795"/>
                  </a:lnTo>
                  <a:lnTo>
                    <a:pt x="3263768" y="5663"/>
                  </a:lnTo>
                  <a:lnTo>
                    <a:pt x="321462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3150107" y="3756659"/>
              <a:ext cx="3429000" cy="1286510"/>
            </a:xfrm>
            <a:custGeom>
              <a:avLst/>
              <a:gdLst/>
              <a:ahLst/>
              <a:cxnLst/>
              <a:rect l="l" t="t" r="r" b="b"/>
              <a:pathLst>
                <a:path w="3429000" h="1286510">
                  <a:moveTo>
                    <a:pt x="0" y="214375"/>
                  </a:moveTo>
                  <a:lnTo>
                    <a:pt x="5663" y="165231"/>
                  </a:lnTo>
                  <a:lnTo>
                    <a:pt x="21795" y="120113"/>
                  </a:lnTo>
                  <a:lnTo>
                    <a:pt x="47106" y="80308"/>
                  </a:lnTo>
                  <a:lnTo>
                    <a:pt x="80308" y="47106"/>
                  </a:lnTo>
                  <a:lnTo>
                    <a:pt x="120113" y="21795"/>
                  </a:lnTo>
                  <a:lnTo>
                    <a:pt x="165231" y="5663"/>
                  </a:lnTo>
                  <a:lnTo>
                    <a:pt x="214376" y="0"/>
                  </a:lnTo>
                  <a:lnTo>
                    <a:pt x="3214624" y="0"/>
                  </a:lnTo>
                  <a:lnTo>
                    <a:pt x="3263768" y="5663"/>
                  </a:lnTo>
                  <a:lnTo>
                    <a:pt x="3308886" y="21795"/>
                  </a:lnTo>
                  <a:lnTo>
                    <a:pt x="3348691" y="47106"/>
                  </a:lnTo>
                  <a:lnTo>
                    <a:pt x="3381893" y="80308"/>
                  </a:lnTo>
                  <a:lnTo>
                    <a:pt x="3407204" y="120113"/>
                  </a:lnTo>
                  <a:lnTo>
                    <a:pt x="3423336" y="165231"/>
                  </a:lnTo>
                  <a:lnTo>
                    <a:pt x="3429000" y="214375"/>
                  </a:lnTo>
                  <a:lnTo>
                    <a:pt x="3429000" y="1071879"/>
                  </a:lnTo>
                  <a:lnTo>
                    <a:pt x="3423336" y="1121024"/>
                  </a:lnTo>
                  <a:lnTo>
                    <a:pt x="3407204" y="1166142"/>
                  </a:lnTo>
                  <a:lnTo>
                    <a:pt x="3381893" y="1205947"/>
                  </a:lnTo>
                  <a:lnTo>
                    <a:pt x="3348691" y="1239149"/>
                  </a:lnTo>
                  <a:lnTo>
                    <a:pt x="3308886" y="1264460"/>
                  </a:lnTo>
                  <a:lnTo>
                    <a:pt x="3263768" y="1280592"/>
                  </a:lnTo>
                  <a:lnTo>
                    <a:pt x="3214624" y="1286256"/>
                  </a:lnTo>
                  <a:lnTo>
                    <a:pt x="214376" y="1286256"/>
                  </a:lnTo>
                  <a:lnTo>
                    <a:pt x="165231" y="1280592"/>
                  </a:lnTo>
                  <a:lnTo>
                    <a:pt x="120113" y="1264460"/>
                  </a:lnTo>
                  <a:lnTo>
                    <a:pt x="80308" y="1239149"/>
                  </a:lnTo>
                  <a:lnTo>
                    <a:pt x="47106" y="1205947"/>
                  </a:lnTo>
                  <a:lnTo>
                    <a:pt x="21795" y="1166142"/>
                  </a:lnTo>
                  <a:lnTo>
                    <a:pt x="5663" y="1121024"/>
                  </a:lnTo>
                  <a:lnTo>
                    <a:pt x="0" y="1071879"/>
                  </a:lnTo>
                  <a:lnTo>
                    <a:pt x="0" y="214375"/>
                  </a:lnTo>
                  <a:close/>
                </a:path>
              </a:pathLst>
            </a:custGeom>
            <a:ln w="12700">
              <a:solidFill>
                <a:srgbClr val="6C4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3" name="object 73"/>
          <p:cNvSpPr txBox="1"/>
          <p:nvPr/>
        </p:nvSpPr>
        <p:spPr>
          <a:xfrm>
            <a:off x="3292602" y="3741801"/>
            <a:ext cx="31451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16915" algn="l"/>
                <a:tab pos="1871980" algn="l"/>
                <a:tab pos="2862580" algn="l"/>
              </a:tabLst>
            </a:pP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5" dirty="0">
                <a:latin typeface="Times New Roman"/>
                <a:cs typeface="Times New Roman"/>
              </a:rPr>
              <a:t>л</a:t>
            </a:r>
            <a:r>
              <a:rPr sz="1400" spc="-20" dirty="0">
                <a:latin typeface="Times New Roman"/>
                <a:cs typeface="Times New Roman"/>
              </a:rPr>
              <a:t>у</a:t>
            </a:r>
            <a:r>
              <a:rPr sz="1400" dirty="0">
                <a:latin typeface="Times New Roman"/>
                <a:cs typeface="Times New Roman"/>
              </a:rPr>
              <a:t>чаи	заб</a:t>
            </a:r>
            <a:r>
              <a:rPr sz="1400" spc="-15" dirty="0">
                <a:latin typeface="Times New Roman"/>
                <a:cs typeface="Times New Roman"/>
              </a:rPr>
              <a:t>о</a:t>
            </a:r>
            <a:r>
              <a:rPr sz="1400" spc="-5" dirty="0">
                <a:latin typeface="Times New Roman"/>
                <a:cs typeface="Times New Roman"/>
              </a:rPr>
              <a:t>л</a:t>
            </a:r>
            <a:r>
              <a:rPr sz="1400" dirty="0">
                <a:latin typeface="Times New Roman"/>
                <a:cs typeface="Times New Roman"/>
              </a:rPr>
              <a:t>е</a:t>
            </a:r>
            <a:r>
              <a:rPr sz="1400" spc="-30" dirty="0">
                <a:latin typeface="Times New Roman"/>
                <a:cs typeface="Times New Roman"/>
              </a:rPr>
              <a:t>в</a:t>
            </a:r>
            <a:r>
              <a:rPr sz="1400" dirty="0">
                <a:latin typeface="Times New Roman"/>
                <a:cs typeface="Times New Roman"/>
              </a:rPr>
              <a:t>ан</a:t>
            </a:r>
            <a:r>
              <a:rPr sz="1400" spc="-10" dirty="0">
                <a:latin typeface="Times New Roman"/>
                <a:cs typeface="Times New Roman"/>
              </a:rPr>
              <a:t>и</a:t>
            </a:r>
            <a:r>
              <a:rPr sz="1400" dirty="0">
                <a:latin typeface="Times New Roman"/>
                <a:cs typeface="Times New Roman"/>
              </a:rPr>
              <a:t>я,	с</a:t>
            </a:r>
            <a:r>
              <a:rPr sz="1400" spc="40" dirty="0">
                <a:latin typeface="Times New Roman"/>
                <a:cs typeface="Times New Roman"/>
              </a:rPr>
              <a:t>о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30" dirty="0">
                <a:latin typeface="Times New Roman"/>
                <a:cs typeface="Times New Roman"/>
              </a:rPr>
              <a:t>т</a:t>
            </a:r>
            <a:r>
              <a:rPr sz="1400" spc="-20" dirty="0">
                <a:latin typeface="Times New Roman"/>
                <a:cs typeface="Times New Roman"/>
              </a:rPr>
              <a:t>о</a:t>
            </a:r>
            <a:r>
              <a:rPr sz="1400" dirty="0">
                <a:latin typeface="Times New Roman"/>
                <a:cs typeface="Times New Roman"/>
              </a:rPr>
              <a:t>ящие	</a:t>
            </a:r>
            <a:r>
              <a:rPr sz="1400" spc="-10" dirty="0">
                <a:latin typeface="Times New Roman"/>
                <a:cs typeface="Times New Roman"/>
              </a:rPr>
              <a:t>п</a:t>
            </a:r>
            <a:r>
              <a:rPr sz="1400" spc="-45" dirty="0">
                <a:latin typeface="Times New Roman"/>
                <a:cs typeface="Times New Roman"/>
              </a:rPr>
              <a:t>о</a:t>
            </a:r>
            <a:r>
              <a:rPr sz="1400" dirty="0">
                <a:latin typeface="Times New Roman"/>
                <a:cs typeface="Times New Roman"/>
              </a:rPr>
              <a:t>д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292602" y="3955160"/>
            <a:ext cx="31476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диспансерным</a:t>
            </a:r>
            <a:r>
              <a:rPr sz="1400" spc="5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наблюдением</a:t>
            </a:r>
            <a:r>
              <a:rPr sz="1400" spc="6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</a:t>
            </a:r>
            <a:r>
              <a:rPr sz="1400" spc="60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конец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292602" y="4168521"/>
            <a:ext cx="31464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2300" algn="l"/>
                <a:tab pos="2338070" algn="l"/>
              </a:tabLst>
            </a:pPr>
            <a:r>
              <a:rPr sz="1400" spc="-40" dirty="0">
                <a:latin typeface="Times New Roman"/>
                <a:cs typeface="Times New Roman"/>
              </a:rPr>
              <a:t>г</a:t>
            </a:r>
            <a:r>
              <a:rPr sz="1400" spc="-45" dirty="0">
                <a:latin typeface="Times New Roman"/>
                <a:cs typeface="Times New Roman"/>
              </a:rPr>
              <a:t>о</a:t>
            </a:r>
            <a:r>
              <a:rPr sz="1400" dirty="0">
                <a:latin typeface="Times New Roman"/>
                <a:cs typeface="Times New Roman"/>
              </a:rPr>
              <a:t>да,	пр</a:t>
            </a:r>
            <a:r>
              <a:rPr sz="1400" spc="-25" dirty="0">
                <a:latin typeface="Times New Roman"/>
                <a:cs typeface="Times New Roman"/>
              </a:rPr>
              <a:t>е</a:t>
            </a:r>
            <a:r>
              <a:rPr sz="1400" dirty="0">
                <a:latin typeface="Times New Roman"/>
                <a:cs typeface="Times New Roman"/>
              </a:rPr>
              <a:t>дш</a:t>
            </a:r>
            <a:r>
              <a:rPr sz="1400" spc="30" dirty="0">
                <a:latin typeface="Times New Roman"/>
                <a:cs typeface="Times New Roman"/>
              </a:rPr>
              <a:t>е</a:t>
            </a:r>
            <a:r>
              <a:rPr sz="1400" dirty="0">
                <a:latin typeface="Times New Roman"/>
                <a:cs typeface="Times New Roman"/>
              </a:rPr>
              <a:t>ст</a:t>
            </a:r>
            <a:r>
              <a:rPr sz="1400" spc="-30" dirty="0">
                <a:latin typeface="Times New Roman"/>
                <a:cs typeface="Times New Roman"/>
              </a:rPr>
              <a:t>в</a:t>
            </a:r>
            <a:r>
              <a:rPr sz="1400" spc="-10" dirty="0">
                <a:latin typeface="Times New Roman"/>
                <a:cs typeface="Times New Roman"/>
              </a:rPr>
              <a:t>о</a:t>
            </a:r>
            <a:r>
              <a:rPr sz="1400" spc="-30" dirty="0">
                <a:latin typeface="Times New Roman"/>
                <a:cs typeface="Times New Roman"/>
              </a:rPr>
              <a:t>в</a:t>
            </a:r>
            <a:r>
              <a:rPr sz="1400" dirty="0">
                <a:latin typeface="Times New Roman"/>
                <a:cs typeface="Times New Roman"/>
              </a:rPr>
              <a:t>авший	</a:t>
            </a:r>
            <a:r>
              <a:rPr sz="1400" spc="-20" dirty="0">
                <a:latin typeface="Times New Roman"/>
                <a:cs typeface="Times New Roman"/>
              </a:rPr>
              <a:t>о</a:t>
            </a:r>
            <a:r>
              <a:rPr sz="1400" dirty="0">
                <a:latin typeface="Times New Roman"/>
                <a:cs typeface="Times New Roman"/>
              </a:rPr>
              <a:t>тчет</a:t>
            </a:r>
            <a:r>
              <a:rPr sz="1400" spc="-10" dirty="0">
                <a:latin typeface="Times New Roman"/>
                <a:cs typeface="Times New Roman"/>
              </a:rPr>
              <a:t>н</a:t>
            </a:r>
            <a:r>
              <a:rPr sz="1400" spc="-20" dirty="0">
                <a:latin typeface="Times New Roman"/>
                <a:cs typeface="Times New Roman"/>
              </a:rPr>
              <a:t>о</a:t>
            </a:r>
            <a:r>
              <a:rPr sz="1400" dirty="0">
                <a:latin typeface="Times New Roman"/>
                <a:cs typeface="Times New Roman"/>
              </a:rPr>
              <a:t>му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292602" y="4381880"/>
            <a:ext cx="314642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latin typeface="Times New Roman"/>
                <a:cs typeface="Times New Roman"/>
              </a:rPr>
              <a:t>году,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случаи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заболевания,</a:t>
            </a:r>
            <a:r>
              <a:rPr sz="1400" b="1" dirty="0">
                <a:latin typeface="Times New Roman"/>
                <a:cs typeface="Times New Roman"/>
              </a:rPr>
              <a:t> </a:t>
            </a:r>
            <a:r>
              <a:rPr sz="1400" b="1" spc="-15" dirty="0">
                <a:latin typeface="Times New Roman"/>
                <a:cs typeface="Times New Roman"/>
              </a:rPr>
              <a:t>которые </a:t>
            </a:r>
            <a:r>
              <a:rPr sz="1400" b="1" spc="-33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взяты</a:t>
            </a:r>
            <a:r>
              <a:rPr sz="1400" b="1" spc="40" dirty="0">
                <a:latin typeface="Times New Roman"/>
                <a:cs typeface="Times New Roman"/>
              </a:rPr>
              <a:t> </a:t>
            </a:r>
            <a:r>
              <a:rPr sz="1400" b="1" spc="-15" dirty="0">
                <a:latin typeface="Times New Roman"/>
                <a:cs typeface="Times New Roman"/>
              </a:rPr>
              <a:t>под</a:t>
            </a:r>
            <a:r>
              <a:rPr sz="1400" b="1" spc="4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диспансерное</a:t>
            </a:r>
            <a:r>
              <a:rPr sz="1400" b="1" spc="45" dirty="0">
                <a:latin typeface="Times New Roman"/>
                <a:cs typeface="Times New Roman"/>
              </a:rPr>
              <a:t> </a:t>
            </a:r>
            <a:r>
              <a:rPr sz="1400" b="1" spc="-15" dirty="0">
                <a:latin typeface="Times New Roman"/>
                <a:cs typeface="Times New Roman"/>
              </a:rPr>
              <a:t>наблюдение</a:t>
            </a:r>
            <a:r>
              <a:rPr sz="1400" b="1" spc="5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в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292602" y="4808296"/>
            <a:ext cx="11614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latin typeface="Times New Roman"/>
                <a:cs typeface="Times New Roman"/>
              </a:rPr>
              <a:t>отчетном</a:t>
            </a:r>
            <a:r>
              <a:rPr sz="1400" b="1" spc="-80" dirty="0">
                <a:latin typeface="Times New Roman"/>
                <a:cs typeface="Times New Roman"/>
              </a:rPr>
              <a:t> </a:t>
            </a:r>
            <a:r>
              <a:rPr sz="1400" b="1" spc="-20" dirty="0">
                <a:latin typeface="Times New Roman"/>
                <a:cs typeface="Times New Roman"/>
              </a:rPr>
              <a:t>году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78" name="object 78"/>
          <p:cNvGrpSpPr/>
          <p:nvPr/>
        </p:nvGrpSpPr>
        <p:grpSpPr>
          <a:xfrm>
            <a:off x="3985259" y="2793492"/>
            <a:ext cx="5817870" cy="1163320"/>
            <a:chOff x="3985259" y="2793492"/>
            <a:chExt cx="5817870" cy="1163320"/>
          </a:xfrm>
        </p:grpSpPr>
        <p:sp>
          <p:nvSpPr>
            <p:cNvPr id="79" name="object 79"/>
            <p:cNvSpPr/>
            <p:nvPr/>
          </p:nvSpPr>
          <p:spPr>
            <a:xfrm>
              <a:off x="3985260" y="2793491"/>
              <a:ext cx="5811520" cy="1156970"/>
            </a:xfrm>
            <a:custGeom>
              <a:avLst/>
              <a:gdLst/>
              <a:ahLst/>
              <a:cxnLst/>
              <a:rect l="l" t="t" r="r" b="b"/>
              <a:pathLst>
                <a:path w="5811520" h="1156970">
                  <a:moveTo>
                    <a:pt x="900684" y="944880"/>
                  </a:moveTo>
                  <a:lnTo>
                    <a:pt x="136652" y="107403"/>
                  </a:lnTo>
                  <a:lnTo>
                    <a:pt x="159854" y="86233"/>
                  </a:lnTo>
                  <a:lnTo>
                    <a:pt x="178943" y="68834"/>
                  </a:lnTo>
                  <a:lnTo>
                    <a:pt x="0" y="0"/>
                  </a:lnTo>
                  <a:lnTo>
                    <a:pt x="52197" y="184404"/>
                  </a:lnTo>
                  <a:lnTo>
                    <a:pt x="94399" y="145923"/>
                  </a:lnTo>
                  <a:lnTo>
                    <a:pt x="858520" y="983361"/>
                  </a:lnTo>
                  <a:lnTo>
                    <a:pt x="900684" y="944880"/>
                  </a:lnTo>
                  <a:close/>
                </a:path>
                <a:path w="5811520" h="1156970">
                  <a:moveTo>
                    <a:pt x="5811012" y="594106"/>
                  </a:moveTo>
                  <a:lnTo>
                    <a:pt x="5802160" y="550329"/>
                  </a:lnTo>
                  <a:lnTo>
                    <a:pt x="5778030" y="514565"/>
                  </a:lnTo>
                  <a:lnTo>
                    <a:pt x="5742267" y="490435"/>
                  </a:lnTo>
                  <a:lnTo>
                    <a:pt x="5698490" y="481584"/>
                  </a:lnTo>
                  <a:lnTo>
                    <a:pt x="3556762" y="481584"/>
                  </a:lnTo>
                  <a:lnTo>
                    <a:pt x="3512972" y="490435"/>
                  </a:lnTo>
                  <a:lnTo>
                    <a:pt x="3477209" y="514565"/>
                  </a:lnTo>
                  <a:lnTo>
                    <a:pt x="3453079" y="550329"/>
                  </a:lnTo>
                  <a:lnTo>
                    <a:pt x="3444240" y="594106"/>
                  </a:lnTo>
                  <a:lnTo>
                    <a:pt x="3444240" y="1044194"/>
                  </a:lnTo>
                  <a:lnTo>
                    <a:pt x="3453079" y="1087983"/>
                  </a:lnTo>
                  <a:lnTo>
                    <a:pt x="3477209" y="1123746"/>
                  </a:lnTo>
                  <a:lnTo>
                    <a:pt x="3512972" y="1147876"/>
                  </a:lnTo>
                  <a:lnTo>
                    <a:pt x="3556762" y="1156716"/>
                  </a:lnTo>
                  <a:lnTo>
                    <a:pt x="5698490" y="1156716"/>
                  </a:lnTo>
                  <a:lnTo>
                    <a:pt x="5742267" y="1147876"/>
                  </a:lnTo>
                  <a:lnTo>
                    <a:pt x="5778030" y="1123746"/>
                  </a:lnTo>
                  <a:lnTo>
                    <a:pt x="5802160" y="1087983"/>
                  </a:lnTo>
                  <a:lnTo>
                    <a:pt x="5811012" y="1044194"/>
                  </a:lnTo>
                  <a:lnTo>
                    <a:pt x="5811012" y="594106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7429500" y="3275076"/>
              <a:ext cx="2367280" cy="675640"/>
            </a:xfrm>
            <a:custGeom>
              <a:avLst/>
              <a:gdLst/>
              <a:ahLst/>
              <a:cxnLst/>
              <a:rect l="l" t="t" r="r" b="b"/>
              <a:pathLst>
                <a:path w="2367279" h="675639">
                  <a:moveTo>
                    <a:pt x="0" y="112522"/>
                  </a:moveTo>
                  <a:lnTo>
                    <a:pt x="8848" y="68740"/>
                  </a:lnTo>
                  <a:lnTo>
                    <a:pt x="32972" y="32972"/>
                  </a:lnTo>
                  <a:lnTo>
                    <a:pt x="68740" y="8848"/>
                  </a:lnTo>
                  <a:lnTo>
                    <a:pt x="112522" y="0"/>
                  </a:lnTo>
                  <a:lnTo>
                    <a:pt x="2254250" y="0"/>
                  </a:lnTo>
                  <a:lnTo>
                    <a:pt x="2298031" y="8848"/>
                  </a:lnTo>
                  <a:lnTo>
                    <a:pt x="2333799" y="32972"/>
                  </a:lnTo>
                  <a:lnTo>
                    <a:pt x="2357923" y="68740"/>
                  </a:lnTo>
                  <a:lnTo>
                    <a:pt x="2366772" y="112522"/>
                  </a:lnTo>
                  <a:lnTo>
                    <a:pt x="2366772" y="562610"/>
                  </a:lnTo>
                  <a:lnTo>
                    <a:pt x="2357923" y="606391"/>
                  </a:lnTo>
                  <a:lnTo>
                    <a:pt x="2333799" y="642159"/>
                  </a:lnTo>
                  <a:lnTo>
                    <a:pt x="2298031" y="666283"/>
                  </a:lnTo>
                  <a:lnTo>
                    <a:pt x="2254250" y="675132"/>
                  </a:lnTo>
                  <a:lnTo>
                    <a:pt x="112522" y="675132"/>
                  </a:lnTo>
                  <a:lnTo>
                    <a:pt x="68740" y="666283"/>
                  </a:lnTo>
                  <a:lnTo>
                    <a:pt x="32972" y="642159"/>
                  </a:lnTo>
                  <a:lnTo>
                    <a:pt x="8848" y="606391"/>
                  </a:lnTo>
                  <a:lnTo>
                    <a:pt x="0" y="562610"/>
                  </a:lnTo>
                  <a:lnTo>
                    <a:pt x="0" y="112522"/>
                  </a:lnTo>
                  <a:close/>
                </a:path>
              </a:pathLst>
            </a:custGeom>
            <a:ln w="12700">
              <a:solidFill>
                <a:srgbClr val="6C4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1" name="object 81"/>
          <p:cNvSpPr txBox="1"/>
          <p:nvPr/>
        </p:nvSpPr>
        <p:spPr>
          <a:xfrm>
            <a:off x="7817611" y="3274821"/>
            <a:ext cx="159258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304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Times New Roman"/>
                <a:cs typeface="Times New Roman"/>
              </a:rPr>
              <a:t>включая </a:t>
            </a:r>
            <a:r>
              <a:rPr sz="1400" dirty="0">
                <a:latin typeface="Times New Roman"/>
                <a:cs typeface="Times New Roman"/>
              </a:rPr>
              <a:t>тех, кто по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возрасту</a:t>
            </a:r>
            <a:r>
              <a:rPr sz="1400" spc="-6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перешел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во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7715250" y="3696665"/>
            <a:ext cx="180403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взрослую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поликлинику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8567039" y="2793492"/>
            <a:ext cx="3188335" cy="1163320"/>
            <a:chOff x="8567039" y="2793492"/>
            <a:chExt cx="3188335" cy="1163320"/>
          </a:xfrm>
        </p:grpSpPr>
        <p:sp>
          <p:nvSpPr>
            <p:cNvPr id="84" name="object 84"/>
            <p:cNvSpPr/>
            <p:nvPr/>
          </p:nvSpPr>
          <p:spPr>
            <a:xfrm>
              <a:off x="8567039" y="2793491"/>
              <a:ext cx="3181985" cy="1156970"/>
            </a:xfrm>
            <a:custGeom>
              <a:avLst/>
              <a:gdLst/>
              <a:ahLst/>
              <a:cxnLst/>
              <a:rect l="l" t="t" r="r" b="b"/>
              <a:pathLst>
                <a:path w="3181984" h="1156970">
                  <a:moveTo>
                    <a:pt x="170053" y="180975"/>
                  </a:moveTo>
                  <a:lnTo>
                    <a:pt x="155041" y="138049"/>
                  </a:lnTo>
                  <a:lnTo>
                    <a:pt x="106807" y="0"/>
                  </a:lnTo>
                  <a:lnTo>
                    <a:pt x="0" y="159131"/>
                  </a:lnTo>
                  <a:lnTo>
                    <a:pt x="56692" y="166420"/>
                  </a:lnTo>
                  <a:lnTo>
                    <a:pt x="16764" y="478409"/>
                  </a:lnTo>
                  <a:lnTo>
                    <a:pt x="73406" y="485648"/>
                  </a:lnTo>
                  <a:lnTo>
                    <a:pt x="113436" y="173710"/>
                  </a:lnTo>
                  <a:lnTo>
                    <a:pt x="170053" y="180975"/>
                  </a:lnTo>
                  <a:close/>
                </a:path>
                <a:path w="3181984" h="1156970">
                  <a:moveTo>
                    <a:pt x="3181477" y="594106"/>
                  </a:moveTo>
                  <a:lnTo>
                    <a:pt x="3172625" y="550329"/>
                  </a:lnTo>
                  <a:lnTo>
                    <a:pt x="3148495" y="514565"/>
                  </a:lnTo>
                  <a:lnTo>
                    <a:pt x="3112732" y="490435"/>
                  </a:lnTo>
                  <a:lnTo>
                    <a:pt x="3068955" y="481584"/>
                  </a:lnTo>
                  <a:lnTo>
                    <a:pt x="1462151" y="481584"/>
                  </a:lnTo>
                  <a:lnTo>
                    <a:pt x="1418361" y="490435"/>
                  </a:lnTo>
                  <a:lnTo>
                    <a:pt x="1382598" y="514565"/>
                  </a:lnTo>
                  <a:lnTo>
                    <a:pt x="1358468" y="550329"/>
                  </a:lnTo>
                  <a:lnTo>
                    <a:pt x="1349629" y="594106"/>
                  </a:lnTo>
                  <a:lnTo>
                    <a:pt x="1349629" y="1044194"/>
                  </a:lnTo>
                  <a:lnTo>
                    <a:pt x="1358468" y="1087983"/>
                  </a:lnTo>
                  <a:lnTo>
                    <a:pt x="1382598" y="1123746"/>
                  </a:lnTo>
                  <a:lnTo>
                    <a:pt x="1418361" y="1147876"/>
                  </a:lnTo>
                  <a:lnTo>
                    <a:pt x="1462151" y="1156716"/>
                  </a:lnTo>
                  <a:lnTo>
                    <a:pt x="3068955" y="1156716"/>
                  </a:lnTo>
                  <a:lnTo>
                    <a:pt x="3112732" y="1147876"/>
                  </a:lnTo>
                  <a:lnTo>
                    <a:pt x="3148495" y="1123746"/>
                  </a:lnTo>
                  <a:lnTo>
                    <a:pt x="3172625" y="1087983"/>
                  </a:lnTo>
                  <a:lnTo>
                    <a:pt x="3181477" y="1044194"/>
                  </a:lnTo>
                  <a:lnTo>
                    <a:pt x="3181477" y="594106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9916668" y="3275076"/>
              <a:ext cx="1831975" cy="675640"/>
            </a:xfrm>
            <a:custGeom>
              <a:avLst/>
              <a:gdLst/>
              <a:ahLst/>
              <a:cxnLst/>
              <a:rect l="l" t="t" r="r" b="b"/>
              <a:pathLst>
                <a:path w="1831975" h="675639">
                  <a:moveTo>
                    <a:pt x="0" y="112522"/>
                  </a:moveTo>
                  <a:lnTo>
                    <a:pt x="8848" y="68740"/>
                  </a:lnTo>
                  <a:lnTo>
                    <a:pt x="32972" y="32972"/>
                  </a:lnTo>
                  <a:lnTo>
                    <a:pt x="68740" y="8848"/>
                  </a:lnTo>
                  <a:lnTo>
                    <a:pt x="112522" y="0"/>
                  </a:lnTo>
                  <a:lnTo>
                    <a:pt x="1719326" y="0"/>
                  </a:lnTo>
                  <a:lnTo>
                    <a:pt x="1763107" y="8848"/>
                  </a:lnTo>
                  <a:lnTo>
                    <a:pt x="1798875" y="32972"/>
                  </a:lnTo>
                  <a:lnTo>
                    <a:pt x="1822999" y="68740"/>
                  </a:lnTo>
                  <a:lnTo>
                    <a:pt x="1831848" y="112522"/>
                  </a:lnTo>
                  <a:lnTo>
                    <a:pt x="1831848" y="562610"/>
                  </a:lnTo>
                  <a:lnTo>
                    <a:pt x="1822999" y="606391"/>
                  </a:lnTo>
                  <a:lnTo>
                    <a:pt x="1798875" y="642159"/>
                  </a:lnTo>
                  <a:lnTo>
                    <a:pt x="1763107" y="666283"/>
                  </a:lnTo>
                  <a:lnTo>
                    <a:pt x="1719326" y="675132"/>
                  </a:lnTo>
                  <a:lnTo>
                    <a:pt x="112522" y="675132"/>
                  </a:lnTo>
                  <a:lnTo>
                    <a:pt x="68740" y="666283"/>
                  </a:lnTo>
                  <a:lnTo>
                    <a:pt x="32972" y="642159"/>
                  </a:lnTo>
                  <a:lnTo>
                    <a:pt x="8848" y="606391"/>
                  </a:lnTo>
                  <a:lnTo>
                    <a:pt x="0" y="562610"/>
                  </a:lnTo>
                  <a:lnTo>
                    <a:pt x="0" y="112522"/>
                  </a:lnTo>
                  <a:close/>
                </a:path>
              </a:pathLst>
            </a:custGeom>
            <a:ln w="12699">
              <a:solidFill>
                <a:srgbClr val="6C4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" name="object 86"/>
          <p:cNvSpPr txBox="1"/>
          <p:nvPr/>
        </p:nvSpPr>
        <p:spPr>
          <a:xfrm>
            <a:off x="10056368" y="3261105"/>
            <a:ext cx="1556385" cy="528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105" marR="323215" indent="-635" algn="ctr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Times New Roman"/>
                <a:cs typeface="Times New Roman"/>
              </a:rPr>
              <a:t>не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зависимо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от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Times New Roman"/>
                <a:cs typeface="Times New Roman"/>
              </a:rPr>
              <a:t>у</a:t>
            </a:r>
            <a:r>
              <a:rPr sz="1100" dirty="0">
                <a:latin typeface="Times New Roman"/>
                <a:cs typeface="Times New Roman"/>
              </a:rPr>
              <a:t>стано</a:t>
            </a:r>
            <a:r>
              <a:rPr sz="1100" spc="-10" dirty="0">
                <a:latin typeface="Times New Roman"/>
                <a:cs typeface="Times New Roman"/>
              </a:rPr>
              <a:t>в</a:t>
            </a:r>
            <a:r>
              <a:rPr sz="1100" dirty="0">
                <a:latin typeface="Times New Roman"/>
                <a:cs typeface="Times New Roman"/>
              </a:rPr>
              <a:t>ленной</a:t>
            </a:r>
            <a:endParaRPr sz="11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spc="-5" dirty="0">
                <a:latin typeface="Times New Roman"/>
                <a:cs typeface="Times New Roman"/>
              </a:rPr>
              <a:t>первоначальной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причины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10612628" y="3759149"/>
            <a:ext cx="445134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с</a:t>
            </a:r>
            <a:r>
              <a:rPr sz="1100" spc="-5" dirty="0">
                <a:latin typeface="Times New Roman"/>
                <a:cs typeface="Times New Roman"/>
              </a:rPr>
              <a:t>м</a:t>
            </a:r>
            <a:r>
              <a:rPr sz="1100" dirty="0">
                <a:latin typeface="Times New Roman"/>
                <a:cs typeface="Times New Roman"/>
              </a:rPr>
              <a:t>ер</a:t>
            </a:r>
            <a:r>
              <a:rPr sz="1100" spc="-5" dirty="0">
                <a:latin typeface="Times New Roman"/>
                <a:cs typeface="Times New Roman"/>
              </a:rPr>
              <a:t>т</a:t>
            </a:r>
            <a:r>
              <a:rPr sz="1100" dirty="0">
                <a:latin typeface="Times New Roman"/>
                <a:cs typeface="Times New Roman"/>
              </a:rPr>
              <a:t>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10504931" y="2793492"/>
            <a:ext cx="351155" cy="498475"/>
          </a:xfrm>
          <a:custGeom>
            <a:avLst/>
            <a:gdLst/>
            <a:ahLst/>
            <a:cxnLst/>
            <a:rect l="l" t="t" r="r" b="b"/>
            <a:pathLst>
              <a:path w="351154" h="498475">
                <a:moveTo>
                  <a:pt x="119983" y="125807"/>
                </a:moveTo>
                <a:lnTo>
                  <a:pt x="72700" y="157893"/>
                </a:lnTo>
                <a:lnTo>
                  <a:pt x="303657" y="498094"/>
                </a:lnTo>
                <a:lnTo>
                  <a:pt x="351027" y="465963"/>
                </a:lnTo>
                <a:lnTo>
                  <a:pt x="119983" y="125807"/>
                </a:lnTo>
                <a:close/>
              </a:path>
              <a:path w="351154" h="498475">
                <a:moveTo>
                  <a:pt x="0" y="0"/>
                </a:moveTo>
                <a:lnTo>
                  <a:pt x="25400" y="189992"/>
                </a:lnTo>
                <a:lnTo>
                  <a:pt x="72700" y="157893"/>
                </a:lnTo>
                <a:lnTo>
                  <a:pt x="56642" y="134238"/>
                </a:lnTo>
                <a:lnTo>
                  <a:pt x="103886" y="102108"/>
                </a:lnTo>
                <a:lnTo>
                  <a:pt x="154907" y="102108"/>
                </a:lnTo>
                <a:lnTo>
                  <a:pt x="167259" y="93725"/>
                </a:lnTo>
                <a:lnTo>
                  <a:pt x="0" y="0"/>
                </a:lnTo>
                <a:close/>
              </a:path>
              <a:path w="351154" h="498475">
                <a:moveTo>
                  <a:pt x="103886" y="102108"/>
                </a:moveTo>
                <a:lnTo>
                  <a:pt x="56642" y="134238"/>
                </a:lnTo>
                <a:lnTo>
                  <a:pt x="72700" y="157893"/>
                </a:lnTo>
                <a:lnTo>
                  <a:pt x="119983" y="125807"/>
                </a:lnTo>
                <a:lnTo>
                  <a:pt x="103886" y="102108"/>
                </a:lnTo>
                <a:close/>
              </a:path>
              <a:path w="351154" h="498475">
                <a:moveTo>
                  <a:pt x="154907" y="102108"/>
                </a:moveTo>
                <a:lnTo>
                  <a:pt x="103886" y="102108"/>
                </a:lnTo>
                <a:lnTo>
                  <a:pt x="119983" y="125807"/>
                </a:lnTo>
                <a:lnTo>
                  <a:pt x="154907" y="102108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7108" y="98297"/>
            <a:ext cx="1061339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9605" marR="5080" indent="-637540">
              <a:lnSpc>
                <a:spcPct val="100000"/>
              </a:lnSpc>
              <a:spcBef>
                <a:spcPts val="100"/>
              </a:spcBef>
            </a:pPr>
            <a:r>
              <a:rPr dirty="0"/>
              <a:t>3. </a:t>
            </a:r>
            <a:r>
              <a:rPr spc="-5" dirty="0"/>
              <a:t>Обследование</a:t>
            </a:r>
            <a:r>
              <a:rPr dirty="0"/>
              <a:t> </a:t>
            </a:r>
            <a:r>
              <a:rPr spc="-5" dirty="0"/>
              <a:t>на</a:t>
            </a:r>
            <a:r>
              <a:rPr spc="5" dirty="0"/>
              <a:t> </a:t>
            </a:r>
            <a:r>
              <a:rPr spc="-5" dirty="0"/>
              <a:t>хронические</a:t>
            </a:r>
            <a:r>
              <a:rPr spc="-15" dirty="0"/>
              <a:t> </a:t>
            </a:r>
            <a:r>
              <a:rPr spc="-5" dirty="0"/>
              <a:t>вирусные</a:t>
            </a:r>
            <a:r>
              <a:rPr dirty="0"/>
              <a:t> </a:t>
            </a:r>
            <a:r>
              <a:rPr spc="-10" dirty="0"/>
              <a:t>гепатиты</a:t>
            </a:r>
            <a:r>
              <a:rPr spc="55" dirty="0"/>
              <a:t> </a:t>
            </a:r>
            <a:r>
              <a:rPr spc="-5" dirty="0"/>
              <a:t>(3000)</a:t>
            </a:r>
            <a:r>
              <a:rPr spc="10" dirty="0"/>
              <a:t> </a:t>
            </a:r>
            <a:r>
              <a:rPr dirty="0"/>
              <a:t>-</a:t>
            </a:r>
            <a:r>
              <a:rPr spc="20" dirty="0"/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включают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результаты </a:t>
            </a:r>
            <a:r>
              <a:rPr sz="1800" spc="-4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обследований</a:t>
            </a:r>
            <a:r>
              <a:rPr sz="18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пациентов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8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хроническими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вирусными</a:t>
            </a:r>
            <a:r>
              <a:rPr sz="18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гепатитами,</a:t>
            </a:r>
            <a:r>
              <a:rPr sz="18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полученных</a:t>
            </a:r>
            <a:r>
              <a:rPr sz="18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отчетном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году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55295" y="1061338"/>
            <a:ext cx="11687175" cy="4537075"/>
          </a:xfrm>
          <a:custGeom>
            <a:avLst/>
            <a:gdLst/>
            <a:ahLst/>
            <a:cxnLst/>
            <a:rect l="l" t="t" r="r" b="b"/>
            <a:pathLst>
              <a:path w="11687175" h="4537075">
                <a:moveTo>
                  <a:pt x="1989302" y="0"/>
                </a:moveTo>
                <a:lnTo>
                  <a:pt x="1989302" y="4536643"/>
                </a:lnTo>
              </a:path>
              <a:path w="11687175" h="4537075">
                <a:moveTo>
                  <a:pt x="2574264" y="0"/>
                </a:moveTo>
                <a:lnTo>
                  <a:pt x="2574264" y="4536643"/>
                </a:lnTo>
              </a:path>
              <a:path w="11687175" h="4537075">
                <a:moveTo>
                  <a:pt x="3170783" y="0"/>
                </a:moveTo>
                <a:lnTo>
                  <a:pt x="3170783" y="4536643"/>
                </a:lnTo>
              </a:path>
              <a:path w="11687175" h="4537075">
                <a:moveTo>
                  <a:pt x="3755745" y="197358"/>
                </a:moveTo>
                <a:lnTo>
                  <a:pt x="3755745" y="4536643"/>
                </a:lnTo>
              </a:path>
              <a:path w="11687175" h="4537075">
                <a:moveTo>
                  <a:pt x="6944715" y="0"/>
                </a:moveTo>
                <a:lnTo>
                  <a:pt x="6944715" y="4536643"/>
                </a:lnTo>
              </a:path>
              <a:path w="11687175" h="4537075">
                <a:moveTo>
                  <a:pt x="7793583" y="197358"/>
                </a:moveTo>
                <a:lnTo>
                  <a:pt x="7793583" y="4536643"/>
                </a:lnTo>
              </a:path>
              <a:path w="11687175" h="4537075">
                <a:moveTo>
                  <a:pt x="8412962" y="197358"/>
                </a:moveTo>
                <a:lnTo>
                  <a:pt x="8412962" y="4536643"/>
                </a:lnTo>
              </a:path>
              <a:path w="11687175" h="4537075">
                <a:moveTo>
                  <a:pt x="9009481" y="197358"/>
                </a:moveTo>
                <a:lnTo>
                  <a:pt x="9009481" y="4536643"/>
                </a:lnTo>
              </a:path>
              <a:path w="11687175" h="4537075">
                <a:moveTo>
                  <a:pt x="9927183" y="197358"/>
                </a:moveTo>
                <a:lnTo>
                  <a:pt x="9927183" y="4536643"/>
                </a:lnTo>
              </a:path>
              <a:path w="11687175" h="4537075">
                <a:moveTo>
                  <a:pt x="10844885" y="197358"/>
                </a:moveTo>
                <a:lnTo>
                  <a:pt x="10844885" y="4536643"/>
                </a:lnTo>
              </a:path>
              <a:path w="11687175" h="4537075">
                <a:moveTo>
                  <a:pt x="3165957" y="202184"/>
                </a:moveTo>
                <a:lnTo>
                  <a:pt x="11687022" y="202184"/>
                </a:lnTo>
              </a:path>
              <a:path w="11687175" h="4537075">
                <a:moveTo>
                  <a:pt x="4604613" y="394843"/>
                </a:moveTo>
                <a:lnTo>
                  <a:pt x="4604613" y="4536643"/>
                </a:lnTo>
              </a:path>
              <a:path w="11687175" h="4537075">
                <a:moveTo>
                  <a:pt x="5201132" y="394843"/>
                </a:moveTo>
                <a:lnTo>
                  <a:pt x="5201132" y="4536643"/>
                </a:lnTo>
              </a:path>
              <a:path w="11687175" h="4537075">
                <a:moveTo>
                  <a:pt x="5820511" y="394843"/>
                </a:moveTo>
                <a:lnTo>
                  <a:pt x="5820511" y="4536643"/>
                </a:lnTo>
              </a:path>
              <a:path w="11687175" h="4537075">
                <a:moveTo>
                  <a:pt x="6440017" y="394843"/>
                </a:moveTo>
                <a:lnTo>
                  <a:pt x="6440017" y="4536643"/>
                </a:lnTo>
              </a:path>
              <a:path w="11687175" h="4537075">
                <a:moveTo>
                  <a:pt x="3751046" y="399669"/>
                </a:moveTo>
                <a:lnTo>
                  <a:pt x="6949541" y="399669"/>
                </a:lnTo>
              </a:path>
              <a:path w="11687175" h="4537075">
                <a:moveTo>
                  <a:pt x="0" y="597026"/>
                </a:moveTo>
                <a:lnTo>
                  <a:pt x="11687022" y="597026"/>
                </a:lnTo>
              </a:path>
              <a:path w="11687175" h="4537075">
                <a:moveTo>
                  <a:pt x="0" y="794512"/>
                </a:moveTo>
                <a:lnTo>
                  <a:pt x="11687022" y="794512"/>
                </a:lnTo>
              </a:path>
              <a:path w="11687175" h="4537075">
                <a:moveTo>
                  <a:pt x="0" y="1494916"/>
                </a:moveTo>
                <a:lnTo>
                  <a:pt x="11687022" y="1494916"/>
                </a:lnTo>
              </a:path>
              <a:path w="11687175" h="4537075">
                <a:moveTo>
                  <a:pt x="0" y="2114169"/>
                </a:moveTo>
                <a:lnTo>
                  <a:pt x="11687022" y="2114169"/>
                </a:lnTo>
              </a:path>
              <a:path w="11687175" h="4537075">
                <a:moveTo>
                  <a:pt x="0" y="2479166"/>
                </a:moveTo>
                <a:lnTo>
                  <a:pt x="11687022" y="2479166"/>
                </a:lnTo>
              </a:path>
              <a:path w="11687175" h="4537075">
                <a:moveTo>
                  <a:pt x="0" y="2844292"/>
                </a:moveTo>
                <a:lnTo>
                  <a:pt x="11687022" y="2844292"/>
                </a:lnTo>
              </a:path>
              <a:path w="11687175" h="4537075">
                <a:moveTo>
                  <a:pt x="0" y="3209417"/>
                </a:moveTo>
                <a:lnTo>
                  <a:pt x="11687022" y="3209417"/>
                </a:lnTo>
              </a:path>
              <a:path w="11687175" h="4537075">
                <a:moveTo>
                  <a:pt x="0" y="3574415"/>
                </a:moveTo>
                <a:lnTo>
                  <a:pt x="11687022" y="3574415"/>
                </a:lnTo>
              </a:path>
              <a:path w="11687175" h="4537075">
                <a:moveTo>
                  <a:pt x="0" y="3969385"/>
                </a:moveTo>
                <a:lnTo>
                  <a:pt x="11687022" y="3969385"/>
                </a:lnTo>
              </a:path>
              <a:path w="11687175" h="4537075">
                <a:moveTo>
                  <a:pt x="4762" y="0"/>
                </a:moveTo>
                <a:lnTo>
                  <a:pt x="4762" y="4536643"/>
                </a:lnTo>
              </a:path>
              <a:path w="11687175" h="4537075">
                <a:moveTo>
                  <a:pt x="11682196" y="0"/>
                </a:moveTo>
                <a:lnTo>
                  <a:pt x="11682196" y="4536643"/>
                </a:lnTo>
              </a:path>
              <a:path w="11687175" h="4537075">
                <a:moveTo>
                  <a:pt x="0" y="4699"/>
                </a:moveTo>
                <a:lnTo>
                  <a:pt x="11687022" y="4699"/>
                </a:lnTo>
              </a:path>
              <a:path w="11687175" h="4537075">
                <a:moveTo>
                  <a:pt x="0" y="4531880"/>
                </a:moveTo>
                <a:lnTo>
                  <a:pt x="11687022" y="453188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1134" y="1059002"/>
            <a:ext cx="152336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Заболевания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и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пациенты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22067" y="1059002"/>
            <a:ext cx="428625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строки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50260" y="1059002"/>
            <a:ext cx="556895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Код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МКБ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-10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46346" y="1059002"/>
            <a:ext cx="253174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Calibri"/>
                <a:cs typeface="Calibri"/>
              </a:rPr>
              <a:t>Обследовано</a:t>
            </a:r>
            <a:r>
              <a:rPr sz="1100" spc="-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на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наличие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фиброза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печени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46475" y="1256487"/>
            <a:ext cx="34480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всего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30261" y="1256487"/>
            <a:ext cx="39052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Bs</a:t>
            </a:r>
            <a:r>
              <a:rPr sz="1100" spc="-1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g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098028" y="1256487"/>
            <a:ext cx="52387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Calibri"/>
                <a:cs typeface="Calibri"/>
              </a:rPr>
              <a:t>ДНК</a:t>
            </a:r>
            <a:r>
              <a:rPr sz="1100" spc="-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ВГВ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124056" y="1256487"/>
            <a:ext cx="79057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i-</a:t>
            </a:r>
            <a:r>
              <a:rPr sz="1100" spc="-1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DV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5" dirty="0"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55084" y="1227617"/>
            <a:ext cx="2252345" cy="42037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9079">
              <a:lnSpc>
                <a:spcPct val="100000"/>
              </a:lnSpc>
              <a:spcBef>
                <a:spcPts val="330"/>
              </a:spcBef>
            </a:pPr>
            <a:r>
              <a:rPr sz="1100" dirty="0">
                <a:latin typeface="Calibri"/>
                <a:cs typeface="Calibri"/>
              </a:rPr>
              <a:t>в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том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числе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(из </a:t>
            </a:r>
            <a:r>
              <a:rPr sz="1100" dirty="0">
                <a:latin typeface="Calibri"/>
                <a:cs typeface="Calibri"/>
              </a:rPr>
              <a:t>гр.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4)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по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стадиям: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  <a:tabLst>
                <a:tab pos="734695" algn="l"/>
                <a:tab pos="1344295" algn="l"/>
                <a:tab pos="1963420" algn="l"/>
              </a:tabLst>
            </a:pPr>
            <a:r>
              <a:rPr sz="1100" dirty="0">
                <a:latin typeface="Calibri"/>
                <a:cs typeface="Calibri"/>
              </a:rPr>
              <a:t>F0	F1	F2	</a:t>
            </a:r>
            <a:r>
              <a:rPr sz="1100" spc="-5" dirty="0">
                <a:latin typeface="Calibri"/>
                <a:cs typeface="Calibri"/>
              </a:rPr>
              <a:t>F3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67525" y="1453972"/>
            <a:ext cx="16065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Calibri"/>
                <a:cs typeface="Calibri"/>
              </a:rPr>
              <a:t>F4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04366" y="1651762"/>
            <a:ext cx="965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88438" y="1651762"/>
            <a:ext cx="965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78860" y="1651762"/>
            <a:ext cx="965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69919" y="1651762"/>
            <a:ext cx="965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387088" y="1651762"/>
            <a:ext cx="204787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34695" algn="l"/>
                <a:tab pos="1344295" algn="l"/>
                <a:tab pos="1963420" algn="l"/>
              </a:tabLst>
            </a:pPr>
            <a:r>
              <a:rPr sz="1100" dirty="0">
                <a:latin typeface="Calibri"/>
                <a:cs typeface="Calibri"/>
              </a:rPr>
              <a:t>5	6	7	8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899529" y="1651762"/>
            <a:ext cx="965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9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41514" y="1651762"/>
            <a:ext cx="16891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274811" y="1651762"/>
            <a:ext cx="16891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11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634730" y="1030132"/>
            <a:ext cx="2388235" cy="81534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sz="1100" spc="-5" dirty="0">
                <a:latin typeface="Calibri"/>
                <a:cs typeface="Calibri"/>
              </a:rPr>
              <a:t>Л</a:t>
            </a:r>
            <a:r>
              <a:rPr sz="1100" dirty="0">
                <a:latin typeface="Calibri"/>
                <a:cs typeface="Calibri"/>
              </a:rPr>
              <a:t>а</a:t>
            </a:r>
            <a:r>
              <a:rPr sz="1100" spc="-5" dirty="0">
                <a:latin typeface="Calibri"/>
                <a:cs typeface="Calibri"/>
              </a:rPr>
              <a:t>б</a:t>
            </a:r>
            <a:r>
              <a:rPr sz="1100" dirty="0">
                <a:latin typeface="Calibri"/>
                <a:cs typeface="Calibri"/>
              </a:rPr>
              <a:t>о</a:t>
            </a:r>
            <a:r>
              <a:rPr sz="1100" spc="-5" dirty="0">
                <a:latin typeface="Calibri"/>
                <a:cs typeface="Calibri"/>
              </a:rPr>
              <a:t>р</a:t>
            </a:r>
            <a:r>
              <a:rPr sz="1100" dirty="0">
                <a:latin typeface="Calibri"/>
                <a:cs typeface="Calibri"/>
              </a:rPr>
              <a:t>ат</a:t>
            </a:r>
            <a:r>
              <a:rPr sz="1100" spc="5" dirty="0">
                <a:latin typeface="Calibri"/>
                <a:cs typeface="Calibri"/>
              </a:rPr>
              <a:t>о</a:t>
            </a:r>
            <a:r>
              <a:rPr sz="1100" spc="-5" dirty="0">
                <a:latin typeface="Calibri"/>
                <a:cs typeface="Calibri"/>
              </a:rPr>
              <a:t>рн</a:t>
            </a:r>
            <a:r>
              <a:rPr sz="1100" spc="-10" dirty="0">
                <a:latin typeface="Calibri"/>
                <a:cs typeface="Calibri"/>
              </a:rPr>
              <a:t>о</a:t>
            </a:r>
            <a:r>
              <a:rPr sz="1100" dirty="0">
                <a:latin typeface="Calibri"/>
                <a:cs typeface="Calibri"/>
              </a:rPr>
              <a:t>е</a:t>
            </a:r>
            <a:r>
              <a:rPr sz="1100" spc="-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по</a:t>
            </a:r>
            <a:r>
              <a:rPr sz="1100" spc="-10" dirty="0">
                <a:latin typeface="Calibri"/>
                <a:cs typeface="Calibri"/>
              </a:rPr>
              <a:t>д</a:t>
            </a:r>
            <a:r>
              <a:rPr sz="1100" dirty="0">
                <a:latin typeface="Calibri"/>
                <a:cs typeface="Calibri"/>
              </a:rPr>
              <a:t>тве</a:t>
            </a:r>
            <a:r>
              <a:rPr sz="1100" spc="-10" dirty="0">
                <a:latin typeface="Calibri"/>
                <a:cs typeface="Calibri"/>
              </a:rPr>
              <a:t>ржд</a:t>
            </a:r>
            <a:r>
              <a:rPr sz="1100" dirty="0">
                <a:latin typeface="Calibri"/>
                <a:cs typeface="Calibri"/>
              </a:rPr>
              <a:t>ение</a:t>
            </a:r>
            <a:endParaRPr sz="1100">
              <a:latin typeface="Calibri"/>
              <a:cs typeface="Calibri"/>
            </a:endParaRPr>
          </a:p>
          <a:p>
            <a:pPr marL="85725">
              <a:lnSpc>
                <a:spcPct val="100000"/>
              </a:lnSpc>
              <a:spcBef>
                <a:spcPts val="235"/>
              </a:spcBef>
              <a:tabLst>
                <a:tab pos="850265" algn="l"/>
                <a:tab pos="1641475" algn="l"/>
              </a:tabLst>
            </a:pPr>
            <a:r>
              <a:rPr sz="1100" dirty="0">
                <a:latin typeface="Calibri"/>
                <a:cs typeface="Calibri"/>
              </a:rPr>
              <a:t>Р</a:t>
            </a:r>
            <a:r>
              <a:rPr sz="1100" spc="-10" dirty="0">
                <a:latin typeface="Calibri"/>
                <a:cs typeface="Calibri"/>
              </a:rPr>
              <a:t>Н</a:t>
            </a:r>
            <a:r>
              <a:rPr sz="1100" dirty="0">
                <a:latin typeface="Calibri"/>
                <a:cs typeface="Calibri"/>
              </a:rPr>
              <a:t>К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ВГД	Р</a:t>
            </a:r>
            <a:r>
              <a:rPr sz="1100" spc="-10" dirty="0">
                <a:latin typeface="Calibri"/>
                <a:cs typeface="Calibri"/>
              </a:rPr>
              <a:t>Н</a:t>
            </a:r>
            <a:r>
              <a:rPr sz="1100" dirty="0">
                <a:latin typeface="Calibri"/>
                <a:cs typeface="Calibri"/>
              </a:rPr>
              <a:t>К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ВГС	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i-</a:t>
            </a:r>
            <a:r>
              <a:rPr sz="1100" spc="-1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DV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G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50">
              <a:latin typeface="Calibri"/>
              <a:cs typeface="Calibri"/>
            </a:endParaRPr>
          </a:p>
          <a:p>
            <a:pPr marL="260985">
              <a:lnSpc>
                <a:spcPct val="100000"/>
              </a:lnSpc>
              <a:tabLst>
                <a:tab pos="1017905" algn="l"/>
                <a:tab pos="1935480" algn="l"/>
              </a:tabLst>
            </a:pPr>
            <a:r>
              <a:rPr sz="1100" dirty="0">
                <a:latin typeface="Calibri"/>
                <a:cs typeface="Calibri"/>
              </a:rPr>
              <a:t>12	13	14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434953" y="1651762"/>
            <a:ext cx="16891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15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7164" y="1849374"/>
            <a:ext cx="1847214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Calibri"/>
                <a:cs typeface="Calibri"/>
              </a:rPr>
              <a:t>Обследовано</a:t>
            </a:r>
            <a:r>
              <a:rPr sz="1100" spc="-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и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подтверждено </a:t>
            </a:r>
            <a:r>
              <a:rPr sz="1100" spc="-229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заболеваний хроническими 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вирусными гепатитами, всего 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(ед.)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488438" y="1849374"/>
            <a:ext cx="965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005708" y="1849374"/>
            <a:ext cx="24447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В18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77164" y="2520797"/>
            <a:ext cx="1883410" cy="588010"/>
          </a:xfrm>
          <a:prstGeom prst="rect">
            <a:avLst/>
          </a:prstGeom>
        </p:spPr>
        <p:txBody>
          <a:bodyPr vert="horz" wrap="square" lIns="0" tIns="425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Calibri"/>
                <a:cs typeface="Calibri"/>
              </a:rPr>
              <a:t>в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том</a:t>
            </a:r>
            <a:r>
              <a:rPr sz="1100" spc="-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числе: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34"/>
              </a:spcBef>
            </a:pPr>
            <a:r>
              <a:rPr sz="1100" dirty="0">
                <a:latin typeface="Calibri"/>
                <a:cs typeface="Calibri"/>
              </a:rPr>
              <a:t>хронический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вирусный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гепатит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с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дельта-агентом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488438" y="2747518"/>
            <a:ext cx="965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952369" y="2747518"/>
            <a:ext cx="35115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Calibri"/>
                <a:cs typeface="Calibri"/>
              </a:rPr>
              <a:t>В18.0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77164" y="3169412"/>
            <a:ext cx="1883410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хронический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вирусный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гепатит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без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дельта-агента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488438" y="3169412"/>
            <a:ext cx="965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7164" y="3534536"/>
            <a:ext cx="1883410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хронический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вирусный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гепатит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С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488438" y="3534536"/>
            <a:ext cx="965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952369" y="3534536"/>
            <a:ext cx="35115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Calibri"/>
                <a:cs typeface="Calibri"/>
              </a:rPr>
              <a:t>В18.2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77164" y="3899661"/>
            <a:ext cx="188341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хронический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вирусный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гепатит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Е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488438" y="3899661"/>
            <a:ext cx="9652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77164" y="4264914"/>
            <a:ext cx="188341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хронический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вирусный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гепатит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неуточненный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488438" y="4264914"/>
            <a:ext cx="9652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6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77164" y="4600803"/>
            <a:ext cx="1457325" cy="420370"/>
          </a:xfrm>
          <a:prstGeom prst="rect">
            <a:avLst/>
          </a:prstGeom>
        </p:spPr>
        <p:txBody>
          <a:bodyPr vert="horz" wrap="square" lIns="0" tIns="425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Calibri"/>
                <a:cs typeface="Calibri"/>
              </a:rPr>
              <a:t>из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стр.</a:t>
            </a:r>
            <a:r>
              <a:rPr sz="1100" u="sng" spc="-4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1</a:t>
            </a:r>
            <a:r>
              <a:rPr sz="1100" dirty="0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34"/>
              </a:spcBef>
            </a:pPr>
            <a:r>
              <a:rPr sz="1100" dirty="0">
                <a:latin typeface="Calibri"/>
                <a:cs typeface="Calibri"/>
              </a:rPr>
              <a:t>у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пациентов</a:t>
            </a:r>
            <a:r>
              <a:rPr sz="1100" spc="-4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всего</a:t>
            </a:r>
            <a:r>
              <a:rPr sz="1100" spc="-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(чел.)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488438" y="4827523"/>
            <a:ext cx="9652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7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77164" y="4995773"/>
            <a:ext cx="1743075" cy="588010"/>
          </a:xfrm>
          <a:prstGeom prst="rect">
            <a:avLst/>
          </a:prstGeom>
        </p:spPr>
        <p:txBody>
          <a:bodyPr vert="horz" wrap="square" lIns="0" tIns="425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sz="1100" dirty="0">
                <a:latin typeface="Calibri"/>
                <a:cs typeface="Calibri"/>
              </a:rPr>
              <a:t>из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них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(из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стр.</a:t>
            </a:r>
            <a:r>
              <a:rPr sz="1100" u="sng" spc="-3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11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7</a:t>
            </a:r>
            <a:r>
              <a:rPr sz="1100" dirty="0">
                <a:latin typeface="Calibri"/>
                <a:cs typeface="Calibri"/>
              </a:rPr>
              <a:t>):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34"/>
              </a:spcBef>
            </a:pPr>
            <a:r>
              <a:rPr sz="1100" dirty="0">
                <a:latin typeface="Calibri"/>
                <a:cs typeface="Calibri"/>
              </a:rPr>
              <a:t>у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пациентов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с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двумя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и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более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заболеваниями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488438" y="5222494"/>
            <a:ext cx="9652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8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32663" y="5642864"/>
            <a:ext cx="1142174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7.</a:t>
            </a:r>
            <a:r>
              <a:rPr sz="1400" spc="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В</a:t>
            </a:r>
            <a:r>
              <a:rPr sz="1400" spc="2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таблице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 3000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показывают</a:t>
            </a:r>
            <a:r>
              <a:rPr sz="1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 результаты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обследований</a:t>
            </a:r>
            <a:r>
              <a:rPr sz="1400" spc="-3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пациентов</a:t>
            </a:r>
            <a:r>
              <a:rPr sz="1400" spc="-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с</a:t>
            </a:r>
            <a:r>
              <a:rPr sz="1400" spc="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хроническими</a:t>
            </a:r>
            <a:r>
              <a:rPr sz="1400" spc="-3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вирусными гепатитами:</a:t>
            </a:r>
            <a:r>
              <a:rPr sz="1400" spc="-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в</a:t>
            </a:r>
            <a:r>
              <a:rPr sz="1400" spc="70" dirty="0">
                <a:solidFill>
                  <a:srgbClr val="0462C1"/>
                </a:solidFill>
                <a:latin typeface="Segoe UI Semilight"/>
                <a:cs typeface="Segoe UI Semilight"/>
              </a:rPr>
              <a:t> </a:t>
            </a:r>
            <a:r>
              <a:rPr sz="14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5"/>
              </a:rPr>
              <a:t>графах </a:t>
            </a:r>
            <a:r>
              <a:rPr sz="1400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Segoe UI Semilight"/>
                <a:cs typeface="Segoe UI Semilight"/>
                <a:hlinkClick r:id="rId5"/>
              </a:rPr>
              <a:t>4-9</a:t>
            </a:r>
            <a:r>
              <a:rPr sz="1400" spc="5" dirty="0">
                <a:solidFill>
                  <a:srgbClr val="0462C1"/>
                </a:solidFill>
                <a:latin typeface="Segoe UI Semilight"/>
                <a:cs typeface="Segoe UI Semilight"/>
                <a:hlinkClick r:id="rId5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на</a:t>
            </a:r>
            <a:r>
              <a:rPr sz="1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наличие</a:t>
            </a:r>
            <a:r>
              <a:rPr sz="1400" spc="-2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фиброза </a:t>
            </a:r>
            <a:r>
              <a:rPr sz="1400" spc="-37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печени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по</a:t>
            </a:r>
            <a:r>
              <a:rPr sz="1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стадиям</a:t>
            </a:r>
            <a:r>
              <a:rPr sz="1400" spc="-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и в 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графах</a:t>
            </a:r>
            <a:r>
              <a:rPr sz="1400" spc="-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10-15</a:t>
            </a:r>
            <a:r>
              <a:rPr sz="1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- </a:t>
            </a:r>
            <a:r>
              <a:rPr sz="1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результаты</a:t>
            </a:r>
            <a:r>
              <a:rPr sz="1400" spc="-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лабораторных</a:t>
            </a:r>
            <a:r>
              <a:rPr sz="1400" spc="-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1400" dirty="0">
                <a:solidFill>
                  <a:srgbClr val="21272E"/>
                </a:solidFill>
                <a:latin typeface="Segoe UI Semilight"/>
                <a:cs typeface="Segoe UI Semilight"/>
              </a:rPr>
              <a:t>исследований.</a:t>
            </a:r>
            <a:endParaRPr sz="1400">
              <a:latin typeface="Segoe UI Semilight"/>
              <a:cs typeface="Segoe UI Semilight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2805557" y="2919857"/>
            <a:ext cx="3121660" cy="2534920"/>
            <a:chOff x="2805557" y="2919857"/>
            <a:chExt cx="3121660" cy="2534920"/>
          </a:xfrm>
        </p:grpSpPr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08732" y="2923032"/>
              <a:ext cx="3115056" cy="2528316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2808732" y="2923032"/>
              <a:ext cx="3115310" cy="2528570"/>
            </a:xfrm>
            <a:custGeom>
              <a:avLst/>
              <a:gdLst/>
              <a:ahLst/>
              <a:cxnLst/>
              <a:rect l="l" t="t" r="r" b="b"/>
              <a:pathLst>
                <a:path w="3115310" h="2528570">
                  <a:moveTo>
                    <a:pt x="0" y="421385"/>
                  </a:moveTo>
                  <a:lnTo>
                    <a:pt x="2835" y="372254"/>
                  </a:lnTo>
                  <a:lnTo>
                    <a:pt x="11132" y="324785"/>
                  </a:lnTo>
                  <a:lnTo>
                    <a:pt x="24572" y="279294"/>
                  </a:lnTo>
                  <a:lnTo>
                    <a:pt x="42840" y="236097"/>
                  </a:lnTo>
                  <a:lnTo>
                    <a:pt x="65619" y="195512"/>
                  </a:lnTo>
                  <a:lnTo>
                    <a:pt x="92592" y="157856"/>
                  </a:lnTo>
                  <a:lnTo>
                    <a:pt x="123443" y="123444"/>
                  </a:lnTo>
                  <a:lnTo>
                    <a:pt x="157856" y="92592"/>
                  </a:lnTo>
                  <a:lnTo>
                    <a:pt x="195512" y="65619"/>
                  </a:lnTo>
                  <a:lnTo>
                    <a:pt x="236097" y="42840"/>
                  </a:lnTo>
                  <a:lnTo>
                    <a:pt x="279294" y="24572"/>
                  </a:lnTo>
                  <a:lnTo>
                    <a:pt x="324785" y="11132"/>
                  </a:lnTo>
                  <a:lnTo>
                    <a:pt x="372254" y="2835"/>
                  </a:lnTo>
                  <a:lnTo>
                    <a:pt x="421386" y="0"/>
                  </a:lnTo>
                  <a:lnTo>
                    <a:pt x="2693670" y="0"/>
                  </a:lnTo>
                  <a:lnTo>
                    <a:pt x="2742801" y="2835"/>
                  </a:lnTo>
                  <a:lnTo>
                    <a:pt x="2790270" y="11132"/>
                  </a:lnTo>
                  <a:lnTo>
                    <a:pt x="2835761" y="24572"/>
                  </a:lnTo>
                  <a:lnTo>
                    <a:pt x="2878958" y="42840"/>
                  </a:lnTo>
                  <a:lnTo>
                    <a:pt x="2919543" y="65619"/>
                  </a:lnTo>
                  <a:lnTo>
                    <a:pt x="2957199" y="92592"/>
                  </a:lnTo>
                  <a:lnTo>
                    <a:pt x="2991611" y="123444"/>
                  </a:lnTo>
                  <a:lnTo>
                    <a:pt x="3022463" y="157856"/>
                  </a:lnTo>
                  <a:lnTo>
                    <a:pt x="3049436" y="195512"/>
                  </a:lnTo>
                  <a:lnTo>
                    <a:pt x="3072215" y="236097"/>
                  </a:lnTo>
                  <a:lnTo>
                    <a:pt x="3090483" y="279294"/>
                  </a:lnTo>
                  <a:lnTo>
                    <a:pt x="3103923" y="324785"/>
                  </a:lnTo>
                  <a:lnTo>
                    <a:pt x="3112220" y="372254"/>
                  </a:lnTo>
                  <a:lnTo>
                    <a:pt x="3115056" y="421385"/>
                  </a:lnTo>
                  <a:lnTo>
                    <a:pt x="3115056" y="2106929"/>
                  </a:lnTo>
                  <a:lnTo>
                    <a:pt x="3112220" y="2156061"/>
                  </a:lnTo>
                  <a:lnTo>
                    <a:pt x="3103923" y="2203530"/>
                  </a:lnTo>
                  <a:lnTo>
                    <a:pt x="3090483" y="2249021"/>
                  </a:lnTo>
                  <a:lnTo>
                    <a:pt x="3072215" y="2292218"/>
                  </a:lnTo>
                  <a:lnTo>
                    <a:pt x="3049436" y="2332803"/>
                  </a:lnTo>
                  <a:lnTo>
                    <a:pt x="3022463" y="2370459"/>
                  </a:lnTo>
                  <a:lnTo>
                    <a:pt x="2991611" y="2404871"/>
                  </a:lnTo>
                  <a:lnTo>
                    <a:pt x="2957199" y="2435723"/>
                  </a:lnTo>
                  <a:lnTo>
                    <a:pt x="2919543" y="2462696"/>
                  </a:lnTo>
                  <a:lnTo>
                    <a:pt x="2878958" y="2485475"/>
                  </a:lnTo>
                  <a:lnTo>
                    <a:pt x="2835761" y="2503743"/>
                  </a:lnTo>
                  <a:lnTo>
                    <a:pt x="2790270" y="2517183"/>
                  </a:lnTo>
                  <a:lnTo>
                    <a:pt x="2742801" y="2525480"/>
                  </a:lnTo>
                  <a:lnTo>
                    <a:pt x="2693670" y="2528316"/>
                  </a:lnTo>
                  <a:lnTo>
                    <a:pt x="421386" y="2528316"/>
                  </a:lnTo>
                  <a:lnTo>
                    <a:pt x="372254" y="2525480"/>
                  </a:lnTo>
                  <a:lnTo>
                    <a:pt x="324785" y="2517183"/>
                  </a:lnTo>
                  <a:lnTo>
                    <a:pt x="279294" y="2503743"/>
                  </a:lnTo>
                  <a:lnTo>
                    <a:pt x="236097" y="2485475"/>
                  </a:lnTo>
                  <a:lnTo>
                    <a:pt x="195512" y="2462696"/>
                  </a:lnTo>
                  <a:lnTo>
                    <a:pt x="157856" y="2435723"/>
                  </a:lnTo>
                  <a:lnTo>
                    <a:pt x="123443" y="2404871"/>
                  </a:lnTo>
                  <a:lnTo>
                    <a:pt x="92592" y="2370459"/>
                  </a:lnTo>
                  <a:lnTo>
                    <a:pt x="65619" y="2332803"/>
                  </a:lnTo>
                  <a:lnTo>
                    <a:pt x="42840" y="2292218"/>
                  </a:lnTo>
                  <a:lnTo>
                    <a:pt x="24572" y="2249021"/>
                  </a:lnTo>
                  <a:lnTo>
                    <a:pt x="11132" y="2203530"/>
                  </a:lnTo>
                  <a:lnTo>
                    <a:pt x="2835" y="2156061"/>
                  </a:lnTo>
                  <a:lnTo>
                    <a:pt x="0" y="2106929"/>
                  </a:lnTo>
                  <a:lnTo>
                    <a:pt x="0" y="421385"/>
                  </a:lnTo>
                  <a:close/>
                </a:path>
              </a:pathLst>
            </a:custGeom>
            <a:ln w="635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3011170" y="2949320"/>
            <a:ext cx="6991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Да</a:t>
            </a:r>
            <a:r>
              <a:rPr sz="1600" dirty="0">
                <a:latin typeface="Times New Roman"/>
                <a:cs typeface="Times New Roman"/>
              </a:rPr>
              <a:t>н</a:t>
            </a:r>
            <a:r>
              <a:rPr sz="1600" spc="-10" dirty="0">
                <a:latin typeface="Times New Roman"/>
                <a:cs typeface="Times New Roman"/>
              </a:rPr>
              <a:t>н</a:t>
            </a:r>
            <a:r>
              <a:rPr sz="1600" spc="-5" dirty="0">
                <a:latin typeface="Times New Roman"/>
                <a:cs typeface="Times New Roman"/>
              </a:rPr>
              <a:t>ые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161790" y="2949320"/>
            <a:ext cx="1270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о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742815" y="2949320"/>
            <a:ext cx="9772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пациентах,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914269" y="3192856"/>
            <a:ext cx="28333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1273810" algn="l"/>
                <a:tab pos="2593975" algn="l"/>
              </a:tabLst>
            </a:pPr>
            <a:r>
              <a:rPr sz="1650" spc="-232" baseline="35353" dirty="0">
                <a:latin typeface="Calibri"/>
                <a:cs typeface="Calibri"/>
              </a:rPr>
              <a:t>В</a:t>
            </a:r>
            <a:r>
              <a:rPr sz="1600" spc="-155" dirty="0">
                <a:latin typeface="Times New Roman"/>
                <a:cs typeface="Times New Roman"/>
              </a:rPr>
              <a:t>п</a:t>
            </a:r>
            <a:r>
              <a:rPr sz="1650" spc="-232" baseline="35353" dirty="0">
                <a:latin typeface="Calibri"/>
                <a:cs typeface="Calibri"/>
              </a:rPr>
              <a:t>18</a:t>
            </a:r>
            <a:r>
              <a:rPr sz="1600" spc="-155" dirty="0">
                <a:latin typeface="Times New Roman"/>
                <a:cs typeface="Times New Roman"/>
              </a:rPr>
              <a:t>р</a:t>
            </a:r>
            <a:r>
              <a:rPr sz="1650" spc="-232" baseline="35353" dirty="0">
                <a:latin typeface="Calibri"/>
                <a:cs typeface="Calibri"/>
              </a:rPr>
              <a:t>.1</a:t>
            </a:r>
            <a:r>
              <a:rPr sz="1600" spc="-155" dirty="0">
                <a:latin typeface="Times New Roman"/>
                <a:cs typeface="Times New Roman"/>
              </a:rPr>
              <a:t>ошедших	</a:t>
            </a:r>
            <a:r>
              <a:rPr sz="1600" spc="-5" dirty="0">
                <a:latin typeface="Times New Roman"/>
                <a:cs typeface="Times New Roman"/>
              </a:rPr>
              <a:t>обследование	</a:t>
            </a:r>
            <a:r>
              <a:rPr sz="1600" dirty="0">
                <a:latin typeface="Times New Roman"/>
                <a:cs typeface="Times New Roman"/>
              </a:rPr>
              <a:t>на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011170" y="3437382"/>
            <a:ext cx="27101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наличие</a:t>
            </a:r>
            <a:r>
              <a:rPr sz="1600" spc="2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фиброза</a:t>
            </a:r>
            <a:r>
              <a:rPr sz="1600" spc="2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печение</a:t>
            </a:r>
            <a:r>
              <a:rPr sz="1600" spc="2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при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011170" y="3681222"/>
            <a:ext cx="27070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475740" algn="l"/>
              </a:tabLst>
            </a:pPr>
            <a:r>
              <a:rPr sz="1600" spc="-10" dirty="0">
                <a:latin typeface="Times New Roman"/>
                <a:cs typeface="Times New Roman"/>
              </a:rPr>
              <a:t>помощи	лабораторных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926969" y="3925061"/>
            <a:ext cx="28181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650" spc="-217" baseline="35353" dirty="0">
                <a:latin typeface="Calibri"/>
                <a:cs typeface="Calibri"/>
              </a:rPr>
              <a:t>В</a:t>
            </a:r>
            <a:r>
              <a:rPr sz="1600" spc="-145" dirty="0">
                <a:latin typeface="Times New Roman"/>
                <a:cs typeface="Times New Roman"/>
              </a:rPr>
              <a:t>(</a:t>
            </a:r>
            <a:r>
              <a:rPr sz="1650" spc="-217" baseline="35353" dirty="0">
                <a:latin typeface="Calibri"/>
                <a:cs typeface="Calibri"/>
              </a:rPr>
              <a:t>1</a:t>
            </a:r>
            <a:r>
              <a:rPr sz="1600" spc="-145" dirty="0">
                <a:latin typeface="Times New Roman"/>
                <a:cs typeface="Times New Roman"/>
              </a:rPr>
              <a:t>Ф</a:t>
            </a:r>
            <a:r>
              <a:rPr sz="1650" spc="-217" baseline="35353" dirty="0">
                <a:latin typeface="Calibri"/>
                <a:cs typeface="Calibri"/>
              </a:rPr>
              <a:t>8.8</a:t>
            </a:r>
            <a:r>
              <a:rPr sz="1600" spc="-145" dirty="0">
                <a:latin typeface="Times New Roman"/>
                <a:cs typeface="Times New Roman"/>
              </a:rPr>
              <a:t>иброТест,</a:t>
            </a:r>
            <a:r>
              <a:rPr sz="1600" spc="-1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ФиброМакс</a:t>
            </a:r>
            <a:r>
              <a:rPr sz="1600" spc="10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и</a:t>
            </a:r>
            <a:r>
              <a:rPr sz="1600" spc="10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др)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926969" y="4202429"/>
            <a:ext cx="4019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100" spc="-145" dirty="0">
                <a:latin typeface="Calibri"/>
                <a:cs typeface="Calibri"/>
              </a:rPr>
              <a:t>В</a:t>
            </a:r>
            <a:r>
              <a:rPr sz="2400" spc="-217" baseline="8680" dirty="0">
                <a:latin typeface="Times New Roman"/>
                <a:cs typeface="Times New Roman"/>
              </a:rPr>
              <a:t>и</a:t>
            </a:r>
            <a:r>
              <a:rPr sz="1100" spc="-145" dirty="0">
                <a:latin typeface="Calibri"/>
                <a:cs typeface="Calibri"/>
              </a:rPr>
              <a:t>18.9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042917" y="4168902"/>
            <a:ext cx="1675764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инструментальных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011170" y="4412437"/>
            <a:ext cx="27089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13485" algn="l"/>
                <a:tab pos="1487805" algn="l"/>
                <a:tab pos="2000250" algn="l"/>
              </a:tabLst>
            </a:pPr>
            <a:r>
              <a:rPr sz="1600" spc="-5" dirty="0">
                <a:latin typeface="Times New Roman"/>
                <a:cs typeface="Times New Roman"/>
              </a:rPr>
              <a:t>(Фиброскан	и	</a:t>
            </a:r>
            <a:r>
              <a:rPr sz="1600" spc="-30" dirty="0">
                <a:latin typeface="Times New Roman"/>
                <a:cs typeface="Times New Roman"/>
              </a:rPr>
              <a:t>т.д.)	</a:t>
            </a:r>
            <a:r>
              <a:rPr sz="1600" spc="-15" dirty="0">
                <a:latin typeface="Times New Roman"/>
                <a:cs typeface="Times New Roman"/>
              </a:rPr>
              <a:t>методах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985770" y="4656835"/>
            <a:ext cx="275780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95"/>
              </a:spcBef>
              <a:tabLst>
                <a:tab pos="1520825" algn="l"/>
              </a:tabLst>
            </a:pPr>
            <a:r>
              <a:rPr sz="1600" spc="-5" dirty="0">
                <a:latin typeface="Times New Roman"/>
                <a:cs typeface="Times New Roman"/>
              </a:rPr>
              <a:t>обсл</a:t>
            </a:r>
            <a:r>
              <a:rPr sz="1600" spc="-35" dirty="0">
                <a:latin typeface="Times New Roman"/>
                <a:cs typeface="Times New Roman"/>
              </a:rPr>
              <a:t>е</a:t>
            </a:r>
            <a:r>
              <a:rPr sz="1600" spc="-5" dirty="0">
                <a:latin typeface="Times New Roman"/>
                <a:cs typeface="Times New Roman"/>
              </a:rPr>
              <a:t>д</a:t>
            </a:r>
            <a:r>
              <a:rPr sz="1600" dirty="0">
                <a:latin typeface="Times New Roman"/>
                <a:cs typeface="Times New Roman"/>
              </a:rPr>
              <a:t>о</a:t>
            </a:r>
            <a:r>
              <a:rPr sz="1600" spc="-30" dirty="0">
                <a:latin typeface="Times New Roman"/>
                <a:cs typeface="Times New Roman"/>
              </a:rPr>
              <a:t>в</a:t>
            </a:r>
            <a:r>
              <a:rPr sz="1600" spc="-5" dirty="0">
                <a:latin typeface="Times New Roman"/>
                <a:cs typeface="Times New Roman"/>
              </a:rPr>
              <a:t>а</a:t>
            </a:r>
            <a:r>
              <a:rPr sz="1600" dirty="0">
                <a:latin typeface="Times New Roman"/>
                <a:cs typeface="Times New Roman"/>
              </a:rPr>
              <a:t>ни</a:t>
            </a:r>
            <a:r>
              <a:rPr sz="1600" spc="-5" dirty="0">
                <a:latin typeface="Times New Roman"/>
                <a:cs typeface="Times New Roman"/>
              </a:rPr>
              <a:t>я,</a:t>
            </a:r>
            <a:r>
              <a:rPr sz="1600" dirty="0">
                <a:latin typeface="Times New Roman"/>
                <a:cs typeface="Times New Roman"/>
              </a:rPr>
              <a:t>	</a:t>
            </a:r>
            <a:r>
              <a:rPr sz="1600" spc="-10" dirty="0">
                <a:latin typeface="Times New Roman"/>
                <a:cs typeface="Times New Roman"/>
              </a:rPr>
              <a:t>по</a:t>
            </a:r>
            <a:r>
              <a:rPr sz="1600" dirty="0">
                <a:latin typeface="Times New Roman"/>
                <a:cs typeface="Times New Roman"/>
              </a:rPr>
              <a:t>з</a:t>
            </a:r>
            <a:r>
              <a:rPr sz="1600" spc="-15" dirty="0">
                <a:latin typeface="Times New Roman"/>
                <a:cs typeface="Times New Roman"/>
              </a:rPr>
              <a:t>в</a:t>
            </a:r>
            <a:r>
              <a:rPr sz="1600" spc="-25" dirty="0">
                <a:latin typeface="Times New Roman"/>
                <a:cs typeface="Times New Roman"/>
              </a:rPr>
              <a:t>о</a:t>
            </a:r>
            <a:r>
              <a:rPr sz="1600" spc="-5" dirty="0">
                <a:latin typeface="Times New Roman"/>
                <a:cs typeface="Times New Roman"/>
              </a:rPr>
              <a:t>ля</a:t>
            </a:r>
            <a:r>
              <a:rPr sz="1600" dirty="0">
                <a:latin typeface="Times New Roman"/>
                <a:cs typeface="Times New Roman"/>
              </a:rPr>
              <a:t>ю</a:t>
            </a:r>
            <a:r>
              <a:rPr sz="1600" spc="-5" dirty="0">
                <a:latin typeface="Times New Roman"/>
                <a:cs typeface="Times New Roman"/>
              </a:rPr>
              <a:t>щ</a:t>
            </a:r>
            <a:r>
              <a:rPr sz="1600" spc="-10" dirty="0">
                <a:latin typeface="Times New Roman"/>
                <a:cs typeface="Times New Roman"/>
              </a:rPr>
              <a:t>их  </a:t>
            </a:r>
            <a:r>
              <a:rPr sz="1600" spc="-50" dirty="0">
                <a:latin typeface="Times New Roman"/>
                <a:cs typeface="Times New Roman"/>
              </a:rPr>
              <a:t>у</a:t>
            </a:r>
            <a:r>
              <a:rPr sz="1650" spc="-75" baseline="53030" dirty="0">
                <a:latin typeface="Calibri"/>
                <a:cs typeface="Calibri"/>
              </a:rPr>
              <a:t>-</a:t>
            </a:r>
            <a:r>
              <a:rPr sz="1600" spc="-50" dirty="0">
                <a:latin typeface="Times New Roman"/>
                <a:cs typeface="Times New Roman"/>
              </a:rPr>
              <a:t>точнить</a:t>
            </a:r>
            <a:r>
              <a:rPr sz="1600" spc="1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стадию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фиброза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по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985770" y="5144515"/>
            <a:ext cx="15951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600" spc="-585" dirty="0">
                <a:latin typeface="Times New Roman"/>
                <a:cs typeface="Times New Roman"/>
              </a:rPr>
              <a:t>ш</a:t>
            </a:r>
            <a:r>
              <a:rPr sz="1650" baseline="-5050" dirty="0">
                <a:latin typeface="Calibri"/>
                <a:cs typeface="Calibri"/>
              </a:rPr>
              <a:t>-</a:t>
            </a:r>
            <a:r>
              <a:rPr sz="1650" spc="-30" baseline="-5050" dirty="0">
                <a:latin typeface="Calibri"/>
                <a:cs typeface="Calibri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к</a:t>
            </a:r>
            <a:r>
              <a:rPr sz="1600" dirty="0">
                <a:latin typeface="Times New Roman"/>
                <a:cs typeface="Times New Roman"/>
              </a:rPr>
              <a:t>а</a:t>
            </a:r>
            <a:r>
              <a:rPr sz="1600" spc="-5" dirty="0">
                <a:latin typeface="Times New Roman"/>
                <a:cs typeface="Times New Roman"/>
              </a:rPr>
              <a:t>ле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</a:t>
            </a:r>
            <a:r>
              <a:rPr sz="1600" spc="-15" dirty="0">
                <a:latin typeface="Times New Roman"/>
                <a:cs typeface="Times New Roman"/>
              </a:rPr>
              <a:t>E</a:t>
            </a:r>
            <a:r>
              <a:rPr sz="1600" spc="-145" dirty="0">
                <a:latin typeface="Times New Roman"/>
                <a:cs typeface="Times New Roman"/>
              </a:rPr>
              <a:t>T</a:t>
            </a:r>
            <a:r>
              <a:rPr sz="1600" spc="-210" dirty="0">
                <a:latin typeface="Times New Roman"/>
                <a:cs typeface="Times New Roman"/>
              </a:rPr>
              <a:t>A</a:t>
            </a:r>
            <a:r>
              <a:rPr sz="1600" spc="-5" dirty="0">
                <a:latin typeface="Times New Roman"/>
                <a:cs typeface="Times New Roman"/>
              </a:rPr>
              <a:t>VIR.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6179692" y="3035680"/>
            <a:ext cx="2888615" cy="1997075"/>
            <a:chOff x="6179692" y="3035680"/>
            <a:chExt cx="2888615" cy="1997075"/>
          </a:xfrm>
        </p:grpSpPr>
        <p:pic>
          <p:nvPicPr>
            <p:cNvPr id="60" name="object 6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82867" y="3038855"/>
              <a:ext cx="2881884" cy="1990344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6182867" y="3038855"/>
              <a:ext cx="2882265" cy="1990725"/>
            </a:xfrm>
            <a:custGeom>
              <a:avLst/>
              <a:gdLst/>
              <a:ahLst/>
              <a:cxnLst/>
              <a:rect l="l" t="t" r="r" b="b"/>
              <a:pathLst>
                <a:path w="2882265" h="1990725">
                  <a:moveTo>
                    <a:pt x="0" y="331724"/>
                  </a:moveTo>
                  <a:lnTo>
                    <a:pt x="3595" y="282691"/>
                  </a:lnTo>
                  <a:lnTo>
                    <a:pt x="14040" y="235897"/>
                  </a:lnTo>
                  <a:lnTo>
                    <a:pt x="30822" y="191853"/>
                  </a:lnTo>
                  <a:lnTo>
                    <a:pt x="53428" y="151072"/>
                  </a:lnTo>
                  <a:lnTo>
                    <a:pt x="81347" y="114066"/>
                  </a:lnTo>
                  <a:lnTo>
                    <a:pt x="114066" y="81347"/>
                  </a:lnTo>
                  <a:lnTo>
                    <a:pt x="151072" y="53428"/>
                  </a:lnTo>
                  <a:lnTo>
                    <a:pt x="191853" y="30822"/>
                  </a:lnTo>
                  <a:lnTo>
                    <a:pt x="235897" y="14040"/>
                  </a:lnTo>
                  <a:lnTo>
                    <a:pt x="282691" y="3595"/>
                  </a:lnTo>
                  <a:lnTo>
                    <a:pt x="331724" y="0"/>
                  </a:lnTo>
                  <a:lnTo>
                    <a:pt x="2550160" y="0"/>
                  </a:lnTo>
                  <a:lnTo>
                    <a:pt x="2599192" y="3595"/>
                  </a:lnTo>
                  <a:lnTo>
                    <a:pt x="2645986" y="14040"/>
                  </a:lnTo>
                  <a:lnTo>
                    <a:pt x="2690030" y="30822"/>
                  </a:lnTo>
                  <a:lnTo>
                    <a:pt x="2730811" y="53428"/>
                  </a:lnTo>
                  <a:lnTo>
                    <a:pt x="2767817" y="81347"/>
                  </a:lnTo>
                  <a:lnTo>
                    <a:pt x="2800536" y="114066"/>
                  </a:lnTo>
                  <a:lnTo>
                    <a:pt x="2828455" y="151072"/>
                  </a:lnTo>
                  <a:lnTo>
                    <a:pt x="2851061" y="191853"/>
                  </a:lnTo>
                  <a:lnTo>
                    <a:pt x="2867843" y="235897"/>
                  </a:lnTo>
                  <a:lnTo>
                    <a:pt x="2878288" y="282691"/>
                  </a:lnTo>
                  <a:lnTo>
                    <a:pt x="2881884" y="331724"/>
                  </a:lnTo>
                  <a:lnTo>
                    <a:pt x="2881884" y="1658620"/>
                  </a:lnTo>
                  <a:lnTo>
                    <a:pt x="2878288" y="1707652"/>
                  </a:lnTo>
                  <a:lnTo>
                    <a:pt x="2867843" y="1754446"/>
                  </a:lnTo>
                  <a:lnTo>
                    <a:pt x="2851061" y="1798490"/>
                  </a:lnTo>
                  <a:lnTo>
                    <a:pt x="2828455" y="1839271"/>
                  </a:lnTo>
                  <a:lnTo>
                    <a:pt x="2800536" y="1876277"/>
                  </a:lnTo>
                  <a:lnTo>
                    <a:pt x="2767817" y="1908996"/>
                  </a:lnTo>
                  <a:lnTo>
                    <a:pt x="2730811" y="1936915"/>
                  </a:lnTo>
                  <a:lnTo>
                    <a:pt x="2690030" y="1959521"/>
                  </a:lnTo>
                  <a:lnTo>
                    <a:pt x="2645986" y="1976303"/>
                  </a:lnTo>
                  <a:lnTo>
                    <a:pt x="2599192" y="1986748"/>
                  </a:lnTo>
                  <a:lnTo>
                    <a:pt x="2550160" y="1990344"/>
                  </a:lnTo>
                  <a:lnTo>
                    <a:pt x="331724" y="1990344"/>
                  </a:lnTo>
                  <a:lnTo>
                    <a:pt x="282691" y="1986748"/>
                  </a:lnTo>
                  <a:lnTo>
                    <a:pt x="235897" y="1976303"/>
                  </a:lnTo>
                  <a:lnTo>
                    <a:pt x="191853" y="1959521"/>
                  </a:lnTo>
                  <a:lnTo>
                    <a:pt x="151072" y="1936915"/>
                  </a:lnTo>
                  <a:lnTo>
                    <a:pt x="114066" y="1908996"/>
                  </a:lnTo>
                  <a:lnTo>
                    <a:pt x="81347" y="1876277"/>
                  </a:lnTo>
                  <a:lnTo>
                    <a:pt x="53428" y="1839271"/>
                  </a:lnTo>
                  <a:lnTo>
                    <a:pt x="30822" y="1798490"/>
                  </a:lnTo>
                  <a:lnTo>
                    <a:pt x="14040" y="1754446"/>
                  </a:lnTo>
                  <a:lnTo>
                    <a:pt x="3595" y="1707652"/>
                  </a:lnTo>
                  <a:lnTo>
                    <a:pt x="0" y="1658620"/>
                  </a:lnTo>
                  <a:lnTo>
                    <a:pt x="0" y="331724"/>
                  </a:lnTo>
                  <a:close/>
                </a:path>
              </a:pathLst>
            </a:custGeom>
            <a:ln w="635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" name="object 62"/>
          <p:cNvSpPr txBox="1"/>
          <p:nvPr/>
        </p:nvSpPr>
        <p:spPr>
          <a:xfrm>
            <a:off x="6854443" y="3054858"/>
            <a:ext cx="1538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При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выявлении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478015" y="3329178"/>
            <a:ext cx="22929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пр</a:t>
            </a:r>
            <a:r>
              <a:rPr sz="1800" spc="-4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ме</a:t>
            </a:r>
            <a:r>
              <a:rPr sz="1800" spc="5" dirty="0">
                <a:latin typeface="Times New Roman"/>
                <a:cs typeface="Times New Roman"/>
              </a:rPr>
              <a:t>ж</a:t>
            </a:r>
            <a:r>
              <a:rPr sz="1800" spc="20" dirty="0">
                <a:latin typeface="Times New Roman"/>
                <a:cs typeface="Times New Roman"/>
              </a:rPr>
              <a:t>у</a:t>
            </a:r>
            <a:r>
              <a:rPr sz="1800" spc="-20" dirty="0">
                <a:latin typeface="Times New Roman"/>
                <a:cs typeface="Times New Roman"/>
              </a:rPr>
              <a:t>т</a:t>
            </a:r>
            <a:r>
              <a:rPr sz="1800" spc="-50" dirty="0">
                <a:latin typeface="Times New Roman"/>
                <a:cs typeface="Times New Roman"/>
              </a:rPr>
              <a:t>о</a:t>
            </a:r>
            <a:r>
              <a:rPr sz="1800" spc="-10" dirty="0">
                <a:latin typeface="Times New Roman"/>
                <a:cs typeface="Times New Roman"/>
              </a:rPr>
              <a:t>ч</a:t>
            </a:r>
            <a:r>
              <a:rPr sz="1800" spc="-5" dirty="0">
                <a:latin typeface="Times New Roman"/>
                <a:cs typeface="Times New Roman"/>
              </a:rPr>
              <a:t>но</a:t>
            </a:r>
            <a:r>
              <a:rPr sz="1800" dirty="0">
                <a:latin typeface="Times New Roman"/>
                <a:cs typeface="Times New Roman"/>
              </a:rPr>
              <a:t>й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30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адии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456426" y="3603497"/>
            <a:ext cx="23361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фиброза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(например,</a:t>
            </a:r>
            <a:r>
              <a:rPr sz="1800" spc="-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F2-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586219" y="3877513"/>
            <a:ext cx="207454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F3),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округляется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800" spc="-20" dirty="0">
                <a:latin typeface="Times New Roman"/>
                <a:cs typeface="Times New Roman"/>
              </a:rPr>
              <a:t>результат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большую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371082" y="4426711"/>
            <a:ext cx="25082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сторону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(соответственно,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424419" y="4694935"/>
            <a:ext cx="4000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F</a:t>
            </a:r>
            <a:r>
              <a:rPr sz="1800" dirty="0">
                <a:latin typeface="Times New Roman"/>
                <a:cs typeface="Times New Roman"/>
              </a:rPr>
              <a:t>3).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3737609" y="1879854"/>
            <a:ext cx="645795" cy="1054100"/>
          </a:xfrm>
          <a:custGeom>
            <a:avLst/>
            <a:gdLst/>
            <a:ahLst/>
            <a:cxnLst/>
            <a:rect l="l" t="t" r="r" b="b"/>
            <a:pathLst>
              <a:path w="645795" h="1054100">
                <a:moveTo>
                  <a:pt x="75360" y="88065"/>
                </a:moveTo>
                <a:lnTo>
                  <a:pt x="42703" y="107719"/>
                </a:lnTo>
                <a:lnTo>
                  <a:pt x="612775" y="1053719"/>
                </a:lnTo>
                <a:lnTo>
                  <a:pt x="645413" y="1034034"/>
                </a:lnTo>
                <a:lnTo>
                  <a:pt x="75360" y="88065"/>
                </a:lnTo>
                <a:close/>
              </a:path>
              <a:path w="645795" h="1054100">
                <a:moveTo>
                  <a:pt x="0" y="0"/>
                </a:moveTo>
                <a:lnTo>
                  <a:pt x="10032" y="127381"/>
                </a:lnTo>
                <a:lnTo>
                  <a:pt x="42703" y="107719"/>
                </a:lnTo>
                <a:lnTo>
                  <a:pt x="32892" y="91440"/>
                </a:lnTo>
                <a:lnTo>
                  <a:pt x="65531" y="71755"/>
                </a:lnTo>
                <a:lnTo>
                  <a:pt x="102463" y="71755"/>
                </a:lnTo>
                <a:lnTo>
                  <a:pt x="107950" y="68453"/>
                </a:lnTo>
                <a:lnTo>
                  <a:pt x="0" y="0"/>
                </a:lnTo>
                <a:close/>
              </a:path>
              <a:path w="645795" h="1054100">
                <a:moveTo>
                  <a:pt x="65531" y="71755"/>
                </a:moveTo>
                <a:lnTo>
                  <a:pt x="32892" y="91440"/>
                </a:lnTo>
                <a:lnTo>
                  <a:pt x="42703" y="107719"/>
                </a:lnTo>
                <a:lnTo>
                  <a:pt x="75360" y="88065"/>
                </a:lnTo>
                <a:lnTo>
                  <a:pt x="65531" y="71755"/>
                </a:lnTo>
                <a:close/>
              </a:path>
              <a:path w="645795" h="1054100">
                <a:moveTo>
                  <a:pt x="102463" y="71755"/>
                </a:moveTo>
                <a:lnTo>
                  <a:pt x="65531" y="71755"/>
                </a:lnTo>
                <a:lnTo>
                  <a:pt x="75360" y="88065"/>
                </a:lnTo>
                <a:lnTo>
                  <a:pt x="102463" y="71755"/>
                </a:lnTo>
                <a:close/>
              </a:path>
            </a:pathLst>
          </a:custGeom>
          <a:solidFill>
            <a:srgbClr val="FFD9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645658" y="1959101"/>
            <a:ext cx="1987550" cy="1098550"/>
          </a:xfrm>
          <a:custGeom>
            <a:avLst/>
            <a:gdLst/>
            <a:ahLst/>
            <a:cxnLst/>
            <a:rect l="l" t="t" r="r" b="b"/>
            <a:pathLst>
              <a:path w="1987550" h="1098550">
                <a:moveTo>
                  <a:pt x="109482" y="38127"/>
                </a:moveTo>
                <a:lnTo>
                  <a:pt x="91212" y="71537"/>
                </a:lnTo>
                <a:lnTo>
                  <a:pt x="1968753" y="1098169"/>
                </a:lnTo>
                <a:lnTo>
                  <a:pt x="1987041" y="1064768"/>
                </a:lnTo>
                <a:lnTo>
                  <a:pt x="109482" y="38127"/>
                </a:lnTo>
                <a:close/>
              </a:path>
              <a:path w="1987550" h="1098550">
                <a:moveTo>
                  <a:pt x="0" y="0"/>
                </a:moveTo>
                <a:lnTo>
                  <a:pt x="72897" y="105028"/>
                </a:lnTo>
                <a:lnTo>
                  <a:pt x="91212" y="71537"/>
                </a:lnTo>
                <a:lnTo>
                  <a:pt x="74421" y="62357"/>
                </a:lnTo>
                <a:lnTo>
                  <a:pt x="92709" y="28956"/>
                </a:lnTo>
                <a:lnTo>
                  <a:pt x="114497" y="28956"/>
                </a:lnTo>
                <a:lnTo>
                  <a:pt x="127762" y="4699"/>
                </a:lnTo>
                <a:lnTo>
                  <a:pt x="0" y="0"/>
                </a:lnTo>
                <a:close/>
              </a:path>
              <a:path w="1987550" h="1098550">
                <a:moveTo>
                  <a:pt x="92709" y="28956"/>
                </a:moveTo>
                <a:lnTo>
                  <a:pt x="74421" y="62357"/>
                </a:lnTo>
                <a:lnTo>
                  <a:pt x="91212" y="71537"/>
                </a:lnTo>
                <a:lnTo>
                  <a:pt x="109482" y="38127"/>
                </a:lnTo>
                <a:lnTo>
                  <a:pt x="92709" y="28956"/>
                </a:lnTo>
                <a:close/>
              </a:path>
              <a:path w="1987550" h="1098550">
                <a:moveTo>
                  <a:pt x="114497" y="28956"/>
                </a:moveTo>
                <a:lnTo>
                  <a:pt x="92709" y="28956"/>
                </a:lnTo>
                <a:lnTo>
                  <a:pt x="109482" y="38127"/>
                </a:lnTo>
                <a:lnTo>
                  <a:pt x="114497" y="28956"/>
                </a:lnTo>
                <a:close/>
              </a:path>
            </a:pathLst>
          </a:custGeom>
          <a:solidFill>
            <a:srgbClr val="FFD9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86152" y="227838"/>
            <a:ext cx="82213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3. </a:t>
            </a:r>
            <a:r>
              <a:rPr spc="-5" dirty="0"/>
              <a:t>Обследование на</a:t>
            </a:r>
            <a:r>
              <a:rPr dirty="0"/>
              <a:t> </a:t>
            </a:r>
            <a:r>
              <a:rPr spc="-5" dirty="0"/>
              <a:t>хронические</a:t>
            </a:r>
            <a:r>
              <a:rPr spc="-15" dirty="0"/>
              <a:t> </a:t>
            </a:r>
            <a:r>
              <a:rPr spc="-5" dirty="0"/>
              <a:t>вирусные </a:t>
            </a:r>
            <a:r>
              <a:rPr spc="-10" dirty="0"/>
              <a:t>гепатиты</a:t>
            </a:r>
            <a:r>
              <a:rPr spc="55" dirty="0"/>
              <a:t> </a:t>
            </a:r>
            <a:r>
              <a:rPr spc="-5" dirty="0">
                <a:solidFill>
                  <a:srgbClr val="21272E"/>
                </a:solidFill>
                <a:latin typeface="Yu Gothic Light"/>
                <a:cs typeface="Yu Gothic Light"/>
              </a:rPr>
              <a:t>(3100)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3306" y="3890898"/>
            <a:ext cx="270891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00"/>
              </a:spcBef>
              <a:buAutoNum type="arabicPeriod" startAt="2"/>
              <a:tabLst>
                <a:tab pos="469265" algn="l"/>
                <a:tab pos="469900" algn="l"/>
                <a:tab pos="2575560" algn="l"/>
              </a:tabLst>
            </a:pP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1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	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endParaRPr sz="2400">
              <a:latin typeface="Segoe UI Semilight"/>
              <a:cs typeface="Segoe UI Semilight"/>
            </a:endParaRPr>
          </a:p>
          <a:p>
            <a:pPr marL="469900" indent="-457200">
              <a:lnSpc>
                <a:spcPct val="100000"/>
              </a:lnSpc>
              <a:buAutoNum type="arabicPeriod" startAt="2"/>
              <a:tabLst>
                <a:tab pos="469265" algn="l"/>
                <a:tab pos="469900" algn="l"/>
                <a:tab pos="2623185" algn="l"/>
              </a:tabLst>
            </a:pP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2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	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endParaRPr sz="2400">
              <a:latin typeface="Segoe UI Semilight"/>
              <a:cs typeface="Segoe UI Semilight"/>
            </a:endParaRPr>
          </a:p>
          <a:p>
            <a:pPr marL="469900" indent="-457200">
              <a:lnSpc>
                <a:spcPct val="100000"/>
              </a:lnSpc>
              <a:buAutoNum type="arabicPeriod" startAt="2"/>
              <a:tabLst>
                <a:tab pos="469265" algn="l"/>
                <a:tab pos="469900" algn="l"/>
                <a:tab pos="2623185" algn="l"/>
              </a:tabLst>
            </a:pP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3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	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endParaRPr sz="2400">
              <a:latin typeface="Segoe UI Semilight"/>
              <a:cs typeface="Segoe UI Semilight"/>
            </a:endParaRPr>
          </a:p>
          <a:p>
            <a:pPr marL="469900" indent="-457200">
              <a:lnSpc>
                <a:spcPct val="100000"/>
              </a:lnSpc>
              <a:buAutoNum type="arabicPeriod" startAt="2"/>
              <a:tabLst>
                <a:tab pos="469265" algn="l"/>
                <a:tab pos="469900" algn="l"/>
                <a:tab pos="2628900" algn="l"/>
              </a:tabLst>
            </a:pPr>
            <a:r>
              <a:rPr sz="2400" spc="-50" dirty="0">
                <a:solidFill>
                  <a:srgbClr val="21272E"/>
                </a:solidFill>
                <a:latin typeface="Segoe UI Semilight"/>
                <a:cs typeface="Segoe UI Semilight"/>
              </a:rPr>
              <a:t>г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ен</a:t>
            </a:r>
            <a:r>
              <a:rPr sz="2400" spc="-45" dirty="0">
                <a:solidFill>
                  <a:srgbClr val="21272E"/>
                </a:solidFill>
                <a:latin typeface="Segoe UI Semilight"/>
                <a:cs typeface="Segoe UI Semilight"/>
              </a:rPr>
              <a:t>о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тип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4</a:t>
            </a:r>
            <a:r>
              <a:rPr sz="2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 	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endParaRPr sz="2400">
              <a:latin typeface="Segoe UI Semilight"/>
              <a:cs typeface="Segoe UI Semilight"/>
            </a:endParaRPr>
          </a:p>
          <a:p>
            <a:pPr marL="469900" indent="-457200">
              <a:lnSpc>
                <a:spcPct val="100000"/>
              </a:lnSpc>
              <a:buAutoNum type="arabicPeriod" startAt="2"/>
              <a:tabLst>
                <a:tab pos="469265" algn="l"/>
                <a:tab pos="469900" algn="l"/>
                <a:tab pos="2623185" algn="l"/>
              </a:tabLst>
            </a:pP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5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	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endParaRPr sz="2400">
              <a:latin typeface="Segoe UI Semilight"/>
              <a:cs typeface="Segoe UI Semilight"/>
            </a:endParaRPr>
          </a:p>
          <a:p>
            <a:pPr marL="469900" indent="-457200">
              <a:lnSpc>
                <a:spcPct val="100000"/>
              </a:lnSpc>
              <a:buAutoNum type="arabicPeriod" startAt="2"/>
              <a:tabLst>
                <a:tab pos="469265" algn="l"/>
                <a:tab pos="469900" algn="l"/>
                <a:tab pos="2623185" algn="l"/>
              </a:tabLst>
            </a:pPr>
            <a:r>
              <a:rPr sz="2400" spc="-50" dirty="0">
                <a:solidFill>
                  <a:srgbClr val="21272E"/>
                </a:solidFill>
                <a:latin typeface="Segoe UI Semilight"/>
                <a:cs typeface="Segoe UI Semilight"/>
              </a:rPr>
              <a:t>г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ен</a:t>
            </a:r>
            <a:r>
              <a:rPr sz="2400" spc="-45" dirty="0">
                <a:solidFill>
                  <a:srgbClr val="21272E"/>
                </a:solidFill>
                <a:latin typeface="Segoe UI Semilight"/>
                <a:cs typeface="Segoe UI Semilight"/>
              </a:rPr>
              <a:t>о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тип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6</a:t>
            </a:r>
            <a:r>
              <a:rPr sz="2400" spc="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 	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.</a:t>
            </a:r>
            <a:endParaRPr sz="2400">
              <a:latin typeface="Segoe UI Semilight"/>
              <a:cs typeface="Segoe UI Semi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3859" y="1028700"/>
            <a:ext cx="1388745" cy="292735"/>
          </a:xfrm>
          <a:custGeom>
            <a:avLst/>
            <a:gdLst/>
            <a:ahLst/>
            <a:cxnLst/>
            <a:rect l="l" t="t" r="r" b="b"/>
            <a:pathLst>
              <a:path w="1388745" h="292734">
                <a:moveTo>
                  <a:pt x="1339596" y="0"/>
                </a:moveTo>
                <a:lnTo>
                  <a:pt x="48768" y="0"/>
                </a:lnTo>
                <a:lnTo>
                  <a:pt x="29784" y="3833"/>
                </a:lnTo>
                <a:lnTo>
                  <a:pt x="14282" y="14287"/>
                </a:lnTo>
                <a:lnTo>
                  <a:pt x="3832" y="29789"/>
                </a:lnTo>
                <a:lnTo>
                  <a:pt x="0" y="48767"/>
                </a:lnTo>
                <a:lnTo>
                  <a:pt x="0" y="243839"/>
                </a:lnTo>
                <a:lnTo>
                  <a:pt x="3832" y="262818"/>
                </a:lnTo>
                <a:lnTo>
                  <a:pt x="14282" y="278320"/>
                </a:lnTo>
                <a:lnTo>
                  <a:pt x="29784" y="288774"/>
                </a:lnTo>
                <a:lnTo>
                  <a:pt x="48768" y="292608"/>
                </a:lnTo>
                <a:lnTo>
                  <a:pt x="1339596" y="292608"/>
                </a:lnTo>
                <a:lnTo>
                  <a:pt x="1358574" y="288774"/>
                </a:lnTo>
                <a:lnTo>
                  <a:pt x="1374076" y="278320"/>
                </a:lnTo>
                <a:lnTo>
                  <a:pt x="1384530" y="262818"/>
                </a:lnTo>
                <a:lnTo>
                  <a:pt x="1388364" y="243839"/>
                </a:lnTo>
                <a:lnTo>
                  <a:pt x="1388364" y="48767"/>
                </a:lnTo>
                <a:lnTo>
                  <a:pt x="1384530" y="29789"/>
                </a:lnTo>
                <a:lnTo>
                  <a:pt x="1374076" y="14287"/>
                </a:lnTo>
                <a:lnTo>
                  <a:pt x="1358574" y="3833"/>
                </a:lnTo>
                <a:lnTo>
                  <a:pt x="1339596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397509" y="2686557"/>
            <a:ext cx="1694180" cy="304165"/>
            <a:chOff x="397509" y="2686557"/>
            <a:chExt cx="1694180" cy="304165"/>
          </a:xfrm>
        </p:grpSpPr>
        <p:sp>
          <p:nvSpPr>
            <p:cNvPr id="6" name="object 6"/>
            <p:cNvSpPr/>
            <p:nvPr/>
          </p:nvSpPr>
          <p:spPr>
            <a:xfrm>
              <a:off x="403859" y="2692907"/>
              <a:ext cx="1681480" cy="291465"/>
            </a:xfrm>
            <a:custGeom>
              <a:avLst/>
              <a:gdLst/>
              <a:ahLst/>
              <a:cxnLst/>
              <a:rect l="l" t="t" r="r" b="b"/>
              <a:pathLst>
                <a:path w="1681480" h="291464">
                  <a:moveTo>
                    <a:pt x="1632458" y="0"/>
                  </a:moveTo>
                  <a:lnTo>
                    <a:pt x="48513" y="0"/>
                  </a:lnTo>
                  <a:lnTo>
                    <a:pt x="29628" y="3811"/>
                  </a:lnTo>
                  <a:lnTo>
                    <a:pt x="14208" y="14208"/>
                  </a:lnTo>
                  <a:lnTo>
                    <a:pt x="3811" y="29628"/>
                  </a:lnTo>
                  <a:lnTo>
                    <a:pt x="0" y="48513"/>
                  </a:lnTo>
                  <a:lnTo>
                    <a:pt x="0" y="242569"/>
                  </a:lnTo>
                  <a:lnTo>
                    <a:pt x="3811" y="261455"/>
                  </a:lnTo>
                  <a:lnTo>
                    <a:pt x="14208" y="276875"/>
                  </a:lnTo>
                  <a:lnTo>
                    <a:pt x="29628" y="287272"/>
                  </a:lnTo>
                  <a:lnTo>
                    <a:pt x="48513" y="291083"/>
                  </a:lnTo>
                  <a:lnTo>
                    <a:pt x="1632458" y="291083"/>
                  </a:lnTo>
                  <a:lnTo>
                    <a:pt x="1651343" y="287272"/>
                  </a:lnTo>
                  <a:lnTo>
                    <a:pt x="1666763" y="276875"/>
                  </a:lnTo>
                  <a:lnTo>
                    <a:pt x="1677160" y="261455"/>
                  </a:lnTo>
                  <a:lnTo>
                    <a:pt x="1680971" y="242569"/>
                  </a:lnTo>
                  <a:lnTo>
                    <a:pt x="1680971" y="48513"/>
                  </a:lnTo>
                  <a:lnTo>
                    <a:pt x="1677160" y="29628"/>
                  </a:lnTo>
                  <a:lnTo>
                    <a:pt x="1666763" y="14208"/>
                  </a:lnTo>
                  <a:lnTo>
                    <a:pt x="1651343" y="3811"/>
                  </a:lnTo>
                  <a:lnTo>
                    <a:pt x="163245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03859" y="2692907"/>
              <a:ext cx="1681480" cy="291465"/>
            </a:xfrm>
            <a:custGeom>
              <a:avLst/>
              <a:gdLst/>
              <a:ahLst/>
              <a:cxnLst/>
              <a:rect l="l" t="t" r="r" b="b"/>
              <a:pathLst>
                <a:path w="1681480" h="291464">
                  <a:moveTo>
                    <a:pt x="0" y="48513"/>
                  </a:moveTo>
                  <a:lnTo>
                    <a:pt x="3811" y="29628"/>
                  </a:lnTo>
                  <a:lnTo>
                    <a:pt x="14208" y="14208"/>
                  </a:lnTo>
                  <a:lnTo>
                    <a:pt x="29628" y="3811"/>
                  </a:lnTo>
                  <a:lnTo>
                    <a:pt x="48513" y="0"/>
                  </a:lnTo>
                  <a:lnTo>
                    <a:pt x="1632458" y="0"/>
                  </a:lnTo>
                  <a:lnTo>
                    <a:pt x="1651343" y="3811"/>
                  </a:lnTo>
                  <a:lnTo>
                    <a:pt x="1666763" y="14208"/>
                  </a:lnTo>
                  <a:lnTo>
                    <a:pt x="1677160" y="29628"/>
                  </a:lnTo>
                  <a:lnTo>
                    <a:pt x="1680971" y="48513"/>
                  </a:lnTo>
                  <a:lnTo>
                    <a:pt x="1680971" y="242569"/>
                  </a:lnTo>
                  <a:lnTo>
                    <a:pt x="1677160" y="261455"/>
                  </a:lnTo>
                  <a:lnTo>
                    <a:pt x="1666763" y="276875"/>
                  </a:lnTo>
                  <a:lnTo>
                    <a:pt x="1651343" y="287272"/>
                  </a:lnTo>
                  <a:lnTo>
                    <a:pt x="1632458" y="291083"/>
                  </a:lnTo>
                  <a:lnTo>
                    <a:pt x="48513" y="291083"/>
                  </a:lnTo>
                  <a:lnTo>
                    <a:pt x="29628" y="287272"/>
                  </a:lnTo>
                  <a:lnTo>
                    <a:pt x="14208" y="276875"/>
                  </a:lnTo>
                  <a:lnTo>
                    <a:pt x="3811" y="261455"/>
                  </a:lnTo>
                  <a:lnTo>
                    <a:pt x="0" y="242569"/>
                  </a:lnTo>
                  <a:lnTo>
                    <a:pt x="0" y="48513"/>
                  </a:lnTo>
                  <a:close/>
                </a:path>
              </a:pathLst>
            </a:custGeom>
            <a:ln w="12700">
              <a:solidFill>
                <a:srgbClr val="6C4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43306" y="906828"/>
            <a:ext cx="11255375" cy="3009265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910"/>
              </a:spcBef>
              <a:tabLst>
                <a:tab pos="273050" algn="l"/>
                <a:tab pos="1434465" algn="l"/>
              </a:tabLst>
            </a:pPr>
            <a:r>
              <a:rPr sz="1800" u="sng" dirty="0">
                <a:solidFill>
                  <a:srgbClr val="FFFFFF"/>
                </a:solidFill>
                <a:uFill>
                  <a:solidFill>
                    <a:srgbClr val="6C4F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800" u="sng" dirty="0">
                <a:solidFill>
                  <a:srgbClr val="FFFFFF"/>
                </a:solidFill>
                <a:uFill>
                  <a:solidFill>
                    <a:srgbClr val="6C4F00"/>
                  </a:solidFill>
                </a:uFill>
                <a:latin typeface="Calibri"/>
                <a:cs typeface="Calibri"/>
              </a:rPr>
              <a:t>В</a:t>
            </a:r>
            <a:r>
              <a:rPr sz="1800" u="sng" spc="-35" dirty="0">
                <a:solidFill>
                  <a:srgbClr val="FFFFFF"/>
                </a:solidFill>
                <a:uFill>
                  <a:solidFill>
                    <a:srgbClr val="6C4F00"/>
                  </a:solidFill>
                </a:uFill>
                <a:latin typeface="Calibri"/>
                <a:cs typeface="Calibri"/>
              </a:rPr>
              <a:t> </a:t>
            </a:r>
            <a:r>
              <a:rPr sz="1800" u="sng" spc="-5" dirty="0">
                <a:solidFill>
                  <a:srgbClr val="FFFFFF"/>
                </a:solidFill>
                <a:uFill>
                  <a:solidFill>
                    <a:srgbClr val="6C4F00"/>
                  </a:solidFill>
                </a:uFill>
                <a:latin typeface="Calibri"/>
                <a:cs typeface="Calibri"/>
              </a:rPr>
              <a:t>приказе	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(3100)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2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Генотипирование</a:t>
            </a:r>
            <a:r>
              <a:rPr sz="2400" spc="4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хронического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вирусного</a:t>
            </a:r>
            <a:r>
              <a:rPr sz="2400" spc="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гепатита</a:t>
            </a:r>
            <a:r>
              <a:rPr sz="2400" spc="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С,</a:t>
            </a:r>
            <a:r>
              <a:rPr sz="2400" spc="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человек</a:t>
            </a:r>
            <a:endParaRPr sz="2400">
              <a:latin typeface="Segoe UI Semilight"/>
              <a:cs typeface="Segoe UI Semilight"/>
            </a:endParaRPr>
          </a:p>
          <a:p>
            <a:pPr marL="12700">
              <a:lnSpc>
                <a:spcPct val="100000"/>
              </a:lnSpc>
              <a:tabLst>
                <a:tab pos="918844" algn="l"/>
                <a:tab pos="2472690" algn="l"/>
                <a:tab pos="2748280" algn="l"/>
                <a:tab pos="3509645" algn="l"/>
                <a:tab pos="3738879" algn="l"/>
                <a:tab pos="4055745" algn="l"/>
                <a:tab pos="4709795" algn="l"/>
                <a:tab pos="5729605" algn="l"/>
                <a:tab pos="6955155" algn="l"/>
                <a:tab pos="7230745" algn="l"/>
                <a:tab pos="7553959" algn="l"/>
                <a:tab pos="8314055" algn="l"/>
                <a:tab pos="8543290" algn="l"/>
                <a:tab pos="9770110" algn="l"/>
                <a:tab pos="10092055" algn="l"/>
                <a:tab pos="10414635" algn="l"/>
                <a:tab pos="11174730" algn="l"/>
              </a:tabLst>
            </a:pP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Вс</a:t>
            </a:r>
            <a:r>
              <a:rPr sz="2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е</a:t>
            </a:r>
            <a:r>
              <a:rPr sz="2400" spc="-50" dirty="0">
                <a:solidFill>
                  <a:srgbClr val="21272E"/>
                </a:solidFill>
                <a:latin typeface="Segoe UI Semilight"/>
                <a:cs typeface="Segoe UI Semilight"/>
              </a:rPr>
              <a:t>г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о	</a:t>
            </a:r>
            <a:r>
              <a:rPr sz="2400" spc="-50" dirty="0">
                <a:solidFill>
                  <a:srgbClr val="21272E"/>
                </a:solidFill>
                <a:latin typeface="Segoe UI Semilight"/>
                <a:cs typeface="Segoe UI Semilight"/>
              </a:rPr>
              <a:t>г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ен</a:t>
            </a:r>
            <a:r>
              <a:rPr sz="2400" spc="-45" dirty="0">
                <a:solidFill>
                  <a:srgbClr val="21272E"/>
                </a:solidFill>
                <a:latin typeface="Segoe UI Semilight"/>
                <a:cs typeface="Segoe UI Semilight"/>
              </a:rPr>
              <a:t>о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типов	1	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 	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,	в	</a:t>
            </a:r>
            <a:r>
              <a:rPr sz="2400" spc="-50" dirty="0">
                <a:solidFill>
                  <a:srgbClr val="21272E"/>
                </a:solidFill>
                <a:latin typeface="Segoe UI Semilight"/>
                <a:cs typeface="Segoe UI Semilight"/>
              </a:rPr>
              <a:t>т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о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м	числ</a:t>
            </a:r>
            <a:r>
              <a:rPr sz="2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е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:	</a:t>
            </a:r>
            <a:r>
              <a:rPr sz="2400" spc="-50" dirty="0">
                <a:solidFill>
                  <a:srgbClr val="21272E"/>
                </a:solidFill>
                <a:latin typeface="Segoe UI Semilight"/>
                <a:cs typeface="Segoe UI Semilight"/>
              </a:rPr>
              <a:t>г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ен</a:t>
            </a:r>
            <a:r>
              <a:rPr sz="2400" spc="-45" dirty="0">
                <a:solidFill>
                  <a:srgbClr val="21272E"/>
                </a:solidFill>
                <a:latin typeface="Segoe UI Semilight"/>
                <a:cs typeface="Segoe UI Semilight"/>
              </a:rPr>
              <a:t>о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т</a:t>
            </a:r>
            <a:r>
              <a:rPr sz="2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и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п	1	2	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 	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,	</a:t>
            </a:r>
            <a:r>
              <a:rPr sz="2400" spc="-50" dirty="0">
                <a:solidFill>
                  <a:srgbClr val="21272E"/>
                </a:solidFill>
                <a:latin typeface="Segoe UI Semilight"/>
                <a:cs typeface="Segoe UI Semilight"/>
              </a:rPr>
              <a:t>г</a:t>
            </a:r>
            <a:r>
              <a:rPr sz="2400" spc="10" dirty="0">
                <a:solidFill>
                  <a:srgbClr val="21272E"/>
                </a:solidFill>
                <a:latin typeface="Segoe UI Semilight"/>
                <a:cs typeface="Segoe UI Semilight"/>
              </a:rPr>
              <a:t>е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н</a:t>
            </a:r>
            <a:r>
              <a:rPr sz="2400" spc="-50" dirty="0">
                <a:solidFill>
                  <a:srgbClr val="21272E"/>
                </a:solidFill>
                <a:latin typeface="Segoe UI Semilight"/>
                <a:cs typeface="Segoe UI Semilight"/>
              </a:rPr>
              <a:t>о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т</a:t>
            </a:r>
            <a:r>
              <a:rPr sz="2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и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п	2	3	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 	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endParaRPr sz="2400">
              <a:latin typeface="Segoe UI Semilight"/>
              <a:cs typeface="Segoe UI Semilight"/>
            </a:endParaRPr>
          </a:p>
          <a:p>
            <a:pPr marL="12700">
              <a:lnSpc>
                <a:spcPct val="100000"/>
              </a:lnSpc>
              <a:tabLst>
                <a:tab pos="2415540" algn="l"/>
                <a:tab pos="4973320" algn="l"/>
                <a:tab pos="7524750" algn="l"/>
                <a:tab pos="10070465" algn="l"/>
              </a:tabLst>
            </a:pP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3</a:t>
            </a:r>
            <a:r>
              <a:rPr sz="2400" spc="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4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	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r>
              <a:rPr sz="2400" spc="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4</a:t>
            </a:r>
            <a:r>
              <a:rPr sz="2400" spc="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5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	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r>
              <a:rPr sz="2400" spc="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</a:t>
            </a:r>
            <a:r>
              <a:rPr sz="2400" spc="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5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6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	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r>
              <a:rPr sz="2400" spc="3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</a:t>
            </a:r>
            <a:r>
              <a:rPr sz="2400" spc="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6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7</a:t>
            </a:r>
            <a:r>
              <a:rPr sz="2400" u="heavy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Segoe UI Semilight"/>
                <a:cs typeface="Segoe UI Semilight"/>
              </a:rPr>
              <a:t>	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.</a:t>
            </a:r>
            <a:endParaRPr sz="2400">
              <a:latin typeface="Segoe UI Semilight"/>
              <a:cs typeface="Segoe UI Semilight"/>
            </a:endParaRPr>
          </a:p>
          <a:p>
            <a:pPr marL="240665">
              <a:lnSpc>
                <a:spcPct val="100000"/>
              </a:lnSpc>
              <a:spcBef>
                <a:spcPts val="1225"/>
              </a:spcBef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Расшифровка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(3100)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25" dirty="0">
                <a:solidFill>
                  <a:srgbClr val="21272E"/>
                </a:solidFill>
                <a:latin typeface="Segoe UI Semilight"/>
                <a:cs typeface="Segoe UI Semilight"/>
              </a:rPr>
              <a:t>Генотипирование</a:t>
            </a:r>
            <a:r>
              <a:rPr sz="2400" spc="4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хронического</a:t>
            </a:r>
            <a:r>
              <a:rPr sz="2400" spc="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вирусного</a:t>
            </a:r>
            <a:r>
              <a:rPr sz="2400" spc="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гепатита</a:t>
            </a:r>
            <a:r>
              <a:rPr sz="2400" spc="2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С,</a:t>
            </a:r>
            <a:r>
              <a:rPr sz="2400" spc="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человек</a:t>
            </a:r>
            <a:endParaRPr sz="2400">
              <a:latin typeface="Segoe UI Semilight"/>
              <a:cs typeface="Segoe UI Semilight"/>
            </a:endParaRPr>
          </a:p>
          <a:p>
            <a:pPr marL="12700">
              <a:lnSpc>
                <a:spcPct val="100000"/>
              </a:lnSpc>
              <a:tabLst>
                <a:tab pos="469265" algn="l"/>
                <a:tab pos="4901565" algn="l"/>
              </a:tabLst>
            </a:pP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1.	</a:t>
            </a:r>
            <a:r>
              <a:rPr sz="2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Всего</a:t>
            </a:r>
            <a:r>
              <a:rPr sz="2400" spc="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прогенотипировано</a:t>
            </a:r>
            <a:r>
              <a:rPr sz="2400" u="heavy" spc="-10" dirty="0">
                <a:solidFill>
                  <a:srgbClr val="21272E"/>
                </a:solidFill>
                <a:uFill>
                  <a:solidFill>
                    <a:srgbClr val="20262D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,</a:t>
            </a:r>
            <a:r>
              <a:rPr sz="2400" spc="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в</a:t>
            </a:r>
            <a:r>
              <a:rPr sz="2400" spc="-1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spc="-20" dirty="0">
                <a:solidFill>
                  <a:srgbClr val="21272E"/>
                </a:solidFill>
                <a:latin typeface="Segoe UI Semilight"/>
                <a:cs typeface="Segoe UI Semilight"/>
              </a:rPr>
              <a:t>том</a:t>
            </a:r>
            <a:r>
              <a:rPr sz="2400" spc="-10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числе</a:t>
            </a:r>
            <a:r>
              <a:rPr sz="2400" spc="-5" dirty="0">
                <a:solidFill>
                  <a:srgbClr val="21272E"/>
                </a:solidFill>
                <a:latin typeface="Segoe UI Semilight"/>
                <a:cs typeface="Segoe UI Semilight"/>
              </a:rPr>
              <a:t> </a:t>
            </a:r>
            <a:r>
              <a:rPr sz="2400" dirty="0">
                <a:solidFill>
                  <a:srgbClr val="21272E"/>
                </a:solidFill>
                <a:latin typeface="Segoe UI Semilight"/>
                <a:cs typeface="Segoe UI Semilight"/>
              </a:rPr>
              <a:t>выявлено:</a:t>
            </a:r>
            <a:endParaRPr sz="2400">
              <a:latin typeface="Segoe UI Semilight"/>
              <a:cs typeface="Segoe UI Semilight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62500" y="4581144"/>
            <a:ext cx="6156959" cy="923544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4762500" y="4581144"/>
            <a:ext cx="6156960" cy="923925"/>
          </a:xfrm>
          <a:prstGeom prst="rect">
            <a:avLst/>
          </a:prstGeom>
          <a:ln w="6350">
            <a:solidFill>
              <a:srgbClr val="FFC000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90805" marR="80645" algn="just">
              <a:lnSpc>
                <a:spcPct val="100000"/>
              </a:lnSpc>
              <a:spcBef>
                <a:spcPts val="310"/>
              </a:spcBef>
            </a:pPr>
            <a:r>
              <a:rPr sz="1800" spc="-5" dirty="0">
                <a:latin typeface="Times New Roman"/>
                <a:cs typeface="Times New Roman"/>
              </a:rPr>
              <a:t>При выявлении </a:t>
            </a:r>
            <a:r>
              <a:rPr sz="1800" spc="-15" dirty="0">
                <a:latin typeface="Times New Roman"/>
                <a:cs typeface="Times New Roman"/>
              </a:rPr>
              <a:t>рекомбинантных </a:t>
            </a:r>
            <a:r>
              <a:rPr sz="1800" spc="-10" dirty="0">
                <a:latin typeface="Times New Roman"/>
                <a:cs typeface="Times New Roman"/>
              </a:rPr>
              <a:t>генотипов </a:t>
            </a:r>
            <a:r>
              <a:rPr sz="1800" spc="-5" dirty="0">
                <a:latin typeface="Times New Roman"/>
                <a:cs typeface="Times New Roman"/>
              </a:rPr>
              <a:t>вируса </a:t>
            </a:r>
            <a:r>
              <a:rPr sz="1800" spc="-10" dirty="0">
                <a:latin typeface="Times New Roman"/>
                <a:cs typeface="Times New Roman"/>
              </a:rPr>
              <a:t>гепатита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(например,</a:t>
            </a:r>
            <a:r>
              <a:rPr sz="1800" dirty="0">
                <a:latin typeface="Times New Roman"/>
                <a:cs typeface="Times New Roman"/>
              </a:rPr>
              <a:t> 2k/1b)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или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неопределяемого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генотипа,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результат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отнести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5" dirty="0">
                <a:latin typeface="Times New Roman"/>
                <a:cs typeface="Times New Roman"/>
              </a:rPr>
              <a:t> суммарную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часть.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20720" marR="5080" indent="-2872105">
              <a:lnSpc>
                <a:spcPct val="100000"/>
              </a:lnSpc>
              <a:spcBef>
                <a:spcPts val="100"/>
              </a:spcBef>
            </a:pPr>
            <a:r>
              <a:rPr dirty="0"/>
              <a:t>4. </a:t>
            </a:r>
            <a:r>
              <a:rPr spc="-5" dirty="0"/>
              <a:t>Противовирусное </a:t>
            </a:r>
            <a:r>
              <a:rPr dirty="0"/>
              <a:t>лечение </a:t>
            </a:r>
            <a:r>
              <a:rPr spc="-10" dirty="0"/>
              <a:t>пациентов </a:t>
            </a:r>
            <a:r>
              <a:rPr dirty="0"/>
              <a:t>с </a:t>
            </a:r>
            <a:r>
              <a:rPr spc="-5" dirty="0"/>
              <a:t>хроническими вирусными </a:t>
            </a:r>
            <a:r>
              <a:rPr spc="-645" dirty="0"/>
              <a:t> </a:t>
            </a:r>
            <a:r>
              <a:rPr spc="-5" dirty="0"/>
              <a:t>гепатитами,</a:t>
            </a:r>
            <a:r>
              <a:rPr spc="5" dirty="0"/>
              <a:t> </a:t>
            </a:r>
            <a:r>
              <a:rPr spc="-5" dirty="0"/>
              <a:t>человек</a:t>
            </a:r>
            <a:r>
              <a:rPr spc="-25" dirty="0"/>
              <a:t> </a:t>
            </a:r>
            <a:r>
              <a:rPr spc="-5" dirty="0"/>
              <a:t>(4000)</a:t>
            </a:r>
          </a:p>
        </p:txBody>
      </p:sp>
      <p:sp>
        <p:nvSpPr>
          <p:cNvPr id="3" name="object 3"/>
          <p:cNvSpPr/>
          <p:nvPr/>
        </p:nvSpPr>
        <p:spPr>
          <a:xfrm>
            <a:off x="330796" y="976249"/>
            <a:ext cx="11653520" cy="5248275"/>
          </a:xfrm>
          <a:custGeom>
            <a:avLst/>
            <a:gdLst/>
            <a:ahLst/>
            <a:cxnLst/>
            <a:rect l="l" t="t" r="r" b="b"/>
            <a:pathLst>
              <a:path w="11653520" h="5248275">
                <a:moveTo>
                  <a:pt x="921956" y="0"/>
                </a:moveTo>
                <a:lnTo>
                  <a:pt x="921956" y="5247805"/>
                </a:lnTo>
              </a:path>
              <a:path w="11653520" h="5248275">
                <a:moveTo>
                  <a:pt x="2678087" y="0"/>
                </a:moveTo>
                <a:lnTo>
                  <a:pt x="2678087" y="1411986"/>
                </a:lnTo>
              </a:path>
              <a:path w="11653520" h="5248275">
                <a:moveTo>
                  <a:pt x="3282099" y="179577"/>
                </a:moveTo>
                <a:lnTo>
                  <a:pt x="3282099" y="1411986"/>
                </a:lnTo>
              </a:path>
              <a:path w="11653520" h="5248275">
                <a:moveTo>
                  <a:pt x="5429669" y="0"/>
                </a:moveTo>
                <a:lnTo>
                  <a:pt x="5429669" y="1411986"/>
                </a:lnTo>
              </a:path>
              <a:path w="11653520" h="5248275">
                <a:moveTo>
                  <a:pt x="6246152" y="179577"/>
                </a:moveTo>
                <a:lnTo>
                  <a:pt x="6246152" y="1411986"/>
                </a:lnTo>
              </a:path>
              <a:path w="11653520" h="5248275">
                <a:moveTo>
                  <a:pt x="8293138" y="179577"/>
                </a:moveTo>
                <a:lnTo>
                  <a:pt x="8293138" y="1411986"/>
                </a:lnTo>
              </a:path>
              <a:path w="11653520" h="5248275">
                <a:moveTo>
                  <a:pt x="9109621" y="179577"/>
                </a:moveTo>
                <a:lnTo>
                  <a:pt x="9109621" y="1411986"/>
                </a:lnTo>
              </a:path>
              <a:path w="11653520" h="5248275">
                <a:moveTo>
                  <a:pt x="2673261" y="184276"/>
                </a:moveTo>
                <a:lnTo>
                  <a:pt x="11653431" y="184276"/>
                </a:lnTo>
              </a:path>
              <a:path w="11653520" h="5248275">
                <a:moveTo>
                  <a:pt x="4299877" y="354838"/>
                </a:moveTo>
                <a:lnTo>
                  <a:pt x="4299877" y="1411986"/>
                </a:lnTo>
              </a:path>
              <a:path w="11653520" h="5248275">
                <a:moveTo>
                  <a:pt x="3277273" y="359663"/>
                </a:moveTo>
                <a:lnTo>
                  <a:pt x="5434368" y="359663"/>
                </a:lnTo>
              </a:path>
              <a:path w="11653520" h="5248275">
                <a:moveTo>
                  <a:pt x="7375944" y="354838"/>
                </a:moveTo>
                <a:lnTo>
                  <a:pt x="7375944" y="1411986"/>
                </a:lnTo>
              </a:path>
              <a:path w="11653520" h="5248275">
                <a:moveTo>
                  <a:pt x="6241453" y="359663"/>
                </a:moveTo>
                <a:lnTo>
                  <a:pt x="8297837" y="359663"/>
                </a:lnTo>
              </a:path>
              <a:path w="11653520" h="5248275">
                <a:moveTo>
                  <a:pt x="10026815" y="354838"/>
                </a:moveTo>
                <a:lnTo>
                  <a:pt x="10026815" y="1411986"/>
                </a:lnTo>
              </a:path>
              <a:path w="11653520" h="5248275">
                <a:moveTo>
                  <a:pt x="10944009" y="354838"/>
                </a:moveTo>
                <a:lnTo>
                  <a:pt x="10944009" y="1411986"/>
                </a:lnTo>
              </a:path>
              <a:path w="11653520" h="5248275">
                <a:moveTo>
                  <a:pt x="9104795" y="359663"/>
                </a:moveTo>
                <a:lnTo>
                  <a:pt x="11653431" y="359663"/>
                </a:lnTo>
              </a:path>
              <a:path w="11653520" h="5248275">
                <a:moveTo>
                  <a:pt x="0" y="1232027"/>
                </a:moveTo>
                <a:lnTo>
                  <a:pt x="11653431" y="1232027"/>
                </a:lnTo>
              </a:path>
              <a:path w="11653520" h="5248275">
                <a:moveTo>
                  <a:pt x="0" y="1407287"/>
                </a:moveTo>
                <a:lnTo>
                  <a:pt x="11653431" y="1407287"/>
                </a:lnTo>
              </a:path>
              <a:path w="11653520" h="5248275">
                <a:moveTo>
                  <a:pt x="2678087" y="1577848"/>
                </a:moveTo>
                <a:lnTo>
                  <a:pt x="2678087" y="2639314"/>
                </a:lnTo>
              </a:path>
              <a:path w="11653520" h="5248275">
                <a:moveTo>
                  <a:pt x="3282099" y="1577848"/>
                </a:moveTo>
                <a:lnTo>
                  <a:pt x="3282099" y="2639314"/>
                </a:lnTo>
              </a:path>
              <a:path w="11653520" h="5248275">
                <a:moveTo>
                  <a:pt x="4299877" y="1577848"/>
                </a:moveTo>
                <a:lnTo>
                  <a:pt x="4299877" y="2639314"/>
                </a:lnTo>
              </a:path>
              <a:path w="11653520" h="5248275">
                <a:moveTo>
                  <a:pt x="5429669" y="1577848"/>
                </a:moveTo>
                <a:lnTo>
                  <a:pt x="5429669" y="2639314"/>
                </a:lnTo>
              </a:path>
              <a:path w="11653520" h="5248275">
                <a:moveTo>
                  <a:pt x="6246152" y="1577848"/>
                </a:moveTo>
                <a:lnTo>
                  <a:pt x="6246152" y="2639314"/>
                </a:lnTo>
              </a:path>
              <a:path w="11653520" h="5248275">
                <a:moveTo>
                  <a:pt x="7375944" y="1577848"/>
                </a:moveTo>
                <a:lnTo>
                  <a:pt x="7375944" y="2639314"/>
                </a:lnTo>
              </a:path>
              <a:path w="11653520" h="5248275">
                <a:moveTo>
                  <a:pt x="8293138" y="1577848"/>
                </a:moveTo>
                <a:lnTo>
                  <a:pt x="8293138" y="2639314"/>
                </a:lnTo>
              </a:path>
              <a:path w="11653520" h="5248275">
                <a:moveTo>
                  <a:pt x="9109621" y="1577848"/>
                </a:moveTo>
                <a:lnTo>
                  <a:pt x="9109621" y="2639314"/>
                </a:lnTo>
              </a:path>
              <a:path w="11653520" h="5248275">
                <a:moveTo>
                  <a:pt x="10026815" y="1577848"/>
                </a:moveTo>
                <a:lnTo>
                  <a:pt x="10026815" y="2639314"/>
                </a:lnTo>
              </a:path>
              <a:path w="11653520" h="5248275">
                <a:moveTo>
                  <a:pt x="10944009" y="1577848"/>
                </a:moveTo>
                <a:lnTo>
                  <a:pt x="10944009" y="2639314"/>
                </a:lnTo>
              </a:path>
              <a:path w="11653520" h="5248275">
                <a:moveTo>
                  <a:pt x="0" y="1582547"/>
                </a:moveTo>
                <a:lnTo>
                  <a:pt x="11653431" y="1582547"/>
                </a:lnTo>
              </a:path>
              <a:path w="11653520" h="5248275">
                <a:moveTo>
                  <a:pt x="0" y="2147062"/>
                </a:moveTo>
                <a:lnTo>
                  <a:pt x="11653431" y="2147062"/>
                </a:lnTo>
              </a:path>
              <a:path w="11653520" h="5248275">
                <a:moveTo>
                  <a:pt x="0" y="2634488"/>
                </a:moveTo>
                <a:lnTo>
                  <a:pt x="11653431" y="2634488"/>
                </a:lnTo>
              </a:path>
              <a:path w="11653520" h="5248275">
                <a:moveTo>
                  <a:pt x="2678087" y="2805049"/>
                </a:moveTo>
                <a:lnTo>
                  <a:pt x="2678087" y="3943604"/>
                </a:lnTo>
              </a:path>
              <a:path w="11653520" h="5248275">
                <a:moveTo>
                  <a:pt x="3282099" y="2805049"/>
                </a:moveTo>
                <a:lnTo>
                  <a:pt x="3282099" y="3943604"/>
                </a:lnTo>
              </a:path>
              <a:path w="11653520" h="5248275">
                <a:moveTo>
                  <a:pt x="4299877" y="2805049"/>
                </a:moveTo>
                <a:lnTo>
                  <a:pt x="4299877" y="3943604"/>
                </a:lnTo>
              </a:path>
              <a:path w="11653520" h="5248275">
                <a:moveTo>
                  <a:pt x="5429669" y="2805049"/>
                </a:moveTo>
                <a:lnTo>
                  <a:pt x="5429669" y="3943604"/>
                </a:lnTo>
              </a:path>
              <a:path w="11653520" h="5248275">
                <a:moveTo>
                  <a:pt x="6246152" y="2805049"/>
                </a:moveTo>
                <a:lnTo>
                  <a:pt x="6246152" y="3943604"/>
                </a:lnTo>
              </a:path>
              <a:path w="11653520" h="5248275">
                <a:moveTo>
                  <a:pt x="7375944" y="2805049"/>
                </a:moveTo>
                <a:lnTo>
                  <a:pt x="7375944" y="3943604"/>
                </a:lnTo>
              </a:path>
              <a:path w="11653520" h="5248275">
                <a:moveTo>
                  <a:pt x="8293138" y="2805049"/>
                </a:moveTo>
                <a:lnTo>
                  <a:pt x="8293138" y="3943604"/>
                </a:lnTo>
              </a:path>
              <a:path w="11653520" h="5248275">
                <a:moveTo>
                  <a:pt x="9109621" y="2805049"/>
                </a:moveTo>
                <a:lnTo>
                  <a:pt x="9109621" y="3943604"/>
                </a:lnTo>
              </a:path>
              <a:path w="11653520" h="5248275">
                <a:moveTo>
                  <a:pt x="10026815" y="2805049"/>
                </a:moveTo>
                <a:lnTo>
                  <a:pt x="10026815" y="3943604"/>
                </a:lnTo>
              </a:path>
              <a:path w="11653520" h="5248275">
                <a:moveTo>
                  <a:pt x="10944009" y="2805049"/>
                </a:moveTo>
                <a:lnTo>
                  <a:pt x="10944009" y="3943604"/>
                </a:lnTo>
              </a:path>
              <a:path w="11653520" h="5248275">
                <a:moveTo>
                  <a:pt x="0" y="2809875"/>
                </a:moveTo>
                <a:lnTo>
                  <a:pt x="11653431" y="2809875"/>
                </a:lnTo>
              </a:path>
              <a:path w="11653520" h="5248275">
                <a:moveTo>
                  <a:pt x="0" y="3451352"/>
                </a:moveTo>
                <a:lnTo>
                  <a:pt x="11653431" y="3451352"/>
                </a:lnTo>
              </a:path>
              <a:path w="11653520" h="5248275">
                <a:moveTo>
                  <a:pt x="0" y="3938778"/>
                </a:moveTo>
                <a:lnTo>
                  <a:pt x="11653431" y="3938778"/>
                </a:lnTo>
              </a:path>
              <a:path w="11653520" h="5248275">
                <a:moveTo>
                  <a:pt x="2678087" y="4109339"/>
                </a:moveTo>
                <a:lnTo>
                  <a:pt x="2678087" y="5247805"/>
                </a:lnTo>
              </a:path>
              <a:path w="11653520" h="5248275">
                <a:moveTo>
                  <a:pt x="3282099" y="4109339"/>
                </a:moveTo>
                <a:lnTo>
                  <a:pt x="3282099" y="5247805"/>
                </a:lnTo>
              </a:path>
              <a:path w="11653520" h="5248275">
                <a:moveTo>
                  <a:pt x="4299877" y="4109339"/>
                </a:moveTo>
                <a:lnTo>
                  <a:pt x="4299877" y="5247805"/>
                </a:lnTo>
              </a:path>
              <a:path w="11653520" h="5248275">
                <a:moveTo>
                  <a:pt x="5429669" y="4109339"/>
                </a:moveTo>
                <a:lnTo>
                  <a:pt x="5429669" y="5247805"/>
                </a:lnTo>
              </a:path>
              <a:path w="11653520" h="5248275">
                <a:moveTo>
                  <a:pt x="6246152" y="4109339"/>
                </a:moveTo>
                <a:lnTo>
                  <a:pt x="6246152" y="5247805"/>
                </a:lnTo>
              </a:path>
              <a:path w="11653520" h="5248275">
                <a:moveTo>
                  <a:pt x="7375944" y="4109339"/>
                </a:moveTo>
                <a:lnTo>
                  <a:pt x="7375944" y="5247805"/>
                </a:lnTo>
              </a:path>
              <a:path w="11653520" h="5248275">
                <a:moveTo>
                  <a:pt x="8293138" y="4109339"/>
                </a:moveTo>
                <a:lnTo>
                  <a:pt x="8293138" y="5247805"/>
                </a:lnTo>
              </a:path>
              <a:path w="11653520" h="5248275">
                <a:moveTo>
                  <a:pt x="9109621" y="4109339"/>
                </a:moveTo>
                <a:lnTo>
                  <a:pt x="9109621" y="5247805"/>
                </a:lnTo>
              </a:path>
              <a:path w="11653520" h="5248275">
                <a:moveTo>
                  <a:pt x="10026815" y="4109339"/>
                </a:moveTo>
                <a:lnTo>
                  <a:pt x="10026815" y="5247805"/>
                </a:lnTo>
              </a:path>
              <a:path w="11653520" h="5248275">
                <a:moveTo>
                  <a:pt x="10944009" y="4109339"/>
                </a:moveTo>
                <a:lnTo>
                  <a:pt x="10944009" y="5247805"/>
                </a:lnTo>
              </a:path>
              <a:path w="11653520" h="5248275">
                <a:moveTo>
                  <a:pt x="0" y="4114038"/>
                </a:moveTo>
                <a:lnTo>
                  <a:pt x="11653431" y="4114038"/>
                </a:lnTo>
              </a:path>
              <a:path w="11653520" h="5248275">
                <a:moveTo>
                  <a:pt x="0" y="4832515"/>
                </a:moveTo>
                <a:lnTo>
                  <a:pt x="11653431" y="4832515"/>
                </a:lnTo>
              </a:path>
              <a:path w="11653520" h="5248275">
                <a:moveTo>
                  <a:pt x="4762" y="0"/>
                </a:moveTo>
                <a:lnTo>
                  <a:pt x="4762" y="5247805"/>
                </a:lnTo>
              </a:path>
              <a:path w="11653520" h="5248275">
                <a:moveTo>
                  <a:pt x="11648732" y="0"/>
                </a:moveTo>
                <a:lnTo>
                  <a:pt x="11648732" y="5247805"/>
                </a:lnTo>
              </a:path>
              <a:path w="11653520" h="5248275">
                <a:moveTo>
                  <a:pt x="0" y="4699"/>
                </a:moveTo>
                <a:lnTo>
                  <a:pt x="11653431" y="4699"/>
                </a:lnTo>
              </a:path>
              <a:path w="11653520" h="5248275">
                <a:moveTo>
                  <a:pt x="0" y="5243042"/>
                </a:moveTo>
                <a:lnTo>
                  <a:pt x="11653431" y="5243042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703958" y="972438"/>
            <a:ext cx="81343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620520" algn="l"/>
                <a:tab pos="6212840" algn="l"/>
              </a:tabLst>
            </a:pPr>
            <a:r>
              <a:rPr sz="1000" spc="-10" dirty="0">
                <a:latin typeface="Calibri"/>
                <a:cs typeface="Calibri"/>
              </a:rPr>
              <a:t>Схемы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лечения	Число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пациентов,</a:t>
            </a:r>
            <a:r>
              <a:rPr sz="1000" spc="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получивших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лечение	Исходы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лечения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(число</a:t>
            </a:r>
            <a:r>
              <a:rPr sz="1000" spc="-5" dirty="0">
                <a:latin typeface="Calibri"/>
                <a:cs typeface="Calibri"/>
              </a:rPr>
              <a:t> пациентов)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54172" y="1151890"/>
            <a:ext cx="18751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02055" algn="l"/>
              </a:tabLst>
            </a:pPr>
            <a:r>
              <a:rPr sz="1000" spc="-5" dirty="0">
                <a:latin typeface="Calibri"/>
                <a:cs typeface="Calibri"/>
              </a:rPr>
              <a:t>всего	в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том</a:t>
            </a:r>
            <a:r>
              <a:rPr sz="1000" spc="-3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числе: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60160" y="1151890"/>
            <a:ext cx="61849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8105" marR="71120" algn="ct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Л</a:t>
            </a:r>
            <a:r>
              <a:rPr sz="1000" spc="-10" dirty="0">
                <a:latin typeface="Calibri"/>
                <a:cs typeface="Calibri"/>
              </a:rPr>
              <a:t>е</a:t>
            </a:r>
            <a:r>
              <a:rPr sz="1000" spc="-5" dirty="0">
                <a:latin typeface="Calibri"/>
                <a:cs typeface="Calibri"/>
              </a:rPr>
              <a:t>ч</a:t>
            </a:r>
            <a:r>
              <a:rPr sz="1000" spc="-10" dirty="0">
                <a:latin typeface="Calibri"/>
                <a:cs typeface="Calibri"/>
              </a:rPr>
              <a:t>ен</a:t>
            </a:r>
            <a:r>
              <a:rPr sz="1000" spc="-5" dirty="0">
                <a:latin typeface="Calibri"/>
                <a:cs typeface="Calibri"/>
              </a:rPr>
              <a:t>ие  п</a:t>
            </a:r>
            <a:r>
              <a:rPr sz="1000" spc="-15" dirty="0">
                <a:latin typeface="Calibri"/>
                <a:cs typeface="Calibri"/>
              </a:rPr>
              <a:t>л</a:t>
            </a:r>
            <a:r>
              <a:rPr sz="1000" spc="-5" dirty="0">
                <a:latin typeface="Calibri"/>
                <a:cs typeface="Calibri"/>
              </a:rPr>
              <a:t>аново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завершено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59193" y="1151890"/>
            <a:ext cx="6858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том</a:t>
            </a:r>
            <a:r>
              <a:rPr sz="1000" spc="-3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числе: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68597" y="1327530"/>
            <a:ext cx="70802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без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опыта </a:t>
            </a:r>
            <a:r>
              <a:rPr sz="1000" spc="-5" dirty="0">
                <a:latin typeface="Calibri"/>
                <a:cs typeface="Calibri"/>
              </a:rPr>
              <a:t> лечения 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х</a:t>
            </a:r>
            <a:r>
              <a:rPr sz="1000" spc="-5" dirty="0">
                <a:latin typeface="Calibri"/>
                <a:cs typeface="Calibri"/>
              </a:rPr>
              <a:t>ро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иче</a:t>
            </a:r>
            <a:r>
              <a:rPr sz="1000" spc="-10" dirty="0">
                <a:latin typeface="Calibri"/>
                <a:cs typeface="Calibri"/>
              </a:rPr>
              <a:t>с</a:t>
            </a:r>
            <a:r>
              <a:rPr sz="1000" dirty="0">
                <a:latin typeface="Calibri"/>
                <a:cs typeface="Calibri"/>
              </a:rPr>
              <a:t>к</a:t>
            </a:r>
            <a:r>
              <a:rPr sz="1000" spc="-5" dirty="0">
                <a:latin typeface="Calibri"/>
                <a:cs typeface="Calibri"/>
              </a:rPr>
              <a:t>их  вирусных 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гепатитов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48327" y="1327530"/>
            <a:ext cx="109474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5740" marR="52069" indent="-146685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с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опытом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лечения </a:t>
            </a:r>
            <a:r>
              <a:rPr sz="1000" spc="-2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хронических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вирусных</a:t>
            </a:r>
            <a:r>
              <a:rPr sz="1000" spc="-4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гепатитов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13017" y="1327530"/>
            <a:ext cx="105664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6850" marR="188595" indent="2540" algn="ctr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д</a:t>
            </a:r>
            <a:r>
              <a:rPr sz="1000" spc="-5" dirty="0">
                <a:latin typeface="Calibri"/>
                <a:cs typeface="Calibri"/>
              </a:rPr>
              <a:t>ости</a:t>
            </a:r>
            <a:r>
              <a:rPr sz="1000" spc="-10" dirty="0">
                <a:latin typeface="Calibri"/>
                <a:cs typeface="Calibri"/>
              </a:rPr>
              <a:t>жен</a:t>
            </a:r>
            <a:r>
              <a:rPr sz="1000" spc="-5" dirty="0">
                <a:latin typeface="Calibri"/>
                <a:cs typeface="Calibri"/>
              </a:rPr>
              <a:t>ие  устойчив</a:t>
            </a:r>
            <a:r>
              <a:rPr sz="1000" dirty="0">
                <a:latin typeface="Calibri"/>
                <a:cs typeface="Calibri"/>
              </a:rPr>
              <a:t>о</a:t>
            </a:r>
            <a:r>
              <a:rPr sz="1000" spc="-5" dirty="0">
                <a:latin typeface="Calibri"/>
                <a:cs typeface="Calibri"/>
              </a:rPr>
              <a:t>го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вирусологиче</a:t>
            </a:r>
            <a:r>
              <a:rPr sz="1000" spc="-10" dirty="0">
                <a:latin typeface="Calibri"/>
                <a:cs typeface="Calibri"/>
              </a:rPr>
              <a:t>с</a:t>
            </a:r>
            <a:r>
              <a:rPr sz="1000" dirty="0">
                <a:latin typeface="Calibri"/>
                <a:cs typeface="Calibri"/>
              </a:rPr>
              <a:t>к</a:t>
            </a:r>
            <a:r>
              <a:rPr sz="1000" spc="-5" dirty="0">
                <a:latin typeface="Calibri"/>
                <a:cs typeface="Calibri"/>
              </a:rPr>
              <a:t>ого  </a:t>
            </a:r>
            <a:r>
              <a:rPr sz="1000" spc="-10" dirty="0">
                <a:latin typeface="Calibri"/>
                <a:cs typeface="Calibri"/>
              </a:rPr>
              <a:t>ответа</a:t>
            </a:r>
            <a:r>
              <a:rPr sz="1000" spc="-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(УВО)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919719" y="1327530"/>
            <a:ext cx="492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р</a:t>
            </a:r>
            <a:r>
              <a:rPr sz="1000" spc="-10" dirty="0">
                <a:latin typeface="Calibri"/>
                <a:cs typeface="Calibri"/>
              </a:rPr>
              <a:t>е</a:t>
            </a:r>
            <a:r>
              <a:rPr sz="1000" spc="-5" dirty="0">
                <a:latin typeface="Calibri"/>
                <a:cs typeface="Calibri"/>
              </a:rPr>
              <a:t>цидив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709914" y="1128039"/>
            <a:ext cx="2583815" cy="681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 marR="183515" indent="28575">
              <a:lnSpc>
                <a:spcPct val="115199"/>
              </a:lnSpc>
              <a:spcBef>
                <a:spcPts val="100"/>
              </a:spcBef>
              <a:tabLst>
                <a:tab pos="904240" algn="l"/>
                <a:tab pos="1670685" algn="l"/>
                <a:tab pos="1821814" algn="l"/>
              </a:tabLst>
            </a:pPr>
            <a:r>
              <a:rPr sz="1000" spc="-5" dirty="0">
                <a:latin typeface="Calibri"/>
                <a:cs typeface="Calibri"/>
              </a:rPr>
              <a:t>Лечение		в </a:t>
            </a:r>
            <a:r>
              <a:rPr sz="1000" spc="-10" dirty="0">
                <a:latin typeface="Calibri"/>
                <a:cs typeface="Calibri"/>
              </a:rPr>
              <a:t>том </a:t>
            </a:r>
            <a:r>
              <a:rPr sz="1000" spc="-5" dirty="0">
                <a:latin typeface="Calibri"/>
                <a:cs typeface="Calibri"/>
              </a:rPr>
              <a:t>числе: 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500" spc="-7" baseline="11111" dirty="0">
                <a:latin typeface="Calibri"/>
                <a:cs typeface="Calibri"/>
              </a:rPr>
              <a:t>прерв</a:t>
            </a:r>
            <a:r>
              <a:rPr sz="1500" baseline="11111" dirty="0">
                <a:latin typeface="Calibri"/>
                <a:cs typeface="Calibri"/>
              </a:rPr>
              <a:t>а</a:t>
            </a:r>
            <a:r>
              <a:rPr sz="1500" spc="-15" baseline="11111" dirty="0">
                <a:latin typeface="Calibri"/>
                <a:cs typeface="Calibri"/>
              </a:rPr>
              <a:t>н</a:t>
            </a:r>
            <a:r>
              <a:rPr sz="1500" spc="-7" baseline="11111" dirty="0">
                <a:latin typeface="Calibri"/>
                <a:cs typeface="Calibri"/>
              </a:rPr>
              <a:t>о</a:t>
            </a:r>
            <a:r>
              <a:rPr sz="1500" baseline="11111" dirty="0">
                <a:latin typeface="Calibri"/>
                <a:cs typeface="Calibri"/>
              </a:rPr>
              <a:t>	</a:t>
            </a:r>
            <a:r>
              <a:rPr sz="1000" spc="-5" dirty="0">
                <a:latin typeface="Calibri"/>
                <a:cs typeface="Calibri"/>
              </a:rPr>
              <a:t>о</a:t>
            </a:r>
            <a:r>
              <a:rPr sz="1000" spc="-10" dirty="0">
                <a:latin typeface="Calibri"/>
                <a:cs typeface="Calibri"/>
              </a:rPr>
              <a:t>тсутстви</a:t>
            </a:r>
            <a:r>
              <a:rPr sz="1000" spc="-5" dirty="0">
                <a:latin typeface="Calibri"/>
                <a:cs typeface="Calibri"/>
              </a:rPr>
              <a:t>е</a:t>
            </a:r>
            <a:r>
              <a:rPr sz="1000" dirty="0">
                <a:latin typeface="Calibri"/>
                <a:cs typeface="Calibri"/>
              </a:rPr>
              <a:t>		</a:t>
            </a:r>
            <a:r>
              <a:rPr sz="1000" spc="-5" dirty="0">
                <a:latin typeface="Calibri"/>
                <a:cs typeface="Calibri"/>
              </a:rPr>
              <a:t>частич</a:t>
            </a:r>
            <a:r>
              <a:rPr sz="1000" spc="-15" dirty="0">
                <a:latin typeface="Calibri"/>
                <a:cs typeface="Calibri"/>
              </a:rPr>
              <a:t>н</a:t>
            </a:r>
            <a:r>
              <a:rPr sz="1000" spc="-10" dirty="0">
                <a:latin typeface="Calibri"/>
                <a:cs typeface="Calibri"/>
              </a:rPr>
              <a:t>ы</a:t>
            </a:r>
            <a:r>
              <a:rPr sz="1000" spc="-5" dirty="0">
                <a:latin typeface="Calibri"/>
                <a:cs typeface="Calibri"/>
              </a:rPr>
              <a:t>й</a:t>
            </a:r>
            <a:endParaRPr sz="1000">
              <a:latin typeface="Calibri"/>
              <a:cs typeface="Calibri"/>
            </a:endParaRPr>
          </a:p>
          <a:p>
            <a:pPr marL="911860" marR="43180" indent="-149860">
              <a:lnSpc>
                <a:spcPct val="100000"/>
              </a:lnSpc>
              <a:tabLst>
                <a:tab pos="1881505" algn="l"/>
              </a:tabLst>
            </a:pPr>
            <a:r>
              <a:rPr sz="1000" spc="-5" dirty="0">
                <a:latin typeface="Calibri"/>
                <a:cs typeface="Calibri"/>
              </a:rPr>
              <a:t>вирусологическ</a:t>
            </a:r>
            <a:r>
              <a:rPr sz="1000" spc="4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вирусологическ </a:t>
            </a:r>
            <a:r>
              <a:rPr sz="1000" spc="-2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ого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ответа	</a:t>
            </a:r>
            <a:r>
              <a:rPr sz="1000" spc="-5" dirty="0">
                <a:latin typeface="Calibri"/>
                <a:cs typeface="Calibri"/>
              </a:rPr>
              <a:t>ий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ответ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295633" y="1327530"/>
            <a:ext cx="66421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не</a:t>
            </a:r>
            <a:r>
              <a:rPr sz="1000" spc="-5" dirty="0">
                <a:latin typeface="Calibri"/>
                <a:cs typeface="Calibri"/>
              </a:rPr>
              <a:t>ж</a:t>
            </a:r>
            <a:r>
              <a:rPr sz="1000" spc="-15" dirty="0">
                <a:latin typeface="Calibri"/>
                <a:cs typeface="Calibri"/>
              </a:rPr>
              <a:t>е</a:t>
            </a:r>
            <a:r>
              <a:rPr sz="1000" spc="-10" dirty="0">
                <a:latin typeface="Calibri"/>
                <a:cs typeface="Calibri"/>
              </a:rPr>
              <a:t>л</a:t>
            </a:r>
            <a:r>
              <a:rPr sz="1000" spc="-5" dirty="0">
                <a:latin typeface="Calibri"/>
                <a:cs typeface="Calibri"/>
              </a:rPr>
              <a:t>ате</a:t>
            </a:r>
            <a:r>
              <a:rPr sz="1000" spc="-15" dirty="0">
                <a:latin typeface="Calibri"/>
                <a:cs typeface="Calibri"/>
              </a:rPr>
              <a:t>л</a:t>
            </a:r>
            <a:r>
              <a:rPr sz="1000" spc="-5" dirty="0">
                <a:latin typeface="Calibri"/>
                <a:cs typeface="Calibri"/>
              </a:rPr>
              <a:t>ь  </a:t>
            </a:r>
            <a:r>
              <a:rPr sz="1000" spc="-10" dirty="0">
                <a:latin typeface="Calibri"/>
                <a:cs typeface="Calibri"/>
              </a:rPr>
              <a:t>ные</a:t>
            </a:r>
            <a:endParaRPr sz="1000">
              <a:latin typeface="Calibri"/>
              <a:cs typeface="Calibri"/>
            </a:endParaRPr>
          </a:p>
          <a:p>
            <a:pPr marL="1905" algn="ct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явления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48995" y="219989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86482" y="219989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66947" y="219989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77970" y="219989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51246" y="219989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121142" y="219989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8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987790" y="219989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9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822942" y="2199893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740390" y="2199893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11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551666" y="2199893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12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48995" y="2375407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707760" y="2176170"/>
            <a:ext cx="1817370" cy="37655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428625">
              <a:lnSpc>
                <a:spcPct val="100000"/>
              </a:lnSpc>
              <a:spcBef>
                <a:spcPts val="280"/>
              </a:spcBef>
              <a:tabLst>
                <a:tab pos="1402080" algn="l"/>
              </a:tabLst>
            </a:pPr>
            <a:r>
              <a:rPr sz="1000" spc="-5" dirty="0">
                <a:latin typeface="Calibri"/>
                <a:cs typeface="Calibri"/>
              </a:rPr>
              <a:t>6	7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z="1000" spc="-5" dirty="0">
                <a:latin typeface="Calibri"/>
                <a:cs typeface="Calibri"/>
              </a:rPr>
              <a:t>Хронический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вирусный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гепатит В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01751" y="2550667"/>
            <a:ext cx="186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1.1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63141" y="2550667"/>
            <a:ext cx="146431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Схемы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с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использованием 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аналогов 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у</a:t>
            </a:r>
            <a:r>
              <a:rPr sz="1000" dirty="0">
                <a:latin typeface="Calibri"/>
                <a:cs typeface="Calibri"/>
              </a:rPr>
              <a:t>к</a:t>
            </a:r>
            <a:r>
              <a:rPr sz="1000" spc="-10" dirty="0">
                <a:latin typeface="Calibri"/>
                <a:cs typeface="Calibri"/>
              </a:rPr>
              <a:t>ле</a:t>
            </a:r>
            <a:r>
              <a:rPr sz="1000" spc="-5" dirty="0">
                <a:latin typeface="Calibri"/>
                <a:cs typeface="Calibri"/>
              </a:rPr>
              <a:t>о</a:t>
            </a:r>
            <a:r>
              <a:rPr sz="1000" spc="-10" dirty="0">
                <a:latin typeface="Calibri"/>
                <a:cs typeface="Calibri"/>
              </a:rPr>
              <a:t>тид</a:t>
            </a:r>
            <a:r>
              <a:rPr sz="1000" spc="-5" dirty="0">
                <a:latin typeface="Calibri"/>
                <a:cs typeface="Calibri"/>
              </a:rPr>
              <a:t>ов/ну</a:t>
            </a:r>
            <a:r>
              <a:rPr sz="1000" dirty="0">
                <a:latin typeface="Calibri"/>
                <a:cs typeface="Calibri"/>
              </a:rPr>
              <a:t>к</a:t>
            </a:r>
            <a:r>
              <a:rPr sz="1000" spc="-10" dirty="0">
                <a:latin typeface="Calibri"/>
                <a:cs typeface="Calibri"/>
              </a:rPr>
              <a:t>ле</a:t>
            </a:r>
            <a:r>
              <a:rPr sz="1000" spc="-5" dirty="0">
                <a:latin typeface="Calibri"/>
                <a:cs typeface="Calibri"/>
              </a:rPr>
              <a:t>ози</a:t>
            </a:r>
            <a:r>
              <a:rPr sz="1000" spc="-10" dirty="0">
                <a:latin typeface="Calibri"/>
                <a:cs typeface="Calibri"/>
              </a:rPr>
              <a:t>д</a:t>
            </a:r>
            <a:r>
              <a:rPr sz="1000" spc="-5" dirty="0">
                <a:latin typeface="Calibri"/>
                <a:cs typeface="Calibri"/>
              </a:rPr>
              <a:t>ов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01751" y="3115182"/>
            <a:ext cx="186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1.2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63141" y="3115182"/>
            <a:ext cx="139827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Схемы </a:t>
            </a:r>
            <a:r>
              <a:rPr sz="1000" spc="-5" dirty="0">
                <a:latin typeface="Calibri"/>
                <a:cs typeface="Calibri"/>
              </a:rPr>
              <a:t>с</a:t>
            </a:r>
            <a:r>
              <a:rPr sz="1000" spc="-3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использованием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п</a:t>
            </a:r>
            <a:r>
              <a:rPr sz="1000" spc="-5" dirty="0">
                <a:latin typeface="Calibri"/>
                <a:cs typeface="Calibri"/>
              </a:rPr>
              <a:t>р</a:t>
            </a:r>
            <a:r>
              <a:rPr sz="1000" spc="-10" dirty="0">
                <a:latin typeface="Calibri"/>
                <a:cs typeface="Calibri"/>
              </a:rPr>
              <a:t>еп</a:t>
            </a:r>
            <a:r>
              <a:rPr sz="1000" spc="-5" dirty="0">
                <a:latin typeface="Calibri"/>
                <a:cs typeface="Calibri"/>
              </a:rPr>
              <a:t>а</a:t>
            </a:r>
            <a:r>
              <a:rPr sz="1000" dirty="0">
                <a:latin typeface="Calibri"/>
                <a:cs typeface="Calibri"/>
              </a:rPr>
              <a:t>р</a:t>
            </a:r>
            <a:r>
              <a:rPr sz="1000" spc="-5" dirty="0">
                <a:latin typeface="Calibri"/>
                <a:cs typeface="Calibri"/>
              </a:rPr>
              <a:t>атов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</a:t>
            </a:r>
            <a:r>
              <a:rPr sz="1000" spc="-10" dirty="0">
                <a:latin typeface="Calibri"/>
                <a:cs typeface="Calibri"/>
              </a:rPr>
              <a:t>нт</a:t>
            </a:r>
            <a:r>
              <a:rPr sz="1000" spc="-15" dirty="0">
                <a:latin typeface="Calibri"/>
                <a:cs typeface="Calibri"/>
              </a:rPr>
              <a:t>е</a:t>
            </a:r>
            <a:r>
              <a:rPr sz="1000" spc="-5" dirty="0">
                <a:latin typeface="Calibri"/>
                <a:cs typeface="Calibri"/>
              </a:rPr>
              <a:t>рф</a:t>
            </a:r>
            <a:r>
              <a:rPr sz="1000" spc="-10" dirty="0">
                <a:latin typeface="Calibri"/>
                <a:cs typeface="Calibri"/>
              </a:rPr>
              <a:t>е</a:t>
            </a:r>
            <a:r>
              <a:rPr sz="1000" spc="-5" dirty="0">
                <a:latin typeface="Calibri"/>
                <a:cs typeface="Calibri"/>
              </a:rPr>
              <a:t>р</a:t>
            </a:r>
            <a:r>
              <a:rPr sz="1000" spc="-10" dirty="0">
                <a:latin typeface="Calibri"/>
                <a:cs typeface="Calibri"/>
              </a:rPr>
              <a:t>он</a:t>
            </a:r>
            <a:r>
              <a:rPr sz="1000" spc="-5" dirty="0">
                <a:latin typeface="Calibri"/>
                <a:cs typeface="Calibri"/>
              </a:rPr>
              <a:t>а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48995" y="360286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230748" y="3602863"/>
            <a:ext cx="277050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Хронический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вирусный гепатит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с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дельта-агентом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1751" y="3778122"/>
            <a:ext cx="186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2.1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263141" y="3778122"/>
            <a:ext cx="159766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Схемы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с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использованием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ингибиторов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проникновения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ВГВ и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ВГД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клетку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01751" y="4419727"/>
            <a:ext cx="186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2.2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263141" y="4419727"/>
            <a:ext cx="139827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Схемы </a:t>
            </a:r>
            <a:r>
              <a:rPr sz="1000" spc="-5" dirty="0">
                <a:latin typeface="Calibri"/>
                <a:cs typeface="Calibri"/>
              </a:rPr>
              <a:t>с</a:t>
            </a:r>
            <a:r>
              <a:rPr sz="1000" spc="-3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использованием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п</a:t>
            </a:r>
            <a:r>
              <a:rPr sz="1000" spc="-5" dirty="0">
                <a:latin typeface="Calibri"/>
                <a:cs typeface="Calibri"/>
              </a:rPr>
              <a:t>р</a:t>
            </a:r>
            <a:r>
              <a:rPr sz="1000" spc="-10" dirty="0">
                <a:latin typeface="Calibri"/>
                <a:cs typeface="Calibri"/>
              </a:rPr>
              <a:t>еп</a:t>
            </a:r>
            <a:r>
              <a:rPr sz="1000" spc="-5" dirty="0">
                <a:latin typeface="Calibri"/>
                <a:cs typeface="Calibri"/>
              </a:rPr>
              <a:t>а</a:t>
            </a:r>
            <a:r>
              <a:rPr sz="1000" dirty="0">
                <a:latin typeface="Calibri"/>
                <a:cs typeface="Calibri"/>
              </a:rPr>
              <a:t>р</a:t>
            </a:r>
            <a:r>
              <a:rPr sz="1000" spc="-5" dirty="0">
                <a:latin typeface="Calibri"/>
                <a:cs typeface="Calibri"/>
              </a:rPr>
              <a:t>атов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</a:t>
            </a:r>
            <a:r>
              <a:rPr sz="1000" spc="-10" dirty="0">
                <a:latin typeface="Calibri"/>
                <a:cs typeface="Calibri"/>
              </a:rPr>
              <a:t>нт</a:t>
            </a:r>
            <a:r>
              <a:rPr sz="1000" spc="-15" dirty="0">
                <a:latin typeface="Calibri"/>
                <a:cs typeface="Calibri"/>
              </a:rPr>
              <a:t>е</a:t>
            </a:r>
            <a:r>
              <a:rPr sz="1000" spc="-5" dirty="0">
                <a:latin typeface="Calibri"/>
                <a:cs typeface="Calibri"/>
              </a:rPr>
              <a:t>рф</a:t>
            </a:r>
            <a:r>
              <a:rPr sz="1000" spc="-10" dirty="0">
                <a:latin typeface="Calibri"/>
                <a:cs typeface="Calibri"/>
              </a:rPr>
              <a:t>е</a:t>
            </a:r>
            <a:r>
              <a:rPr sz="1000" spc="-5" dirty="0">
                <a:latin typeface="Calibri"/>
                <a:cs typeface="Calibri"/>
              </a:rPr>
              <a:t>р</a:t>
            </a:r>
            <a:r>
              <a:rPr sz="1000" spc="-10" dirty="0">
                <a:latin typeface="Calibri"/>
                <a:cs typeface="Calibri"/>
              </a:rPr>
              <a:t>он</a:t>
            </a:r>
            <a:r>
              <a:rPr sz="1000" spc="-5" dirty="0">
                <a:latin typeface="Calibri"/>
                <a:cs typeface="Calibri"/>
              </a:rPr>
              <a:t>а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48995" y="4907407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707760" y="4907407"/>
            <a:ext cx="18161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Хронический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вирусный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гепатит С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01751" y="5082362"/>
            <a:ext cx="186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3.1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263141" y="5082362"/>
            <a:ext cx="165988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Схемы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с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использованием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latin typeface="Calibri"/>
                <a:cs typeface="Calibri"/>
              </a:rPr>
              <a:t>толь</a:t>
            </a:r>
            <a:r>
              <a:rPr sz="1000" spc="-5" dirty="0">
                <a:latin typeface="Calibri"/>
                <a:cs typeface="Calibri"/>
              </a:rPr>
              <a:t>ко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про</a:t>
            </a:r>
            <a:r>
              <a:rPr sz="1000" spc="-10" dirty="0">
                <a:latin typeface="Calibri"/>
                <a:cs typeface="Calibri"/>
              </a:rPr>
              <a:t>тив</a:t>
            </a:r>
            <a:r>
              <a:rPr sz="1000" spc="-5" dirty="0">
                <a:latin typeface="Calibri"/>
                <a:cs typeface="Calibri"/>
              </a:rPr>
              <a:t>овирус</a:t>
            </a:r>
            <a:r>
              <a:rPr sz="1000" spc="-15" dirty="0">
                <a:latin typeface="Calibri"/>
                <a:cs typeface="Calibri"/>
              </a:rPr>
              <a:t>н</a:t>
            </a:r>
            <a:r>
              <a:rPr sz="1000" spc="-10" dirty="0">
                <a:latin typeface="Calibri"/>
                <a:cs typeface="Calibri"/>
              </a:rPr>
              <a:t>ы</a:t>
            </a:r>
            <a:r>
              <a:rPr sz="1000" spc="-5" dirty="0">
                <a:latin typeface="Calibri"/>
                <a:cs typeface="Calibri"/>
              </a:rPr>
              <a:t>х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препаратов прямого действия </a:t>
            </a:r>
            <a:r>
              <a:rPr sz="1000" spc="-2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(ПППД)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01751" y="5801359"/>
            <a:ext cx="186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3.2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263141" y="5801359"/>
            <a:ext cx="139763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Схемы </a:t>
            </a:r>
            <a:r>
              <a:rPr sz="1000" spc="-5" dirty="0">
                <a:latin typeface="Calibri"/>
                <a:cs typeface="Calibri"/>
              </a:rPr>
              <a:t>с использованием </a:t>
            </a:r>
            <a:r>
              <a:rPr sz="1000" spc="-2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интерферона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3066160" y="2996057"/>
            <a:ext cx="2632710" cy="2254250"/>
            <a:chOff x="3066160" y="2996057"/>
            <a:chExt cx="2632710" cy="2254250"/>
          </a:xfrm>
        </p:grpSpPr>
        <p:pic>
          <p:nvPicPr>
            <p:cNvPr id="43" name="object 4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69335" y="2999232"/>
              <a:ext cx="2625852" cy="2247899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3069335" y="2999232"/>
              <a:ext cx="2626360" cy="2247900"/>
            </a:xfrm>
            <a:custGeom>
              <a:avLst/>
              <a:gdLst/>
              <a:ahLst/>
              <a:cxnLst/>
              <a:rect l="l" t="t" r="r" b="b"/>
              <a:pathLst>
                <a:path w="2626360" h="2247900">
                  <a:moveTo>
                    <a:pt x="0" y="374650"/>
                  </a:moveTo>
                  <a:lnTo>
                    <a:pt x="2919" y="327660"/>
                  </a:lnTo>
                  <a:lnTo>
                    <a:pt x="11443" y="282411"/>
                  </a:lnTo>
                  <a:lnTo>
                    <a:pt x="25221" y="239253"/>
                  </a:lnTo>
                  <a:lnTo>
                    <a:pt x="43902" y="198538"/>
                  </a:lnTo>
                  <a:lnTo>
                    <a:pt x="67133" y="160617"/>
                  </a:lnTo>
                  <a:lnTo>
                    <a:pt x="94563" y="125842"/>
                  </a:lnTo>
                  <a:lnTo>
                    <a:pt x="125842" y="94563"/>
                  </a:lnTo>
                  <a:lnTo>
                    <a:pt x="160617" y="67133"/>
                  </a:lnTo>
                  <a:lnTo>
                    <a:pt x="198538" y="43902"/>
                  </a:lnTo>
                  <a:lnTo>
                    <a:pt x="239253" y="25221"/>
                  </a:lnTo>
                  <a:lnTo>
                    <a:pt x="282411" y="11443"/>
                  </a:lnTo>
                  <a:lnTo>
                    <a:pt x="327660" y="2919"/>
                  </a:lnTo>
                  <a:lnTo>
                    <a:pt x="374650" y="0"/>
                  </a:lnTo>
                  <a:lnTo>
                    <a:pt x="2251202" y="0"/>
                  </a:lnTo>
                  <a:lnTo>
                    <a:pt x="2298191" y="2919"/>
                  </a:lnTo>
                  <a:lnTo>
                    <a:pt x="2343440" y="11443"/>
                  </a:lnTo>
                  <a:lnTo>
                    <a:pt x="2386598" y="25221"/>
                  </a:lnTo>
                  <a:lnTo>
                    <a:pt x="2427313" y="43902"/>
                  </a:lnTo>
                  <a:lnTo>
                    <a:pt x="2465234" y="67133"/>
                  </a:lnTo>
                  <a:lnTo>
                    <a:pt x="2500009" y="94563"/>
                  </a:lnTo>
                  <a:lnTo>
                    <a:pt x="2531288" y="125842"/>
                  </a:lnTo>
                  <a:lnTo>
                    <a:pt x="2558718" y="160617"/>
                  </a:lnTo>
                  <a:lnTo>
                    <a:pt x="2581949" y="198538"/>
                  </a:lnTo>
                  <a:lnTo>
                    <a:pt x="2600630" y="239253"/>
                  </a:lnTo>
                  <a:lnTo>
                    <a:pt x="2614408" y="282411"/>
                  </a:lnTo>
                  <a:lnTo>
                    <a:pt x="2622932" y="327660"/>
                  </a:lnTo>
                  <a:lnTo>
                    <a:pt x="2625852" y="374650"/>
                  </a:lnTo>
                  <a:lnTo>
                    <a:pt x="2625852" y="1873249"/>
                  </a:lnTo>
                  <a:lnTo>
                    <a:pt x="2622932" y="1920239"/>
                  </a:lnTo>
                  <a:lnTo>
                    <a:pt x="2614408" y="1965488"/>
                  </a:lnTo>
                  <a:lnTo>
                    <a:pt x="2600630" y="2008646"/>
                  </a:lnTo>
                  <a:lnTo>
                    <a:pt x="2581949" y="2049361"/>
                  </a:lnTo>
                  <a:lnTo>
                    <a:pt x="2558718" y="2087282"/>
                  </a:lnTo>
                  <a:lnTo>
                    <a:pt x="2531288" y="2122057"/>
                  </a:lnTo>
                  <a:lnTo>
                    <a:pt x="2500009" y="2153336"/>
                  </a:lnTo>
                  <a:lnTo>
                    <a:pt x="2465234" y="2180766"/>
                  </a:lnTo>
                  <a:lnTo>
                    <a:pt x="2427313" y="2203997"/>
                  </a:lnTo>
                  <a:lnTo>
                    <a:pt x="2386598" y="2222678"/>
                  </a:lnTo>
                  <a:lnTo>
                    <a:pt x="2343440" y="2236456"/>
                  </a:lnTo>
                  <a:lnTo>
                    <a:pt x="2298191" y="2244980"/>
                  </a:lnTo>
                  <a:lnTo>
                    <a:pt x="2251202" y="2247899"/>
                  </a:lnTo>
                  <a:lnTo>
                    <a:pt x="374650" y="2247899"/>
                  </a:lnTo>
                  <a:lnTo>
                    <a:pt x="327660" y="2244980"/>
                  </a:lnTo>
                  <a:lnTo>
                    <a:pt x="282411" y="2236456"/>
                  </a:lnTo>
                  <a:lnTo>
                    <a:pt x="239253" y="2222678"/>
                  </a:lnTo>
                  <a:lnTo>
                    <a:pt x="198538" y="2203997"/>
                  </a:lnTo>
                  <a:lnTo>
                    <a:pt x="160617" y="2180766"/>
                  </a:lnTo>
                  <a:lnTo>
                    <a:pt x="125842" y="2153336"/>
                  </a:lnTo>
                  <a:lnTo>
                    <a:pt x="94563" y="2122057"/>
                  </a:lnTo>
                  <a:lnTo>
                    <a:pt x="67133" y="2087282"/>
                  </a:lnTo>
                  <a:lnTo>
                    <a:pt x="43902" y="2049361"/>
                  </a:lnTo>
                  <a:lnTo>
                    <a:pt x="25221" y="2008646"/>
                  </a:lnTo>
                  <a:lnTo>
                    <a:pt x="11443" y="1965488"/>
                  </a:lnTo>
                  <a:lnTo>
                    <a:pt x="2919" y="1920239"/>
                  </a:lnTo>
                  <a:lnTo>
                    <a:pt x="0" y="1873249"/>
                  </a:lnTo>
                  <a:lnTo>
                    <a:pt x="0" y="374650"/>
                  </a:lnTo>
                  <a:close/>
                </a:path>
              </a:pathLst>
            </a:custGeom>
            <a:ln w="635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/>
          <p:nvPr/>
        </p:nvSpPr>
        <p:spPr>
          <a:xfrm>
            <a:off x="3257550" y="3135884"/>
            <a:ext cx="22498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сведения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пациентах,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257550" y="3410204"/>
            <a:ext cx="22504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получавших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лечение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257550" y="3684778"/>
            <a:ext cx="22472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98955" algn="l"/>
              </a:tabLst>
            </a:pPr>
            <a:r>
              <a:rPr sz="1800" dirty="0">
                <a:latin typeface="Times New Roman"/>
                <a:cs typeface="Times New Roman"/>
              </a:rPr>
              <a:t>отче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5" dirty="0">
                <a:latin typeface="Times New Roman"/>
                <a:cs typeface="Times New Roman"/>
              </a:rPr>
              <a:t>но</a:t>
            </a:r>
            <a:r>
              <a:rPr sz="1800" dirty="0">
                <a:latin typeface="Times New Roman"/>
                <a:cs typeface="Times New Roman"/>
              </a:rPr>
              <a:t>м	г</a:t>
            </a:r>
            <a:r>
              <a:rPr sz="1800" spc="-15" dirty="0">
                <a:latin typeface="Times New Roman"/>
                <a:cs typeface="Times New Roman"/>
              </a:rPr>
              <a:t>о</a:t>
            </a:r>
            <a:r>
              <a:rPr sz="1800" spc="-20" dirty="0">
                <a:latin typeface="Times New Roman"/>
                <a:cs typeface="Times New Roman"/>
              </a:rPr>
              <a:t>д</a:t>
            </a:r>
            <a:r>
              <a:rPr sz="1800" dirty="0">
                <a:latin typeface="Times New Roman"/>
                <a:cs typeface="Times New Roman"/>
              </a:rPr>
              <a:t>у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257550" y="3959097"/>
            <a:ext cx="15951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370330" algn="l"/>
              </a:tabLst>
            </a:pPr>
            <a:r>
              <a:rPr sz="1800" dirty="0">
                <a:latin typeface="Times New Roman"/>
                <a:cs typeface="Times New Roman"/>
              </a:rPr>
              <a:t>(например,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неза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5" dirty="0">
                <a:latin typeface="Times New Roman"/>
                <a:cs typeface="Times New Roman"/>
              </a:rPr>
              <a:t>исим</a:t>
            </a:r>
            <a:r>
              <a:rPr sz="1800" dirty="0">
                <a:latin typeface="Times New Roman"/>
                <a:cs typeface="Times New Roman"/>
              </a:rPr>
              <a:t>о	</a:t>
            </a:r>
            <a:r>
              <a:rPr sz="1800" spc="-15" dirty="0">
                <a:latin typeface="Times New Roman"/>
                <a:cs typeface="Times New Roman"/>
              </a:rPr>
              <a:t>от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949444" y="3959097"/>
            <a:ext cx="5588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2023)</a:t>
            </a:r>
            <a:endParaRPr sz="1800">
              <a:latin typeface="Times New Roman"/>
              <a:cs typeface="Times New Roman"/>
            </a:endParaRPr>
          </a:p>
          <a:p>
            <a:pPr marL="120650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го</a:t>
            </a:r>
            <a:r>
              <a:rPr sz="1800" spc="-20" dirty="0">
                <a:latin typeface="Times New Roman"/>
                <a:cs typeface="Times New Roman"/>
              </a:rPr>
              <a:t>д</a:t>
            </a:r>
            <a:r>
              <a:rPr sz="1800" dirty="0">
                <a:latin typeface="Times New Roman"/>
                <a:cs typeface="Times New Roman"/>
              </a:rPr>
              <a:t>а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067047" y="4507738"/>
            <a:ext cx="14414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5115" algn="l"/>
              </a:tabLst>
            </a:pPr>
            <a:r>
              <a:rPr sz="1800" dirty="0">
                <a:latin typeface="Times New Roman"/>
                <a:cs typeface="Times New Roman"/>
              </a:rPr>
              <a:t>и	</a:t>
            </a:r>
            <a:r>
              <a:rPr sz="1800" spc="-5" dirty="0">
                <a:latin typeface="Times New Roman"/>
                <a:cs typeface="Times New Roman"/>
              </a:rPr>
              <a:t>завершения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257550" y="4507738"/>
            <a:ext cx="810895" cy="568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35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начала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135"/>
              </a:lnSpc>
            </a:pPr>
            <a:r>
              <a:rPr sz="1800" dirty="0">
                <a:latin typeface="Times New Roman"/>
                <a:cs typeface="Times New Roman"/>
              </a:rPr>
              <a:t>т</a:t>
            </a:r>
            <a:r>
              <a:rPr sz="1800" spc="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рап</a:t>
            </a:r>
            <a:r>
              <a:rPr sz="1800" spc="-10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и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52" name="object 52"/>
          <p:cNvGrpSpPr/>
          <p:nvPr/>
        </p:nvGrpSpPr>
        <p:grpSpPr>
          <a:xfrm>
            <a:off x="3398520" y="2345435"/>
            <a:ext cx="6748780" cy="2760345"/>
            <a:chOff x="3398520" y="2345435"/>
            <a:chExt cx="6748780" cy="2760345"/>
          </a:xfrm>
        </p:grpSpPr>
        <p:sp>
          <p:nvSpPr>
            <p:cNvPr id="53" name="object 53"/>
            <p:cNvSpPr/>
            <p:nvPr/>
          </p:nvSpPr>
          <p:spPr>
            <a:xfrm>
              <a:off x="3398520" y="2345435"/>
              <a:ext cx="986790" cy="659765"/>
            </a:xfrm>
            <a:custGeom>
              <a:avLst/>
              <a:gdLst/>
              <a:ahLst/>
              <a:cxnLst/>
              <a:rect l="l" t="t" r="r" b="b"/>
              <a:pathLst>
                <a:path w="986789" h="659764">
                  <a:moveTo>
                    <a:pt x="66988" y="36904"/>
                  </a:moveTo>
                  <a:lnTo>
                    <a:pt x="59872" y="47568"/>
                  </a:lnTo>
                  <a:lnTo>
                    <a:pt x="979169" y="659638"/>
                  </a:lnTo>
                  <a:lnTo>
                    <a:pt x="986281" y="649097"/>
                  </a:lnTo>
                  <a:lnTo>
                    <a:pt x="66988" y="36904"/>
                  </a:lnTo>
                  <a:close/>
                </a:path>
                <a:path w="986789" h="659764">
                  <a:moveTo>
                    <a:pt x="0" y="0"/>
                  </a:moveTo>
                  <a:lnTo>
                    <a:pt x="42290" y="73913"/>
                  </a:lnTo>
                  <a:lnTo>
                    <a:pt x="59872" y="47568"/>
                  </a:lnTo>
                  <a:lnTo>
                    <a:pt x="49275" y="40512"/>
                  </a:lnTo>
                  <a:lnTo>
                    <a:pt x="56387" y="29844"/>
                  </a:lnTo>
                  <a:lnTo>
                    <a:pt x="71699" y="29844"/>
                  </a:lnTo>
                  <a:lnTo>
                    <a:pt x="84581" y="10540"/>
                  </a:lnTo>
                  <a:lnTo>
                    <a:pt x="0" y="0"/>
                  </a:lnTo>
                  <a:close/>
                </a:path>
                <a:path w="986789" h="659764">
                  <a:moveTo>
                    <a:pt x="56387" y="29844"/>
                  </a:moveTo>
                  <a:lnTo>
                    <a:pt x="49275" y="40512"/>
                  </a:lnTo>
                  <a:lnTo>
                    <a:pt x="59872" y="47568"/>
                  </a:lnTo>
                  <a:lnTo>
                    <a:pt x="66988" y="36904"/>
                  </a:lnTo>
                  <a:lnTo>
                    <a:pt x="56387" y="29844"/>
                  </a:lnTo>
                  <a:close/>
                </a:path>
                <a:path w="986789" h="659764">
                  <a:moveTo>
                    <a:pt x="71699" y="29844"/>
                  </a:moveTo>
                  <a:lnTo>
                    <a:pt x="56387" y="29844"/>
                  </a:lnTo>
                  <a:lnTo>
                    <a:pt x="66988" y="36904"/>
                  </a:lnTo>
                  <a:lnTo>
                    <a:pt x="71699" y="29844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" name="object 5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6000" y="3366515"/>
              <a:ext cx="4047744" cy="1735836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6096000" y="3366515"/>
              <a:ext cx="4048125" cy="1736089"/>
            </a:xfrm>
            <a:custGeom>
              <a:avLst/>
              <a:gdLst/>
              <a:ahLst/>
              <a:cxnLst/>
              <a:rect l="l" t="t" r="r" b="b"/>
              <a:pathLst>
                <a:path w="4048125" h="1736089">
                  <a:moveTo>
                    <a:pt x="0" y="289306"/>
                  </a:moveTo>
                  <a:lnTo>
                    <a:pt x="3786" y="242382"/>
                  </a:lnTo>
                  <a:lnTo>
                    <a:pt x="14750" y="197868"/>
                  </a:lnTo>
                  <a:lnTo>
                    <a:pt x="32294" y="156359"/>
                  </a:lnTo>
                  <a:lnTo>
                    <a:pt x="55823" y="118451"/>
                  </a:lnTo>
                  <a:lnTo>
                    <a:pt x="84740" y="84740"/>
                  </a:lnTo>
                  <a:lnTo>
                    <a:pt x="118451" y="55823"/>
                  </a:lnTo>
                  <a:lnTo>
                    <a:pt x="156359" y="32294"/>
                  </a:lnTo>
                  <a:lnTo>
                    <a:pt x="197868" y="14750"/>
                  </a:lnTo>
                  <a:lnTo>
                    <a:pt x="242382" y="3786"/>
                  </a:lnTo>
                  <a:lnTo>
                    <a:pt x="289305" y="0"/>
                  </a:lnTo>
                  <a:lnTo>
                    <a:pt x="3758438" y="0"/>
                  </a:lnTo>
                  <a:lnTo>
                    <a:pt x="3805361" y="3786"/>
                  </a:lnTo>
                  <a:lnTo>
                    <a:pt x="3849875" y="14750"/>
                  </a:lnTo>
                  <a:lnTo>
                    <a:pt x="3891384" y="32294"/>
                  </a:lnTo>
                  <a:lnTo>
                    <a:pt x="3929292" y="55823"/>
                  </a:lnTo>
                  <a:lnTo>
                    <a:pt x="3963003" y="84740"/>
                  </a:lnTo>
                  <a:lnTo>
                    <a:pt x="3991920" y="118451"/>
                  </a:lnTo>
                  <a:lnTo>
                    <a:pt x="4015449" y="156359"/>
                  </a:lnTo>
                  <a:lnTo>
                    <a:pt x="4032993" y="197868"/>
                  </a:lnTo>
                  <a:lnTo>
                    <a:pt x="4043957" y="242382"/>
                  </a:lnTo>
                  <a:lnTo>
                    <a:pt x="4047744" y="289306"/>
                  </a:lnTo>
                  <a:lnTo>
                    <a:pt x="4047744" y="1446530"/>
                  </a:lnTo>
                  <a:lnTo>
                    <a:pt x="4043957" y="1493453"/>
                  </a:lnTo>
                  <a:lnTo>
                    <a:pt x="4032993" y="1537967"/>
                  </a:lnTo>
                  <a:lnTo>
                    <a:pt x="4015449" y="1579476"/>
                  </a:lnTo>
                  <a:lnTo>
                    <a:pt x="3991920" y="1617384"/>
                  </a:lnTo>
                  <a:lnTo>
                    <a:pt x="3963003" y="1651095"/>
                  </a:lnTo>
                  <a:lnTo>
                    <a:pt x="3929292" y="1680012"/>
                  </a:lnTo>
                  <a:lnTo>
                    <a:pt x="3891384" y="1703541"/>
                  </a:lnTo>
                  <a:lnTo>
                    <a:pt x="3849875" y="1721085"/>
                  </a:lnTo>
                  <a:lnTo>
                    <a:pt x="3805361" y="1732049"/>
                  </a:lnTo>
                  <a:lnTo>
                    <a:pt x="3758438" y="1735836"/>
                  </a:lnTo>
                  <a:lnTo>
                    <a:pt x="289305" y="1735836"/>
                  </a:lnTo>
                  <a:lnTo>
                    <a:pt x="242382" y="1732049"/>
                  </a:lnTo>
                  <a:lnTo>
                    <a:pt x="197868" y="1721085"/>
                  </a:lnTo>
                  <a:lnTo>
                    <a:pt x="156359" y="1703541"/>
                  </a:lnTo>
                  <a:lnTo>
                    <a:pt x="118451" y="1680012"/>
                  </a:lnTo>
                  <a:lnTo>
                    <a:pt x="84740" y="1651095"/>
                  </a:lnTo>
                  <a:lnTo>
                    <a:pt x="55823" y="1617384"/>
                  </a:lnTo>
                  <a:lnTo>
                    <a:pt x="32294" y="1579476"/>
                  </a:lnTo>
                  <a:lnTo>
                    <a:pt x="14750" y="1537967"/>
                  </a:lnTo>
                  <a:lnTo>
                    <a:pt x="3786" y="1493453"/>
                  </a:lnTo>
                  <a:lnTo>
                    <a:pt x="0" y="1446530"/>
                  </a:lnTo>
                  <a:lnTo>
                    <a:pt x="0" y="289306"/>
                  </a:lnTo>
                  <a:close/>
                </a:path>
              </a:pathLst>
            </a:custGeom>
            <a:ln w="6349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6260338" y="3478529"/>
            <a:ext cx="3421379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Если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пациент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завершил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курс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лечение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260338" y="3722370"/>
            <a:ext cx="28879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конце года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(например,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ноябрь),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а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260338" y="3966209"/>
            <a:ext cx="34639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Times New Roman"/>
                <a:cs typeface="Times New Roman"/>
              </a:rPr>
              <a:t>результат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УВО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будет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известен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только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260338" y="4210050"/>
            <a:ext cx="29502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следующем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календарном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году,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то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260338" y="4454144"/>
            <a:ext cx="36080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сведения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 данном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пациенте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переносятся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260338" y="4693411"/>
            <a:ext cx="21958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в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отчет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следующего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года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7176516" y="2345435"/>
            <a:ext cx="1046480" cy="1021080"/>
          </a:xfrm>
          <a:custGeom>
            <a:avLst/>
            <a:gdLst/>
            <a:ahLst/>
            <a:cxnLst/>
            <a:rect l="l" t="t" r="r" b="b"/>
            <a:pathLst>
              <a:path w="1046479" h="1021079">
                <a:moveTo>
                  <a:pt x="929005" y="969645"/>
                </a:moveTo>
                <a:lnTo>
                  <a:pt x="57061" y="50939"/>
                </a:lnTo>
                <a:lnTo>
                  <a:pt x="66852" y="41656"/>
                </a:lnTo>
                <a:lnTo>
                  <a:pt x="80137" y="29083"/>
                </a:lnTo>
                <a:lnTo>
                  <a:pt x="0" y="0"/>
                </a:lnTo>
                <a:lnTo>
                  <a:pt x="24765" y="81534"/>
                </a:lnTo>
                <a:lnTo>
                  <a:pt x="47866" y="59651"/>
                </a:lnTo>
                <a:lnTo>
                  <a:pt x="919734" y="978408"/>
                </a:lnTo>
                <a:lnTo>
                  <a:pt x="929005" y="969645"/>
                </a:lnTo>
                <a:close/>
              </a:path>
              <a:path w="1046479" h="1021079">
                <a:moveTo>
                  <a:pt x="1046099" y="78613"/>
                </a:moveTo>
                <a:lnTo>
                  <a:pt x="1039533" y="62865"/>
                </a:lnTo>
                <a:lnTo>
                  <a:pt x="1013333" y="0"/>
                </a:lnTo>
                <a:lnTo>
                  <a:pt x="970153" y="73406"/>
                </a:lnTo>
                <a:lnTo>
                  <a:pt x="1001788" y="75577"/>
                </a:lnTo>
                <a:lnTo>
                  <a:pt x="937006" y="1019683"/>
                </a:lnTo>
                <a:lnTo>
                  <a:pt x="949706" y="1020572"/>
                </a:lnTo>
                <a:lnTo>
                  <a:pt x="1014488" y="76454"/>
                </a:lnTo>
                <a:lnTo>
                  <a:pt x="1046099" y="78613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17317" y="235458"/>
            <a:ext cx="6355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Вакцинация</a:t>
            </a:r>
            <a:r>
              <a:rPr spc="15" dirty="0"/>
              <a:t> </a:t>
            </a:r>
            <a:r>
              <a:rPr spc="-10" dirty="0"/>
              <a:t>против</a:t>
            </a:r>
            <a:r>
              <a:rPr spc="5" dirty="0"/>
              <a:t> </a:t>
            </a:r>
            <a:r>
              <a:rPr spc="-5" dirty="0"/>
              <a:t>вирусных</a:t>
            </a:r>
            <a:r>
              <a:rPr spc="5" dirty="0"/>
              <a:t> </a:t>
            </a:r>
            <a:r>
              <a:rPr spc="-15" dirty="0"/>
              <a:t>гепатитов</a:t>
            </a:r>
            <a:r>
              <a:rPr spc="10" dirty="0"/>
              <a:t> </a:t>
            </a:r>
            <a:r>
              <a:rPr spc="-5" dirty="0"/>
              <a:t>(4100)</a:t>
            </a:r>
          </a:p>
        </p:txBody>
      </p:sp>
      <p:sp>
        <p:nvSpPr>
          <p:cNvPr id="3" name="object 3"/>
          <p:cNvSpPr/>
          <p:nvPr/>
        </p:nvSpPr>
        <p:spPr>
          <a:xfrm>
            <a:off x="484631" y="922019"/>
            <a:ext cx="1386840" cy="291465"/>
          </a:xfrm>
          <a:custGeom>
            <a:avLst/>
            <a:gdLst/>
            <a:ahLst/>
            <a:cxnLst/>
            <a:rect l="l" t="t" r="r" b="b"/>
            <a:pathLst>
              <a:path w="1386839" h="291465">
                <a:moveTo>
                  <a:pt x="1338326" y="0"/>
                </a:moveTo>
                <a:lnTo>
                  <a:pt x="48514" y="0"/>
                </a:lnTo>
                <a:lnTo>
                  <a:pt x="29628" y="3811"/>
                </a:lnTo>
                <a:lnTo>
                  <a:pt x="14208" y="14208"/>
                </a:lnTo>
                <a:lnTo>
                  <a:pt x="3811" y="29628"/>
                </a:lnTo>
                <a:lnTo>
                  <a:pt x="0" y="48513"/>
                </a:lnTo>
                <a:lnTo>
                  <a:pt x="0" y="242569"/>
                </a:lnTo>
                <a:lnTo>
                  <a:pt x="3811" y="261455"/>
                </a:lnTo>
                <a:lnTo>
                  <a:pt x="14208" y="276875"/>
                </a:lnTo>
                <a:lnTo>
                  <a:pt x="29628" y="287272"/>
                </a:lnTo>
                <a:lnTo>
                  <a:pt x="48514" y="291083"/>
                </a:lnTo>
                <a:lnTo>
                  <a:pt x="1338326" y="291083"/>
                </a:lnTo>
                <a:lnTo>
                  <a:pt x="1357211" y="287272"/>
                </a:lnTo>
                <a:lnTo>
                  <a:pt x="1372631" y="276875"/>
                </a:lnTo>
                <a:lnTo>
                  <a:pt x="1383028" y="261455"/>
                </a:lnTo>
                <a:lnTo>
                  <a:pt x="1386840" y="242569"/>
                </a:lnTo>
                <a:lnTo>
                  <a:pt x="1386840" y="48513"/>
                </a:lnTo>
                <a:lnTo>
                  <a:pt x="1383028" y="29628"/>
                </a:lnTo>
                <a:lnTo>
                  <a:pt x="1372631" y="14208"/>
                </a:lnTo>
                <a:lnTo>
                  <a:pt x="1357211" y="3811"/>
                </a:lnTo>
                <a:lnTo>
                  <a:pt x="1338326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397509" y="2686557"/>
            <a:ext cx="1694180" cy="304165"/>
            <a:chOff x="397509" y="2686557"/>
            <a:chExt cx="1694180" cy="304165"/>
          </a:xfrm>
        </p:grpSpPr>
        <p:sp>
          <p:nvSpPr>
            <p:cNvPr id="5" name="object 5"/>
            <p:cNvSpPr/>
            <p:nvPr/>
          </p:nvSpPr>
          <p:spPr>
            <a:xfrm>
              <a:off x="403859" y="2692907"/>
              <a:ext cx="1681480" cy="291465"/>
            </a:xfrm>
            <a:custGeom>
              <a:avLst/>
              <a:gdLst/>
              <a:ahLst/>
              <a:cxnLst/>
              <a:rect l="l" t="t" r="r" b="b"/>
              <a:pathLst>
                <a:path w="1681480" h="291464">
                  <a:moveTo>
                    <a:pt x="1632458" y="0"/>
                  </a:moveTo>
                  <a:lnTo>
                    <a:pt x="48513" y="0"/>
                  </a:lnTo>
                  <a:lnTo>
                    <a:pt x="29628" y="3811"/>
                  </a:lnTo>
                  <a:lnTo>
                    <a:pt x="14208" y="14208"/>
                  </a:lnTo>
                  <a:lnTo>
                    <a:pt x="3811" y="29628"/>
                  </a:lnTo>
                  <a:lnTo>
                    <a:pt x="0" y="48513"/>
                  </a:lnTo>
                  <a:lnTo>
                    <a:pt x="0" y="242569"/>
                  </a:lnTo>
                  <a:lnTo>
                    <a:pt x="3811" y="261455"/>
                  </a:lnTo>
                  <a:lnTo>
                    <a:pt x="14208" y="276875"/>
                  </a:lnTo>
                  <a:lnTo>
                    <a:pt x="29628" y="287272"/>
                  </a:lnTo>
                  <a:lnTo>
                    <a:pt x="48513" y="291083"/>
                  </a:lnTo>
                  <a:lnTo>
                    <a:pt x="1632458" y="291083"/>
                  </a:lnTo>
                  <a:lnTo>
                    <a:pt x="1651343" y="287272"/>
                  </a:lnTo>
                  <a:lnTo>
                    <a:pt x="1666763" y="276875"/>
                  </a:lnTo>
                  <a:lnTo>
                    <a:pt x="1677160" y="261455"/>
                  </a:lnTo>
                  <a:lnTo>
                    <a:pt x="1680971" y="242569"/>
                  </a:lnTo>
                  <a:lnTo>
                    <a:pt x="1680971" y="48513"/>
                  </a:lnTo>
                  <a:lnTo>
                    <a:pt x="1677160" y="29628"/>
                  </a:lnTo>
                  <a:lnTo>
                    <a:pt x="1666763" y="14208"/>
                  </a:lnTo>
                  <a:lnTo>
                    <a:pt x="1651343" y="3811"/>
                  </a:lnTo>
                  <a:lnTo>
                    <a:pt x="163245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03859" y="2692907"/>
              <a:ext cx="1681480" cy="291465"/>
            </a:xfrm>
            <a:custGeom>
              <a:avLst/>
              <a:gdLst/>
              <a:ahLst/>
              <a:cxnLst/>
              <a:rect l="l" t="t" r="r" b="b"/>
              <a:pathLst>
                <a:path w="1681480" h="291464">
                  <a:moveTo>
                    <a:pt x="0" y="48513"/>
                  </a:moveTo>
                  <a:lnTo>
                    <a:pt x="3811" y="29628"/>
                  </a:lnTo>
                  <a:lnTo>
                    <a:pt x="14208" y="14208"/>
                  </a:lnTo>
                  <a:lnTo>
                    <a:pt x="29628" y="3811"/>
                  </a:lnTo>
                  <a:lnTo>
                    <a:pt x="48513" y="0"/>
                  </a:lnTo>
                  <a:lnTo>
                    <a:pt x="1632458" y="0"/>
                  </a:lnTo>
                  <a:lnTo>
                    <a:pt x="1651343" y="3811"/>
                  </a:lnTo>
                  <a:lnTo>
                    <a:pt x="1666763" y="14208"/>
                  </a:lnTo>
                  <a:lnTo>
                    <a:pt x="1677160" y="29628"/>
                  </a:lnTo>
                  <a:lnTo>
                    <a:pt x="1680971" y="48513"/>
                  </a:lnTo>
                  <a:lnTo>
                    <a:pt x="1680971" y="242569"/>
                  </a:lnTo>
                  <a:lnTo>
                    <a:pt x="1677160" y="261455"/>
                  </a:lnTo>
                  <a:lnTo>
                    <a:pt x="1666763" y="276875"/>
                  </a:lnTo>
                  <a:lnTo>
                    <a:pt x="1651343" y="287272"/>
                  </a:lnTo>
                  <a:lnTo>
                    <a:pt x="1632458" y="291083"/>
                  </a:lnTo>
                  <a:lnTo>
                    <a:pt x="48513" y="291083"/>
                  </a:lnTo>
                  <a:lnTo>
                    <a:pt x="29628" y="287272"/>
                  </a:lnTo>
                  <a:lnTo>
                    <a:pt x="14208" y="276875"/>
                  </a:lnTo>
                  <a:lnTo>
                    <a:pt x="3811" y="261455"/>
                  </a:lnTo>
                  <a:lnTo>
                    <a:pt x="0" y="242569"/>
                  </a:lnTo>
                  <a:lnTo>
                    <a:pt x="0" y="48513"/>
                  </a:lnTo>
                  <a:close/>
                </a:path>
              </a:pathLst>
            </a:custGeom>
            <a:ln w="12700">
              <a:solidFill>
                <a:srgbClr val="6C4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68883" y="851494"/>
            <a:ext cx="10592435" cy="446405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500"/>
              </a:spcBef>
              <a:tabLst>
                <a:tab pos="227329" algn="l"/>
                <a:tab pos="1388110" algn="l"/>
              </a:tabLst>
            </a:pPr>
            <a:r>
              <a:rPr sz="1800" u="sng" dirty="0">
                <a:solidFill>
                  <a:srgbClr val="FFFFFF"/>
                </a:solidFill>
                <a:uFill>
                  <a:solidFill>
                    <a:srgbClr val="6C4F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800" u="sng" dirty="0">
                <a:solidFill>
                  <a:srgbClr val="FFFFFF"/>
                </a:solidFill>
                <a:uFill>
                  <a:solidFill>
                    <a:srgbClr val="6C4F00"/>
                  </a:solidFill>
                </a:uFill>
                <a:latin typeface="Calibri"/>
                <a:cs typeface="Calibri"/>
              </a:rPr>
              <a:t>В</a:t>
            </a:r>
            <a:r>
              <a:rPr sz="1800" u="sng" spc="-35" dirty="0">
                <a:solidFill>
                  <a:srgbClr val="FFFFFF"/>
                </a:solidFill>
                <a:uFill>
                  <a:solidFill>
                    <a:srgbClr val="6C4F00"/>
                  </a:solidFill>
                </a:uFill>
                <a:latin typeface="Calibri"/>
                <a:cs typeface="Calibri"/>
              </a:rPr>
              <a:t> </a:t>
            </a:r>
            <a:r>
              <a:rPr sz="1800" u="sng" spc="-5" dirty="0">
                <a:solidFill>
                  <a:srgbClr val="FFFFFF"/>
                </a:solidFill>
                <a:uFill>
                  <a:solidFill>
                    <a:srgbClr val="6C4F00"/>
                  </a:solidFill>
                </a:uFill>
                <a:latin typeface="Calibri"/>
                <a:cs typeface="Calibri"/>
              </a:rPr>
              <a:t>приказе	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sz="2400" spc="-5" dirty="0">
                <a:latin typeface="Segoe UI Semilight"/>
                <a:cs typeface="Segoe UI Semilight"/>
              </a:rPr>
              <a:t>(4100)</a:t>
            </a:r>
            <a:r>
              <a:rPr sz="2400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Вакцинация</a:t>
            </a:r>
            <a:r>
              <a:rPr sz="2400" spc="25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против</a:t>
            </a:r>
            <a:r>
              <a:rPr sz="2400" spc="10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вирусных</a:t>
            </a:r>
            <a:r>
              <a:rPr sz="2400" dirty="0">
                <a:latin typeface="Segoe UI Semilight"/>
                <a:cs typeface="Segoe UI Semilight"/>
              </a:rPr>
              <a:t> </a:t>
            </a:r>
            <a:r>
              <a:rPr sz="2400" spc="-15" dirty="0">
                <a:latin typeface="Segoe UI Semilight"/>
                <a:cs typeface="Segoe UI Semilight"/>
              </a:rPr>
              <a:t>гепатитов,</a:t>
            </a:r>
            <a:r>
              <a:rPr sz="2400" spc="30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человек</a:t>
            </a:r>
            <a:endParaRPr sz="2400">
              <a:latin typeface="Segoe UI Semilight"/>
              <a:cs typeface="Segoe UI Semilight"/>
            </a:endParaRPr>
          </a:p>
          <a:p>
            <a:pPr marL="12700" marR="5080">
              <a:lnSpc>
                <a:spcPts val="3460"/>
              </a:lnSpc>
              <a:spcBef>
                <a:spcPts val="204"/>
              </a:spcBef>
              <a:tabLst>
                <a:tab pos="10500360" algn="l"/>
              </a:tabLst>
            </a:pPr>
            <a:r>
              <a:rPr sz="2400" dirty="0">
                <a:latin typeface="Segoe UI Semilight"/>
                <a:cs typeface="Segoe UI Semilight"/>
              </a:rPr>
              <a:t>число</a:t>
            </a:r>
            <a:r>
              <a:rPr sz="2400" spc="-5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п</a:t>
            </a:r>
            <a:r>
              <a:rPr sz="2400" dirty="0">
                <a:latin typeface="Segoe UI Semilight"/>
                <a:cs typeface="Segoe UI Semilight"/>
              </a:rPr>
              <a:t>а</a:t>
            </a:r>
            <a:r>
              <a:rPr sz="2400" spc="-10" dirty="0">
                <a:latin typeface="Segoe UI Semilight"/>
                <a:cs typeface="Segoe UI Semilight"/>
              </a:rPr>
              <a:t>ц</a:t>
            </a:r>
            <a:r>
              <a:rPr sz="2400" dirty="0">
                <a:latin typeface="Segoe UI Semilight"/>
                <a:cs typeface="Segoe UI Semilight"/>
              </a:rPr>
              <a:t>иен</a:t>
            </a:r>
            <a:r>
              <a:rPr sz="2400" spc="-55" dirty="0">
                <a:latin typeface="Segoe UI Semilight"/>
                <a:cs typeface="Segoe UI Semilight"/>
              </a:rPr>
              <a:t>т</a:t>
            </a:r>
            <a:r>
              <a:rPr sz="2400" spc="-5" dirty="0">
                <a:latin typeface="Segoe UI Semilight"/>
                <a:cs typeface="Segoe UI Semilight"/>
              </a:rPr>
              <a:t>о</a:t>
            </a:r>
            <a:r>
              <a:rPr sz="2400" dirty="0">
                <a:latin typeface="Segoe UI Semilight"/>
                <a:cs typeface="Segoe UI Semilight"/>
              </a:rPr>
              <a:t>в</a:t>
            </a:r>
            <a:r>
              <a:rPr sz="2400" spc="40" dirty="0">
                <a:latin typeface="Segoe UI Semilight"/>
                <a:cs typeface="Segoe UI Semilight"/>
              </a:rPr>
              <a:t> </a:t>
            </a:r>
            <a:r>
              <a:rPr sz="2400" dirty="0">
                <a:latin typeface="Segoe UI Semilight"/>
                <a:cs typeface="Segoe UI Semilight"/>
              </a:rPr>
              <a:t>с</a:t>
            </a:r>
            <a:r>
              <a:rPr sz="2400" spc="5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вирусны</a:t>
            </a:r>
            <a:r>
              <a:rPr sz="2400" dirty="0">
                <a:latin typeface="Segoe UI Semilight"/>
                <a:cs typeface="Segoe UI Semilight"/>
              </a:rPr>
              <a:t>м</a:t>
            </a:r>
            <a:r>
              <a:rPr sz="2400" spc="-5" dirty="0">
                <a:latin typeface="Segoe UI Semilight"/>
                <a:cs typeface="Segoe UI Semilight"/>
              </a:rPr>
              <a:t> </a:t>
            </a:r>
            <a:r>
              <a:rPr sz="2400" spc="-55" dirty="0">
                <a:latin typeface="Segoe UI Semilight"/>
                <a:cs typeface="Segoe UI Semilight"/>
              </a:rPr>
              <a:t>г</a:t>
            </a:r>
            <a:r>
              <a:rPr sz="2400" dirty="0">
                <a:latin typeface="Segoe UI Semilight"/>
                <a:cs typeface="Segoe UI Semilight"/>
              </a:rPr>
              <a:t>епати</a:t>
            </a:r>
            <a:r>
              <a:rPr sz="2400" spc="-55" dirty="0">
                <a:latin typeface="Segoe UI Semilight"/>
                <a:cs typeface="Segoe UI Semilight"/>
              </a:rPr>
              <a:t>т</a:t>
            </a:r>
            <a:r>
              <a:rPr sz="2400" spc="-5" dirty="0">
                <a:latin typeface="Segoe UI Semilight"/>
                <a:cs typeface="Segoe UI Semilight"/>
              </a:rPr>
              <a:t>о</a:t>
            </a:r>
            <a:r>
              <a:rPr sz="2400" dirty="0">
                <a:latin typeface="Segoe UI Semilight"/>
                <a:cs typeface="Segoe UI Semilight"/>
              </a:rPr>
              <a:t>м</a:t>
            </a:r>
            <a:r>
              <a:rPr sz="2400" spc="15" dirty="0">
                <a:latin typeface="Segoe UI Semilight"/>
                <a:cs typeface="Segoe UI Semilight"/>
              </a:rPr>
              <a:t> </a:t>
            </a:r>
            <a:r>
              <a:rPr sz="2400" spc="75" dirty="0">
                <a:latin typeface="Segoe UI Semilight"/>
                <a:cs typeface="Segoe UI Semilight"/>
              </a:rPr>
              <a:t>А</a:t>
            </a:r>
            <a:r>
              <a:rPr sz="2400" dirty="0">
                <a:latin typeface="Segoe UI Semilight"/>
                <a:cs typeface="Segoe UI Semilight"/>
              </a:rPr>
              <a:t>,</a:t>
            </a:r>
            <a:r>
              <a:rPr sz="2400" spc="-5" dirty="0">
                <a:latin typeface="Segoe UI Semilight"/>
                <a:cs typeface="Segoe UI Semilight"/>
              </a:rPr>
              <a:t> п</a:t>
            </a:r>
            <a:r>
              <a:rPr sz="2400" dirty="0">
                <a:latin typeface="Segoe UI Semilight"/>
                <a:cs typeface="Segoe UI Semilight"/>
              </a:rPr>
              <a:t>ол</a:t>
            </a:r>
            <a:r>
              <a:rPr sz="2400" spc="5" dirty="0">
                <a:latin typeface="Segoe UI Semilight"/>
                <a:cs typeface="Segoe UI Semilight"/>
              </a:rPr>
              <a:t>у</a:t>
            </a:r>
            <a:r>
              <a:rPr sz="2400" dirty="0">
                <a:latin typeface="Segoe UI Semilight"/>
                <a:cs typeface="Segoe UI Semilight"/>
              </a:rPr>
              <a:t>чившим</a:t>
            </a:r>
            <a:r>
              <a:rPr sz="2400" spc="5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вакц</a:t>
            </a:r>
            <a:r>
              <a:rPr sz="2400" spc="-10" dirty="0">
                <a:latin typeface="Segoe UI Semilight"/>
                <a:cs typeface="Segoe UI Semilight"/>
              </a:rPr>
              <a:t>и</a:t>
            </a:r>
            <a:r>
              <a:rPr sz="2400" spc="-5" dirty="0">
                <a:latin typeface="Segoe UI Semilight"/>
                <a:cs typeface="Segoe UI Semilight"/>
              </a:rPr>
              <a:t>на</a:t>
            </a:r>
            <a:r>
              <a:rPr sz="2400" spc="-10" dirty="0">
                <a:latin typeface="Segoe UI Semilight"/>
                <a:cs typeface="Segoe UI Semilight"/>
              </a:rPr>
              <a:t>ц</a:t>
            </a:r>
            <a:r>
              <a:rPr sz="2400" dirty="0">
                <a:latin typeface="Segoe UI Semilight"/>
                <a:cs typeface="Segoe UI Semilight"/>
              </a:rPr>
              <a:t>ию</a:t>
            </a:r>
            <a:r>
              <a:rPr sz="2400" spc="35" dirty="0">
                <a:latin typeface="Segoe UI Semilight"/>
                <a:cs typeface="Segoe UI Semilight"/>
              </a:rPr>
              <a:t> </a:t>
            </a:r>
            <a:r>
              <a:rPr sz="2400" dirty="0">
                <a:latin typeface="Segoe UI Semilight"/>
                <a:cs typeface="Segoe UI Semilight"/>
              </a:rPr>
              <a:t>1</a:t>
            </a:r>
            <a:r>
              <a:rPr sz="2400" spc="10" dirty="0">
                <a:latin typeface="Segoe UI Semilight"/>
                <a:cs typeface="Segoe UI Semilight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400" spc="-5" dirty="0">
                <a:latin typeface="Segoe UI Semilight"/>
                <a:cs typeface="Segoe UI Semilight"/>
              </a:rPr>
              <a:t>,  </a:t>
            </a:r>
            <a:r>
              <a:rPr sz="2400" dirty="0">
                <a:latin typeface="Segoe UI Semilight"/>
                <a:cs typeface="Segoe UI Semilight"/>
              </a:rPr>
              <a:t>число</a:t>
            </a:r>
            <a:r>
              <a:rPr sz="2400" spc="-5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п</a:t>
            </a:r>
            <a:r>
              <a:rPr sz="2400" dirty="0">
                <a:latin typeface="Segoe UI Semilight"/>
                <a:cs typeface="Segoe UI Semilight"/>
              </a:rPr>
              <a:t>а</a:t>
            </a:r>
            <a:r>
              <a:rPr sz="2400" spc="-10" dirty="0">
                <a:latin typeface="Segoe UI Semilight"/>
                <a:cs typeface="Segoe UI Semilight"/>
              </a:rPr>
              <a:t>ц</a:t>
            </a:r>
            <a:r>
              <a:rPr sz="2400" dirty="0">
                <a:latin typeface="Segoe UI Semilight"/>
                <a:cs typeface="Segoe UI Semilight"/>
              </a:rPr>
              <a:t>иен</a:t>
            </a:r>
            <a:r>
              <a:rPr sz="2400" spc="-55" dirty="0">
                <a:latin typeface="Segoe UI Semilight"/>
                <a:cs typeface="Segoe UI Semilight"/>
              </a:rPr>
              <a:t>т</a:t>
            </a:r>
            <a:r>
              <a:rPr sz="2400" spc="-5" dirty="0">
                <a:latin typeface="Segoe UI Semilight"/>
                <a:cs typeface="Segoe UI Semilight"/>
              </a:rPr>
              <a:t>о</a:t>
            </a:r>
            <a:r>
              <a:rPr sz="2400" dirty="0">
                <a:latin typeface="Segoe UI Semilight"/>
                <a:cs typeface="Segoe UI Semilight"/>
              </a:rPr>
              <a:t>в</a:t>
            </a:r>
            <a:r>
              <a:rPr sz="2400" spc="40" dirty="0">
                <a:latin typeface="Segoe UI Semilight"/>
                <a:cs typeface="Segoe UI Semilight"/>
              </a:rPr>
              <a:t> </a:t>
            </a:r>
            <a:r>
              <a:rPr sz="2400" dirty="0">
                <a:latin typeface="Segoe UI Semilight"/>
                <a:cs typeface="Segoe UI Semilight"/>
              </a:rPr>
              <a:t>с</a:t>
            </a:r>
            <a:r>
              <a:rPr sz="2400" spc="5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вирусны</a:t>
            </a:r>
            <a:r>
              <a:rPr sz="2400" dirty="0">
                <a:latin typeface="Segoe UI Semilight"/>
                <a:cs typeface="Segoe UI Semilight"/>
              </a:rPr>
              <a:t>м</a:t>
            </a:r>
            <a:r>
              <a:rPr sz="2400" spc="-5" dirty="0">
                <a:latin typeface="Segoe UI Semilight"/>
                <a:cs typeface="Segoe UI Semilight"/>
              </a:rPr>
              <a:t> </a:t>
            </a:r>
            <a:r>
              <a:rPr sz="2400" spc="-55" dirty="0">
                <a:latin typeface="Segoe UI Semilight"/>
                <a:cs typeface="Segoe UI Semilight"/>
              </a:rPr>
              <a:t>г</a:t>
            </a:r>
            <a:r>
              <a:rPr sz="2400" dirty="0">
                <a:latin typeface="Segoe UI Semilight"/>
                <a:cs typeface="Segoe UI Semilight"/>
              </a:rPr>
              <a:t>епати</a:t>
            </a:r>
            <a:r>
              <a:rPr sz="2400" spc="-55" dirty="0">
                <a:latin typeface="Segoe UI Semilight"/>
                <a:cs typeface="Segoe UI Semilight"/>
              </a:rPr>
              <a:t>т</a:t>
            </a:r>
            <a:r>
              <a:rPr sz="2400" spc="-5" dirty="0">
                <a:latin typeface="Segoe UI Semilight"/>
                <a:cs typeface="Segoe UI Semilight"/>
              </a:rPr>
              <a:t>о</a:t>
            </a:r>
            <a:r>
              <a:rPr sz="2400" dirty="0">
                <a:latin typeface="Segoe UI Semilight"/>
                <a:cs typeface="Segoe UI Semilight"/>
              </a:rPr>
              <a:t>м</a:t>
            </a:r>
            <a:r>
              <a:rPr sz="2400" spc="15" dirty="0">
                <a:latin typeface="Segoe UI Semilight"/>
                <a:cs typeface="Segoe UI Semilight"/>
              </a:rPr>
              <a:t> </a:t>
            </a:r>
            <a:r>
              <a:rPr sz="2400" dirty="0">
                <a:latin typeface="Segoe UI Semilight"/>
                <a:cs typeface="Segoe UI Semilight"/>
              </a:rPr>
              <a:t>В, </a:t>
            </a:r>
            <a:r>
              <a:rPr sz="2400" spc="-5" dirty="0">
                <a:latin typeface="Segoe UI Semilight"/>
                <a:cs typeface="Segoe UI Semilight"/>
              </a:rPr>
              <a:t>п</a:t>
            </a:r>
            <a:r>
              <a:rPr sz="2400" spc="5" dirty="0">
                <a:latin typeface="Segoe UI Semilight"/>
                <a:cs typeface="Segoe UI Semilight"/>
              </a:rPr>
              <a:t>о</a:t>
            </a:r>
            <a:r>
              <a:rPr sz="2400" dirty="0">
                <a:latin typeface="Segoe UI Semilight"/>
                <a:cs typeface="Segoe UI Semilight"/>
              </a:rPr>
              <a:t>л</a:t>
            </a:r>
            <a:r>
              <a:rPr sz="2400" spc="5" dirty="0">
                <a:latin typeface="Segoe UI Semilight"/>
                <a:cs typeface="Segoe UI Semilight"/>
              </a:rPr>
              <a:t>у</a:t>
            </a:r>
            <a:r>
              <a:rPr sz="2400" dirty="0">
                <a:latin typeface="Segoe UI Semilight"/>
                <a:cs typeface="Segoe UI Semilight"/>
              </a:rPr>
              <a:t>чившим</a:t>
            </a:r>
            <a:r>
              <a:rPr sz="2400" spc="5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вакц</a:t>
            </a:r>
            <a:r>
              <a:rPr sz="2400" spc="-10" dirty="0">
                <a:latin typeface="Segoe UI Semilight"/>
                <a:cs typeface="Segoe UI Semilight"/>
              </a:rPr>
              <a:t>и</a:t>
            </a:r>
            <a:r>
              <a:rPr sz="2400" spc="-5" dirty="0">
                <a:latin typeface="Segoe UI Semilight"/>
                <a:cs typeface="Segoe UI Semilight"/>
              </a:rPr>
              <a:t>на</a:t>
            </a:r>
            <a:r>
              <a:rPr sz="2400" spc="-10" dirty="0">
                <a:latin typeface="Segoe UI Semilight"/>
                <a:cs typeface="Segoe UI Semilight"/>
              </a:rPr>
              <a:t>ц</a:t>
            </a:r>
            <a:r>
              <a:rPr sz="2400" dirty="0">
                <a:latin typeface="Segoe UI Semilight"/>
                <a:cs typeface="Segoe UI Semilight"/>
              </a:rPr>
              <a:t>ию</a:t>
            </a:r>
            <a:r>
              <a:rPr sz="2400" spc="35" dirty="0">
                <a:latin typeface="Segoe UI Semilight"/>
                <a:cs typeface="Segoe UI Semilight"/>
              </a:rPr>
              <a:t> </a:t>
            </a:r>
            <a:r>
              <a:rPr sz="2400" dirty="0">
                <a:latin typeface="Segoe UI Semilight"/>
                <a:cs typeface="Segoe UI Semilight"/>
              </a:rPr>
              <a:t>2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400" u="heavy" spc="-50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.</a:t>
            </a:r>
            <a:endParaRPr sz="2400">
              <a:latin typeface="Segoe UI Semilight"/>
              <a:cs typeface="Segoe UI Semilight"/>
            </a:endParaRPr>
          </a:p>
          <a:p>
            <a:pPr marL="115570">
              <a:lnSpc>
                <a:spcPct val="100000"/>
              </a:lnSpc>
              <a:spcBef>
                <a:spcPts val="1250"/>
              </a:spcBef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Расшифровка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Segoe UI Semilight"/>
                <a:cs typeface="Segoe UI Semilight"/>
              </a:rPr>
              <a:t>(4100)</a:t>
            </a:r>
            <a:r>
              <a:rPr sz="2400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Вакцинация</a:t>
            </a:r>
            <a:r>
              <a:rPr sz="2400" spc="25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против</a:t>
            </a:r>
            <a:r>
              <a:rPr sz="2400" spc="10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вирусных</a:t>
            </a:r>
            <a:r>
              <a:rPr sz="2400" dirty="0">
                <a:latin typeface="Segoe UI Semilight"/>
                <a:cs typeface="Segoe UI Semilight"/>
              </a:rPr>
              <a:t> </a:t>
            </a:r>
            <a:r>
              <a:rPr sz="2400" spc="-15" dirty="0">
                <a:latin typeface="Segoe UI Semilight"/>
                <a:cs typeface="Segoe UI Semilight"/>
              </a:rPr>
              <a:t>гепатитов,</a:t>
            </a:r>
            <a:r>
              <a:rPr sz="2400" spc="30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человек</a:t>
            </a:r>
            <a:endParaRPr sz="2400">
              <a:latin typeface="Segoe UI Semilight"/>
              <a:cs typeface="Segoe UI Semilight"/>
            </a:endParaRPr>
          </a:p>
          <a:p>
            <a:pPr marL="12700" marR="1056640">
              <a:lnSpc>
                <a:spcPct val="120000"/>
              </a:lnSpc>
              <a:buAutoNum type="arabicPeriod"/>
              <a:tabLst>
                <a:tab pos="277495" algn="l"/>
                <a:tab pos="5126990" algn="l"/>
              </a:tabLst>
            </a:pPr>
            <a:r>
              <a:rPr sz="2400" dirty="0">
                <a:latin typeface="Segoe UI Semilight"/>
                <a:cs typeface="Segoe UI Semilight"/>
              </a:rPr>
              <a:t>число</a:t>
            </a:r>
            <a:r>
              <a:rPr sz="2400" spc="-5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пациентов</a:t>
            </a:r>
            <a:r>
              <a:rPr sz="2400" spc="40" dirty="0">
                <a:latin typeface="Segoe UI Semilight"/>
                <a:cs typeface="Segoe UI Semilight"/>
              </a:rPr>
              <a:t> </a:t>
            </a:r>
            <a:r>
              <a:rPr sz="2400" dirty="0">
                <a:latin typeface="Segoe UI Semilight"/>
                <a:cs typeface="Segoe UI Semilight"/>
              </a:rPr>
              <a:t>с</a:t>
            </a:r>
            <a:r>
              <a:rPr sz="2400" spc="5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хроническим</a:t>
            </a:r>
            <a:r>
              <a:rPr sz="2400" dirty="0">
                <a:latin typeface="Segoe UI Semilight"/>
                <a:cs typeface="Segoe UI Semilight"/>
              </a:rPr>
              <a:t> вирусным</a:t>
            </a:r>
            <a:r>
              <a:rPr sz="2400" spc="-5" dirty="0">
                <a:latin typeface="Segoe UI Semilight"/>
                <a:cs typeface="Segoe UI Semilight"/>
              </a:rPr>
              <a:t> </a:t>
            </a:r>
            <a:r>
              <a:rPr sz="2400" spc="-15" dirty="0">
                <a:latin typeface="Segoe UI Semilight"/>
                <a:cs typeface="Segoe UI Semilight"/>
              </a:rPr>
              <a:t>гепатитом,</a:t>
            </a:r>
            <a:r>
              <a:rPr sz="2400" spc="10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получившим </a:t>
            </a:r>
            <a:r>
              <a:rPr sz="2400" spc="-645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вакцинацию</a:t>
            </a:r>
            <a:r>
              <a:rPr sz="2400" spc="40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против</a:t>
            </a:r>
            <a:r>
              <a:rPr sz="2400" spc="15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гепатита</a:t>
            </a:r>
            <a:r>
              <a:rPr sz="2400" spc="35" dirty="0">
                <a:latin typeface="Segoe UI Semilight"/>
                <a:cs typeface="Segoe UI Semilight"/>
              </a:rPr>
              <a:t> </a:t>
            </a:r>
            <a:r>
              <a:rPr sz="2400" dirty="0">
                <a:latin typeface="Segoe UI Semilight"/>
                <a:cs typeface="Segoe UI Semilight"/>
              </a:rPr>
              <a:t>А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400" dirty="0">
                <a:latin typeface="Segoe UI Semilight"/>
                <a:cs typeface="Segoe UI Semilight"/>
              </a:rPr>
              <a:t>,</a:t>
            </a:r>
            <a:endParaRPr sz="2400">
              <a:latin typeface="Segoe UI Semilight"/>
              <a:cs typeface="Segoe UI Semilight"/>
            </a:endParaRPr>
          </a:p>
          <a:p>
            <a:pPr marL="12700" marR="1010285">
              <a:lnSpc>
                <a:spcPct val="120000"/>
              </a:lnSpc>
              <a:spcBef>
                <a:spcPts val="5"/>
              </a:spcBef>
              <a:buAutoNum type="arabicPeriod"/>
              <a:tabLst>
                <a:tab pos="323850" algn="l"/>
                <a:tab pos="5104130" algn="l"/>
              </a:tabLst>
            </a:pPr>
            <a:r>
              <a:rPr sz="2400" dirty="0">
                <a:latin typeface="Segoe UI Semilight"/>
                <a:cs typeface="Segoe UI Semilight"/>
              </a:rPr>
              <a:t>число</a:t>
            </a:r>
            <a:r>
              <a:rPr sz="2400" spc="5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пациентов</a:t>
            </a:r>
            <a:r>
              <a:rPr sz="2400" spc="30" dirty="0">
                <a:latin typeface="Segoe UI Semilight"/>
                <a:cs typeface="Segoe UI Semilight"/>
              </a:rPr>
              <a:t> </a:t>
            </a:r>
            <a:r>
              <a:rPr sz="2400" dirty="0">
                <a:latin typeface="Segoe UI Semilight"/>
                <a:cs typeface="Segoe UI Semilight"/>
              </a:rPr>
              <a:t>с</a:t>
            </a:r>
            <a:r>
              <a:rPr sz="2400" spc="5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хроническим</a:t>
            </a:r>
            <a:r>
              <a:rPr sz="2400" dirty="0">
                <a:latin typeface="Segoe UI Semilight"/>
                <a:cs typeface="Segoe UI Semilight"/>
              </a:rPr>
              <a:t> вирусным</a:t>
            </a:r>
            <a:r>
              <a:rPr sz="2400" spc="-5" dirty="0">
                <a:latin typeface="Segoe UI Semilight"/>
                <a:cs typeface="Segoe UI Semilight"/>
              </a:rPr>
              <a:t> </a:t>
            </a:r>
            <a:r>
              <a:rPr sz="2400" spc="-15" dirty="0">
                <a:latin typeface="Segoe UI Semilight"/>
                <a:cs typeface="Segoe UI Semilight"/>
              </a:rPr>
              <a:t>гепатитом,</a:t>
            </a:r>
            <a:r>
              <a:rPr sz="2400" spc="10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получившим </a:t>
            </a:r>
            <a:r>
              <a:rPr sz="2400" spc="-645" dirty="0">
                <a:latin typeface="Segoe UI Semilight"/>
                <a:cs typeface="Segoe UI Semilight"/>
              </a:rPr>
              <a:t> </a:t>
            </a:r>
            <a:r>
              <a:rPr sz="2400" spc="-5" dirty="0">
                <a:latin typeface="Segoe UI Semilight"/>
                <a:cs typeface="Segoe UI Semilight"/>
              </a:rPr>
              <a:t>вакцинацию</a:t>
            </a:r>
            <a:r>
              <a:rPr sz="2400" spc="40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против</a:t>
            </a:r>
            <a:r>
              <a:rPr sz="2400" spc="20" dirty="0">
                <a:latin typeface="Segoe UI Semilight"/>
                <a:cs typeface="Segoe UI Semilight"/>
              </a:rPr>
              <a:t> </a:t>
            </a:r>
            <a:r>
              <a:rPr sz="2400" spc="-10" dirty="0">
                <a:latin typeface="Segoe UI Semilight"/>
                <a:cs typeface="Segoe UI Semilight"/>
              </a:rPr>
              <a:t>гепатита</a:t>
            </a:r>
            <a:r>
              <a:rPr sz="2400" spc="20" dirty="0">
                <a:latin typeface="Segoe UI Semilight"/>
                <a:cs typeface="Segoe UI Semilight"/>
              </a:rPr>
              <a:t> </a:t>
            </a:r>
            <a:r>
              <a:rPr sz="2400" dirty="0">
                <a:latin typeface="Segoe UI Semilight"/>
                <a:cs typeface="Segoe UI Semilight"/>
              </a:rPr>
              <a:t>В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400" spc="-5" dirty="0">
                <a:latin typeface="Segoe UI Semilight"/>
                <a:cs typeface="Segoe UI Semilight"/>
              </a:rPr>
              <a:t>.</a:t>
            </a:r>
            <a:endParaRPr sz="2400">
              <a:latin typeface="Segoe UI Semilight"/>
              <a:cs typeface="Segoe UI Semiligh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dirty="0"/>
              <a:t>ФГБУ</a:t>
            </a:r>
            <a:r>
              <a:rPr spc="-10" dirty="0"/>
              <a:t> «НМИЦ</a:t>
            </a:r>
            <a:r>
              <a:rPr spc="20" dirty="0"/>
              <a:t> </a:t>
            </a:r>
            <a:r>
              <a:rPr spc="-5" dirty="0"/>
              <a:t>ФПИ»</a:t>
            </a:r>
            <a:r>
              <a:rPr dirty="0"/>
              <a:t> </a:t>
            </a:r>
            <a:r>
              <a:rPr spc="-5" dirty="0"/>
              <a:t>Минздрава</a:t>
            </a:r>
            <a:r>
              <a:rPr spc="-15" dirty="0"/>
              <a:t> </a:t>
            </a:r>
            <a:r>
              <a:rPr spc="-5" dirty="0"/>
              <a:t>России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1198</Words>
  <Application>Microsoft Office PowerPoint</Application>
  <PresentationFormat>Произвольный</PresentationFormat>
  <Paragraphs>363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ФГБУ «Национальный медицинский исследовательский центр фтизиопульмонологии и  инфекционных заболеваний» Минздрава России</vt:lpstr>
      <vt:lpstr>1. Число заболеваний с впервые в жизни установленным диагнозом  хронического вирусного гепатита (1000)</vt:lpstr>
      <vt:lpstr>2. Заболеваемость хроническими вирусными гепатитами и диспансерное  наблюдение (2000)</vt:lpstr>
      <vt:lpstr>3. Обследование на хронические вирусные гепатиты (3000) - включают результаты  обследований пациентов с хроническими вирусными гепатитами, полученных в отчетном году</vt:lpstr>
      <vt:lpstr>3. Обследование на хронические вирусные гепатиты (3100)</vt:lpstr>
      <vt:lpstr>4. Противовирусное лечение пациентов с хроническими вирусными  гепатитами, человек (4000)</vt:lpstr>
      <vt:lpstr>Вакцинация против вирусных гепатитов (4100)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Kaminskiy Grigory</dc:creator>
  <cp:lastModifiedBy>Алена Александровна Кандеева</cp:lastModifiedBy>
  <cp:revision>1</cp:revision>
  <dcterms:created xsi:type="dcterms:W3CDTF">2023-12-15T00:16:49Z</dcterms:created>
  <dcterms:modified xsi:type="dcterms:W3CDTF">2023-12-15T00:37:30Z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2023-12-11T00:00:00Z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2023-12-15T00:00:00Z</vt:filetime>
  </property>
</Properties>
</file>