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702" r:id="rId1"/>
  </p:sldMasterIdLst>
  <p:sldIdLst>
    <p:sldId id="268" r:id="rId2"/>
    <p:sldId id="270" r:id="rId3"/>
    <p:sldId id="271" r:id="rId4"/>
    <p:sldId id="27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94660"/>
  </p:normalViewPr>
  <p:slideViewPr>
    <p:cSldViewPr>
      <p:cViewPr varScale="1">
        <p:scale>
          <a:sx n="110" d="100"/>
          <a:sy n="110" d="100"/>
        </p:scale>
        <p:origin x="123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7638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7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00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8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816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713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670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218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520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84582721-68E2-41C2-96BE-995FF014C44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503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2721-68E2-41C2-96BE-995FF014C44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468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4582721-68E2-41C2-96BE-995FF014C44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7883B3A-C71D-414E-81F6-F25F23A40C84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8741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OMR-KND@yandex.r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0"/>
          <p:cNvSpPr txBox="1">
            <a:spLocks noGrp="1"/>
          </p:cNvSpPr>
          <p:nvPr>
            <p:ph type="title"/>
          </p:nvPr>
        </p:nvSpPr>
        <p:spPr>
          <a:xfrm>
            <a:off x="467544" y="1393032"/>
            <a:ext cx="7982204" cy="3848668"/>
          </a:xfrm>
          <a:prstGeom prst="rect">
            <a:avLst/>
          </a:prstGeom>
        </p:spPr>
        <p:txBody>
          <a:bodyPr vert="horz" wrap="square" lIns="0" tIns="763447" rIns="0" bIns="0" rtlCol="0">
            <a:spAutoFit/>
          </a:bodyPr>
          <a:lstStyle/>
          <a:p>
            <a:pPr marL="431800" algn="ctr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sz="4000" b="1" spc="-3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="1" spc="-3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СДАЧЕ ГОДОВОГО ОТЧЕТА</a:t>
            </a:r>
            <a:br>
              <a:rPr lang="ru-RU" sz="4000" b="1" spc="-3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spc="-5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4000" b="1" spc="-76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="1" spc="-2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НАРКОЛОГИИ</a:t>
            </a: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spc="-1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ru-RU" sz="4000" b="1" spc="-2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4000" b="1" spc="-1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="1" spc="-3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  <a:br>
              <a:rPr lang="ru-RU" sz="4000" b="1" spc="-3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spc="-3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(ФОРМЫ № 11 и № 37)</a:t>
            </a:r>
            <a:r>
              <a:rPr lang="ru-RU" sz="4000" dirty="0"/>
              <a:t/>
            </a:r>
            <a:br>
              <a:rPr lang="ru-RU" sz="4000" dirty="0"/>
            </a:br>
            <a:endParaRPr sz="4000" dirty="0"/>
          </a:p>
        </p:txBody>
      </p:sp>
      <p:pic>
        <p:nvPicPr>
          <p:cNvPr id="1026" name="Picture 2" descr="https://sun1-19.userapi.com/s/v1/ig2/ulGsNWeNx_jPhP70OLkkOSeNeSCmgnFk6qCAbRMbUrS-lwIm5f3Ll8jqwYv_adhg9ER1mCbJe26_UeTkphyDHahC.jpg?size=400x400&amp;quality=95&amp;crop=11,32,666,666&amp;ava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585392" cy="158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21580" y="724662"/>
            <a:ext cx="6161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ГАУЗ «Забайкальский краевой наркологический диспансер»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279610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18"/>
          <p:cNvSpPr txBox="1"/>
          <p:nvPr/>
        </p:nvSpPr>
        <p:spPr>
          <a:xfrm>
            <a:off x="971600" y="1700808"/>
            <a:ext cx="7072630" cy="39683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2800" spc="-25" dirty="0" err="1" smtClean="0">
                <a:cs typeface="Arial" panose="020B0604020202020204" pitchFamily="34" charset="0"/>
              </a:rPr>
              <a:t>Бланки</a:t>
            </a:r>
            <a:r>
              <a:rPr sz="2800" spc="-15" dirty="0" smtClean="0">
                <a:cs typeface="Arial" panose="020B0604020202020204" pitchFamily="34" charset="0"/>
              </a:rPr>
              <a:t> </a:t>
            </a:r>
            <a:r>
              <a:rPr sz="2800" spc="-15" dirty="0">
                <a:cs typeface="Arial" panose="020B0604020202020204" pitchFamily="34" charset="0"/>
              </a:rPr>
              <a:t>форм</a:t>
            </a:r>
            <a:r>
              <a:rPr sz="2800" spc="25" dirty="0">
                <a:cs typeface="Arial" panose="020B0604020202020204" pitchFamily="34" charset="0"/>
              </a:rPr>
              <a:t> </a:t>
            </a:r>
            <a:r>
              <a:rPr sz="2800" dirty="0">
                <a:cs typeface="Arial" panose="020B0604020202020204" pitchFamily="34" charset="0"/>
              </a:rPr>
              <a:t>№11</a:t>
            </a:r>
            <a:r>
              <a:rPr sz="2800" spc="5" dirty="0">
                <a:cs typeface="Arial" panose="020B0604020202020204" pitchFamily="34" charset="0"/>
              </a:rPr>
              <a:t> </a:t>
            </a:r>
            <a:r>
              <a:rPr sz="2800" dirty="0">
                <a:cs typeface="Arial" panose="020B0604020202020204" pitchFamily="34" charset="0"/>
              </a:rPr>
              <a:t>и </a:t>
            </a:r>
            <a:r>
              <a:rPr sz="2800" spc="50" dirty="0">
                <a:cs typeface="Arial" panose="020B0604020202020204" pitchFamily="34" charset="0"/>
              </a:rPr>
              <a:t>№37</a:t>
            </a:r>
            <a:r>
              <a:rPr sz="2800" spc="15" dirty="0">
                <a:cs typeface="Arial" panose="020B0604020202020204" pitchFamily="34" charset="0"/>
              </a:rPr>
              <a:t> </a:t>
            </a:r>
            <a:r>
              <a:rPr sz="2800" spc="-45" dirty="0">
                <a:cs typeface="Arial" panose="020B0604020202020204" pitchFamily="34" charset="0"/>
              </a:rPr>
              <a:t>за</a:t>
            </a:r>
            <a:r>
              <a:rPr sz="2800" spc="5" dirty="0">
                <a:cs typeface="Arial" panose="020B0604020202020204" pitchFamily="34" charset="0"/>
              </a:rPr>
              <a:t> </a:t>
            </a:r>
            <a:r>
              <a:rPr sz="2800" spc="-25" dirty="0" err="1">
                <a:cs typeface="Arial" panose="020B0604020202020204" pitchFamily="34" charset="0"/>
              </a:rPr>
              <a:t>отчетный</a:t>
            </a:r>
            <a:r>
              <a:rPr sz="2800" dirty="0">
                <a:cs typeface="Arial" panose="020B0604020202020204" pitchFamily="34" charset="0"/>
              </a:rPr>
              <a:t> </a:t>
            </a:r>
            <a:r>
              <a:rPr sz="2800" spc="-5" dirty="0" smtClean="0">
                <a:cs typeface="Arial" panose="020B0604020202020204" pitchFamily="34" charset="0"/>
              </a:rPr>
              <a:t>202</a:t>
            </a:r>
            <a:r>
              <a:rPr lang="en-US" sz="2800" spc="-5" dirty="0" smtClean="0">
                <a:cs typeface="Arial" panose="020B0604020202020204" pitchFamily="34" charset="0"/>
              </a:rPr>
              <a:t>3</a:t>
            </a:r>
            <a:r>
              <a:rPr sz="2800" spc="5" dirty="0" smtClean="0">
                <a:cs typeface="Arial" panose="020B0604020202020204" pitchFamily="34" charset="0"/>
              </a:rPr>
              <a:t> </a:t>
            </a:r>
            <a:r>
              <a:rPr sz="2800" spc="-45" dirty="0">
                <a:cs typeface="Arial" panose="020B0604020202020204" pitchFamily="34" charset="0"/>
              </a:rPr>
              <a:t>год </a:t>
            </a:r>
            <a:r>
              <a:rPr sz="2800" spc="-40" dirty="0">
                <a:cs typeface="Arial" panose="020B0604020202020204" pitchFamily="34" charset="0"/>
              </a:rPr>
              <a:t> </a:t>
            </a:r>
            <a:r>
              <a:rPr sz="2800" spc="-20" dirty="0" err="1">
                <a:cs typeface="Arial" panose="020B0604020202020204" pitchFamily="34" charset="0"/>
              </a:rPr>
              <a:t>соответствуют</a:t>
            </a:r>
            <a:r>
              <a:rPr sz="2800" dirty="0">
                <a:cs typeface="Arial" panose="020B0604020202020204" pitchFamily="34" charset="0"/>
              </a:rPr>
              <a:t> </a:t>
            </a:r>
            <a:r>
              <a:rPr lang="ru-RU" sz="2800" dirty="0" smtClean="0">
                <a:cs typeface="Arial" panose="020B0604020202020204" pitchFamily="34" charset="0"/>
              </a:rPr>
              <a:t>бланкам, </a:t>
            </a:r>
            <a:r>
              <a:rPr sz="2800" spc="-20" dirty="0" err="1" smtClean="0">
                <a:cs typeface="Arial" panose="020B0604020202020204" pitchFamily="34" charset="0"/>
              </a:rPr>
              <a:t>утвержденным</a:t>
            </a:r>
            <a:r>
              <a:rPr sz="2800" spc="-15" dirty="0" smtClean="0">
                <a:cs typeface="Arial" panose="020B0604020202020204" pitchFamily="34" charset="0"/>
              </a:rPr>
              <a:t> </a:t>
            </a:r>
            <a:r>
              <a:rPr sz="2800" spc="-40" dirty="0">
                <a:cs typeface="Arial" panose="020B0604020202020204" pitchFamily="34" charset="0"/>
              </a:rPr>
              <a:t>приказом</a:t>
            </a:r>
            <a:r>
              <a:rPr sz="2800" dirty="0">
                <a:cs typeface="Arial" panose="020B0604020202020204" pitchFamily="34" charset="0"/>
              </a:rPr>
              <a:t> </a:t>
            </a:r>
            <a:r>
              <a:rPr sz="2800" spc="-25" dirty="0">
                <a:cs typeface="Arial" panose="020B0604020202020204" pitchFamily="34" charset="0"/>
              </a:rPr>
              <a:t>Росстата</a:t>
            </a:r>
            <a:r>
              <a:rPr sz="2800" spc="-5" dirty="0">
                <a:cs typeface="Arial" panose="020B0604020202020204" pitchFamily="34" charset="0"/>
              </a:rPr>
              <a:t> </a:t>
            </a:r>
            <a:r>
              <a:rPr sz="2800" spc="-25" dirty="0">
                <a:cs typeface="Arial" panose="020B0604020202020204" pitchFamily="34" charset="0"/>
              </a:rPr>
              <a:t>от </a:t>
            </a:r>
            <a:r>
              <a:rPr sz="2800" spc="-20" dirty="0">
                <a:cs typeface="Arial" panose="020B0604020202020204" pitchFamily="34" charset="0"/>
              </a:rPr>
              <a:t> </a:t>
            </a:r>
            <a:r>
              <a:rPr sz="2800" b="1" spc="-5" dirty="0">
                <a:cs typeface="Arial" panose="020B0604020202020204" pitchFamily="34" charset="0"/>
              </a:rPr>
              <a:t>16.10.201</a:t>
            </a:r>
            <a:r>
              <a:rPr sz="2800" b="1" dirty="0">
                <a:cs typeface="Arial" panose="020B0604020202020204" pitchFamily="34" charset="0"/>
              </a:rPr>
              <a:t>3</a:t>
            </a:r>
            <a:r>
              <a:rPr sz="2800" b="1" spc="-15" dirty="0">
                <a:cs typeface="Arial" panose="020B0604020202020204" pitchFamily="34" charset="0"/>
              </a:rPr>
              <a:t> </a:t>
            </a:r>
            <a:r>
              <a:rPr sz="2800" b="1" spc="-275" dirty="0">
                <a:cs typeface="Arial" panose="020B0604020202020204" pitchFamily="34" charset="0"/>
              </a:rPr>
              <a:t>г</a:t>
            </a:r>
            <a:r>
              <a:rPr sz="2800" b="1" dirty="0">
                <a:cs typeface="Arial" panose="020B0604020202020204" pitchFamily="34" charset="0"/>
              </a:rPr>
              <a:t>. </a:t>
            </a:r>
            <a:r>
              <a:rPr sz="2800" b="1" spc="40" dirty="0">
                <a:cs typeface="Arial" panose="020B0604020202020204" pitchFamily="34" charset="0"/>
              </a:rPr>
              <a:t>№410</a:t>
            </a:r>
            <a:r>
              <a:rPr sz="2800" b="1" spc="10" dirty="0">
                <a:cs typeface="Arial" panose="020B0604020202020204" pitchFamily="34" charset="0"/>
              </a:rPr>
              <a:t> </a:t>
            </a:r>
            <a:r>
              <a:rPr sz="2800" dirty="0">
                <a:cs typeface="Arial" panose="020B0604020202020204" pitchFamily="34" charset="0"/>
              </a:rPr>
              <a:t>с</a:t>
            </a:r>
            <a:r>
              <a:rPr sz="2800" spc="10" dirty="0">
                <a:cs typeface="Arial" panose="020B0604020202020204" pitchFamily="34" charset="0"/>
              </a:rPr>
              <a:t> </a:t>
            </a:r>
            <a:r>
              <a:rPr sz="2800" spc="-15" dirty="0">
                <a:cs typeface="Arial" panose="020B0604020202020204" pitchFamily="34" charset="0"/>
              </a:rPr>
              <a:t>изменени</a:t>
            </a:r>
            <a:r>
              <a:rPr sz="2800" spc="-25" dirty="0">
                <a:cs typeface="Arial" panose="020B0604020202020204" pitchFamily="34" charset="0"/>
              </a:rPr>
              <a:t>ями</a:t>
            </a:r>
            <a:r>
              <a:rPr sz="2800" spc="-20" dirty="0">
                <a:cs typeface="Arial" panose="020B0604020202020204" pitchFamily="34" charset="0"/>
              </a:rPr>
              <a:t> </a:t>
            </a:r>
            <a:r>
              <a:rPr sz="2800" dirty="0">
                <a:cs typeface="Arial" panose="020B0604020202020204" pitchFamily="34" charset="0"/>
              </a:rPr>
              <a:t>и</a:t>
            </a:r>
            <a:r>
              <a:rPr sz="2800" spc="5" dirty="0">
                <a:cs typeface="Arial" panose="020B0604020202020204" pitchFamily="34" charset="0"/>
              </a:rPr>
              <a:t> </a:t>
            </a:r>
            <a:r>
              <a:rPr sz="2800" spc="-15" dirty="0">
                <a:cs typeface="Arial" panose="020B0604020202020204" pitchFamily="34" charset="0"/>
              </a:rPr>
              <a:t>до</a:t>
            </a:r>
            <a:r>
              <a:rPr sz="2800" spc="-20" dirty="0">
                <a:cs typeface="Arial" panose="020B0604020202020204" pitchFamily="34" charset="0"/>
              </a:rPr>
              <a:t>п</a:t>
            </a:r>
            <a:r>
              <a:rPr sz="2800" spc="-50" dirty="0">
                <a:cs typeface="Arial" panose="020B0604020202020204" pitchFamily="34" charset="0"/>
              </a:rPr>
              <a:t>о</a:t>
            </a:r>
            <a:r>
              <a:rPr sz="2800" spc="5" dirty="0">
                <a:cs typeface="Arial" panose="020B0604020202020204" pitchFamily="34" charset="0"/>
              </a:rPr>
              <a:t>л</a:t>
            </a:r>
            <a:r>
              <a:rPr sz="2800" dirty="0">
                <a:cs typeface="Arial" panose="020B0604020202020204" pitchFamily="34" charset="0"/>
              </a:rPr>
              <a:t>н</a:t>
            </a:r>
            <a:r>
              <a:rPr sz="2800" spc="-10" dirty="0">
                <a:cs typeface="Arial" panose="020B0604020202020204" pitchFamily="34" charset="0"/>
              </a:rPr>
              <a:t>ени</a:t>
            </a:r>
            <a:r>
              <a:rPr sz="2800" spc="-20" dirty="0">
                <a:cs typeface="Arial" panose="020B0604020202020204" pitchFamily="34" charset="0"/>
              </a:rPr>
              <a:t>я</a:t>
            </a:r>
            <a:r>
              <a:rPr sz="2800" spc="-15" dirty="0">
                <a:cs typeface="Arial" panose="020B0604020202020204" pitchFamily="34" charset="0"/>
              </a:rPr>
              <a:t>ми,  </a:t>
            </a:r>
            <a:r>
              <a:rPr sz="2800" spc="-10" dirty="0">
                <a:cs typeface="Arial" panose="020B0604020202020204" pitchFamily="34" charset="0"/>
              </a:rPr>
              <a:t>внесенными</a:t>
            </a:r>
            <a:r>
              <a:rPr sz="2800" spc="-35" dirty="0">
                <a:cs typeface="Arial" panose="020B0604020202020204" pitchFamily="34" charset="0"/>
              </a:rPr>
              <a:t> </a:t>
            </a:r>
            <a:r>
              <a:rPr sz="2800" spc="-25" dirty="0">
                <a:cs typeface="Arial" panose="020B0604020202020204" pitchFamily="34" charset="0"/>
              </a:rPr>
              <a:t>Минздравом</a:t>
            </a:r>
            <a:r>
              <a:rPr sz="2800" spc="-10" dirty="0">
                <a:cs typeface="Arial" panose="020B0604020202020204" pitchFamily="34" charset="0"/>
              </a:rPr>
              <a:t> </a:t>
            </a:r>
            <a:r>
              <a:rPr sz="2800" spc="-15" dirty="0">
                <a:cs typeface="Arial" panose="020B0604020202020204" pitchFamily="34" charset="0"/>
              </a:rPr>
              <a:t>России</a:t>
            </a:r>
            <a:r>
              <a:rPr sz="2800" spc="-5" dirty="0">
                <a:cs typeface="Arial" panose="020B0604020202020204" pitchFamily="34" charset="0"/>
              </a:rPr>
              <a:t> </a:t>
            </a:r>
            <a:r>
              <a:rPr sz="2800" dirty="0">
                <a:cs typeface="Arial" panose="020B0604020202020204" pitchFamily="34" charset="0"/>
              </a:rPr>
              <a:t>в</a:t>
            </a:r>
            <a:r>
              <a:rPr sz="2800" spc="25" dirty="0">
                <a:cs typeface="Arial" panose="020B0604020202020204" pitchFamily="34" charset="0"/>
              </a:rPr>
              <a:t> </a:t>
            </a:r>
            <a:r>
              <a:rPr sz="2800" spc="-10" dirty="0">
                <a:cs typeface="Arial" panose="020B0604020202020204" pitchFamily="34" charset="0"/>
              </a:rPr>
              <a:t>последующие</a:t>
            </a:r>
            <a:r>
              <a:rPr sz="2800" spc="10" dirty="0">
                <a:cs typeface="Arial" panose="020B0604020202020204" pitchFamily="34" charset="0"/>
              </a:rPr>
              <a:t> </a:t>
            </a:r>
            <a:r>
              <a:rPr sz="2800" spc="-30" dirty="0">
                <a:cs typeface="Arial" panose="020B0604020202020204" pitchFamily="34" charset="0"/>
              </a:rPr>
              <a:t>годы. </a:t>
            </a:r>
            <a:endParaRPr lang="ru-RU" sz="2800" spc="-30" dirty="0" smtClean="0">
              <a:cs typeface="Arial" panose="020B0604020202020204" pitchFamily="34" charset="0"/>
            </a:endParaRPr>
          </a:p>
          <a:p>
            <a:pPr marL="355600" marR="5080" indent="-342900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2800" spc="-10" dirty="0" err="1" smtClean="0">
                <a:cs typeface="Arial" panose="020B0604020202020204" pitchFamily="34" charset="0"/>
              </a:rPr>
              <a:t>Принципы</a:t>
            </a:r>
            <a:r>
              <a:rPr sz="2800" spc="5" dirty="0" smtClean="0">
                <a:cs typeface="Arial" panose="020B0604020202020204" pitchFamily="34" charset="0"/>
              </a:rPr>
              <a:t> </a:t>
            </a:r>
            <a:r>
              <a:rPr sz="2800" spc="-25" dirty="0">
                <a:cs typeface="Arial" panose="020B0604020202020204" pitchFamily="34" charset="0"/>
              </a:rPr>
              <a:t>проверки</a:t>
            </a:r>
            <a:r>
              <a:rPr sz="2800" spc="-5" dirty="0">
                <a:cs typeface="Arial" panose="020B0604020202020204" pitchFamily="34" charset="0"/>
              </a:rPr>
              <a:t> </a:t>
            </a:r>
            <a:r>
              <a:rPr sz="2800" spc="-15" dirty="0">
                <a:cs typeface="Arial" panose="020B0604020202020204" pitchFamily="34" charset="0"/>
              </a:rPr>
              <a:t>форм</a:t>
            </a:r>
            <a:r>
              <a:rPr sz="2800" spc="30" dirty="0">
                <a:cs typeface="Arial" panose="020B0604020202020204" pitchFamily="34" charset="0"/>
              </a:rPr>
              <a:t> </a:t>
            </a:r>
            <a:r>
              <a:rPr sz="2800" dirty="0">
                <a:cs typeface="Arial" panose="020B0604020202020204" pitchFamily="34" charset="0"/>
              </a:rPr>
              <a:t>№11</a:t>
            </a:r>
            <a:r>
              <a:rPr sz="2800" spc="10" dirty="0">
                <a:cs typeface="Arial" panose="020B0604020202020204" pitchFamily="34" charset="0"/>
              </a:rPr>
              <a:t> </a:t>
            </a:r>
            <a:r>
              <a:rPr sz="2800" dirty="0">
                <a:cs typeface="Arial" panose="020B0604020202020204" pitchFamily="34" charset="0"/>
              </a:rPr>
              <a:t>и</a:t>
            </a:r>
            <a:r>
              <a:rPr sz="2800" spc="10" dirty="0">
                <a:cs typeface="Arial" panose="020B0604020202020204" pitchFamily="34" charset="0"/>
              </a:rPr>
              <a:t> </a:t>
            </a:r>
            <a:r>
              <a:rPr sz="2800" spc="50" dirty="0">
                <a:cs typeface="Arial" panose="020B0604020202020204" pitchFamily="34" charset="0"/>
              </a:rPr>
              <a:t>№37</a:t>
            </a:r>
            <a:r>
              <a:rPr sz="2800" spc="30" dirty="0">
                <a:cs typeface="Arial" panose="020B0604020202020204" pitchFamily="34" charset="0"/>
              </a:rPr>
              <a:t> </a:t>
            </a:r>
            <a:r>
              <a:rPr sz="2800" spc="-45" dirty="0">
                <a:cs typeface="Arial" panose="020B0604020202020204" pitchFamily="34" charset="0"/>
              </a:rPr>
              <a:t>за</a:t>
            </a:r>
            <a:r>
              <a:rPr sz="2800" spc="5" dirty="0">
                <a:cs typeface="Arial" panose="020B0604020202020204" pitchFamily="34" charset="0"/>
              </a:rPr>
              <a:t> </a:t>
            </a:r>
            <a:r>
              <a:rPr sz="2800" spc="-20" dirty="0" err="1">
                <a:cs typeface="Arial" panose="020B0604020202020204" pitchFamily="34" charset="0"/>
              </a:rPr>
              <a:t>отчетный</a:t>
            </a:r>
            <a:r>
              <a:rPr sz="2800" spc="10" dirty="0">
                <a:cs typeface="Arial" panose="020B0604020202020204" pitchFamily="34" charset="0"/>
              </a:rPr>
              <a:t> </a:t>
            </a:r>
            <a:r>
              <a:rPr sz="2800" spc="-5" dirty="0" smtClean="0">
                <a:cs typeface="Arial" panose="020B0604020202020204" pitchFamily="34" charset="0"/>
              </a:rPr>
              <a:t>202</a:t>
            </a:r>
            <a:r>
              <a:rPr lang="en-US" sz="2800" spc="-5" dirty="0" smtClean="0">
                <a:cs typeface="Arial" panose="020B0604020202020204" pitchFamily="34" charset="0"/>
              </a:rPr>
              <a:t>3</a:t>
            </a:r>
            <a:r>
              <a:rPr sz="2800" spc="-515" dirty="0" smtClean="0">
                <a:cs typeface="Arial" panose="020B0604020202020204" pitchFamily="34" charset="0"/>
              </a:rPr>
              <a:t> </a:t>
            </a:r>
            <a:r>
              <a:rPr lang="ru-RU" sz="2800" spc="-515" dirty="0" smtClean="0">
                <a:cs typeface="Arial" panose="020B0604020202020204" pitchFamily="34" charset="0"/>
              </a:rPr>
              <a:t> </a:t>
            </a:r>
            <a:r>
              <a:rPr sz="2800" spc="-45" dirty="0" err="1" smtClean="0">
                <a:cs typeface="Arial" panose="020B0604020202020204" pitchFamily="34" charset="0"/>
              </a:rPr>
              <a:t>год</a:t>
            </a:r>
            <a:r>
              <a:rPr sz="2800" dirty="0" smtClean="0">
                <a:cs typeface="Arial" panose="020B0604020202020204" pitchFamily="34" charset="0"/>
              </a:rPr>
              <a:t> </a:t>
            </a:r>
            <a:r>
              <a:rPr sz="2800" spc="-15" dirty="0">
                <a:cs typeface="Arial" panose="020B0604020202020204" pitchFamily="34" charset="0"/>
              </a:rPr>
              <a:t>по</a:t>
            </a:r>
            <a:r>
              <a:rPr sz="2800" spc="30" dirty="0">
                <a:cs typeface="Arial" panose="020B0604020202020204" pitchFamily="34" charset="0"/>
              </a:rPr>
              <a:t> </a:t>
            </a:r>
            <a:r>
              <a:rPr sz="2800" spc="-5" dirty="0">
                <a:cs typeface="Arial" panose="020B0604020202020204" pitchFamily="34" charset="0"/>
              </a:rPr>
              <a:t>сравнению</a:t>
            </a:r>
            <a:r>
              <a:rPr sz="2800" spc="-25" dirty="0">
                <a:cs typeface="Arial" panose="020B0604020202020204" pitchFamily="34" charset="0"/>
              </a:rPr>
              <a:t> </a:t>
            </a:r>
            <a:r>
              <a:rPr sz="2800" dirty="0">
                <a:cs typeface="Arial" panose="020B0604020202020204" pitchFamily="34" charset="0"/>
              </a:rPr>
              <a:t>с</a:t>
            </a:r>
            <a:r>
              <a:rPr sz="2800" spc="10" dirty="0">
                <a:cs typeface="Arial" panose="020B0604020202020204" pitchFamily="34" charset="0"/>
              </a:rPr>
              <a:t> </a:t>
            </a:r>
            <a:r>
              <a:rPr sz="2800" spc="-10" dirty="0">
                <a:cs typeface="Arial" panose="020B0604020202020204" pitchFamily="34" charset="0"/>
              </a:rPr>
              <a:t>прошлым</a:t>
            </a:r>
            <a:r>
              <a:rPr sz="2800" spc="-5" dirty="0">
                <a:cs typeface="Arial" panose="020B0604020202020204" pitchFamily="34" charset="0"/>
              </a:rPr>
              <a:t> </a:t>
            </a:r>
            <a:r>
              <a:rPr sz="2800" spc="-40" dirty="0">
                <a:cs typeface="Arial" panose="020B0604020202020204" pitchFamily="34" charset="0"/>
              </a:rPr>
              <a:t>годом</a:t>
            </a:r>
            <a:r>
              <a:rPr sz="2800" spc="25" dirty="0">
                <a:cs typeface="Arial" panose="020B0604020202020204" pitchFamily="34" charset="0"/>
              </a:rPr>
              <a:t> </a:t>
            </a:r>
            <a:r>
              <a:rPr sz="2800" spc="-5" dirty="0">
                <a:cs typeface="Arial" panose="020B0604020202020204" pitchFamily="34" charset="0"/>
              </a:rPr>
              <a:t>не</a:t>
            </a:r>
            <a:r>
              <a:rPr sz="2800" spc="5" dirty="0">
                <a:cs typeface="Arial" panose="020B0604020202020204" pitchFamily="34" charset="0"/>
              </a:rPr>
              <a:t> </a:t>
            </a:r>
            <a:r>
              <a:rPr sz="2800" spc="-15" dirty="0">
                <a:cs typeface="Arial" panose="020B0604020202020204" pitchFamily="34" charset="0"/>
              </a:rPr>
              <a:t>изменились.</a:t>
            </a:r>
            <a:endParaRPr sz="2800" dirty="0">
              <a:cs typeface="Arial" panose="020B0604020202020204" pitchFamily="34" charset="0"/>
            </a:endParaRPr>
          </a:p>
        </p:txBody>
      </p:sp>
      <p:pic>
        <p:nvPicPr>
          <p:cNvPr id="3" name="Picture 2" descr="https://sun1-19.userapi.com/s/v1/ig2/ulGsNWeNx_jPhP70OLkkOSeNeSCmgnFk6qCAbRMbUrS-lwIm5f3Ll8jqwYv_adhg9ER1mCbJe26_UeTkphyDHahC.jpg?size=400x400&amp;quality=95&amp;crop=11,32,666,666&amp;ava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585392" cy="158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21580" y="724662"/>
            <a:ext cx="6161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ГАУЗ «Забайкальский краевой наркологический диспансер»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654329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59" y="548680"/>
            <a:ext cx="7543801" cy="554461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/>
              <a:t>В организационном-методическом отделе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/>
              <a:t>ГАУЗ </a:t>
            </a:r>
            <a:r>
              <a:rPr lang="ru-RU" sz="2400" b="1" dirty="0"/>
              <a:t>«Забайкальский краевой наркологический диспансер</a:t>
            </a:r>
            <a:r>
              <a:rPr lang="ru-RU" sz="2400" b="1" dirty="0" smtClean="0"/>
              <a:t>» принимаются: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b="1" dirty="0"/>
          </a:p>
          <a:p>
            <a:pPr marL="457200" indent="-457200">
              <a:buAutoNum type="arabicPeriod"/>
            </a:pPr>
            <a:r>
              <a:rPr lang="ru-RU" sz="2200" dirty="0" smtClean="0"/>
              <a:t>Годовые отчетные формы № 37 и № 11, прошитые и с печатями отдела статистики, в количестве 2 экземпляров;</a:t>
            </a:r>
          </a:p>
          <a:p>
            <a:pPr marL="457200" indent="-457200">
              <a:buAutoNum type="arabicPeriod"/>
            </a:pPr>
            <a:r>
              <a:rPr lang="ru-RU" sz="2200" dirty="0" smtClean="0"/>
              <a:t>Электронный вариант годовых отчетных форм № 37 и № 11 на </a:t>
            </a:r>
            <a:r>
              <a:rPr lang="ru-RU" sz="2200" dirty="0" err="1" smtClean="0"/>
              <a:t>флешке</a:t>
            </a:r>
            <a:r>
              <a:rPr lang="ru-RU" sz="2200" dirty="0" smtClean="0"/>
              <a:t>;</a:t>
            </a:r>
          </a:p>
          <a:p>
            <a:pPr marL="457200" indent="-457200">
              <a:buAutoNum type="arabicPeriod"/>
            </a:pPr>
            <a:r>
              <a:rPr lang="ru-RU" sz="2200" dirty="0" smtClean="0"/>
              <a:t>Отчет о работе врача психиатра-нарколога за 2023 год и план работы на 2024 год;</a:t>
            </a:r>
          </a:p>
          <a:p>
            <a:pPr marL="457200" indent="-457200">
              <a:buAutoNum type="arabicPeriod"/>
            </a:pPr>
            <a:r>
              <a:rPr lang="ru-RU" sz="2200" dirty="0" smtClean="0"/>
              <a:t>Форма № </a:t>
            </a:r>
            <a:r>
              <a:rPr lang="ru-RU" sz="2200" dirty="0"/>
              <a:t>12 «Сведения о</a:t>
            </a:r>
            <a:r>
              <a:rPr lang="en-US" sz="2200" dirty="0"/>
              <a:t> </a:t>
            </a:r>
            <a:r>
              <a:rPr lang="ru-RU" sz="2200" dirty="0"/>
              <a:t>числе заболеваний, зарегистрированных у пациентов, проживающих в</a:t>
            </a:r>
            <a:r>
              <a:rPr lang="en-US" sz="2200" dirty="0"/>
              <a:t> </a:t>
            </a:r>
            <a:r>
              <a:rPr lang="ru-RU" sz="2200" dirty="0"/>
              <a:t>районе обслуживания медицинской </a:t>
            </a:r>
            <a:r>
              <a:rPr lang="ru-RU" sz="2200" dirty="0" smtClean="0"/>
              <a:t>организации»;</a:t>
            </a:r>
          </a:p>
          <a:p>
            <a:pPr marL="457200" indent="-457200">
              <a:buAutoNum type="arabicPeriod"/>
            </a:pPr>
            <a:r>
              <a:rPr lang="ru-RU" sz="2200" dirty="0"/>
              <a:t>Ф</a:t>
            </a:r>
            <a:r>
              <a:rPr lang="ru-RU" sz="2200" dirty="0" smtClean="0"/>
              <a:t>орма 039/у-02 «Ведомость учета врачебных посещений…»;</a:t>
            </a:r>
          </a:p>
          <a:p>
            <a:pPr marL="457200" indent="-457200">
              <a:buAutoNum type="arabicPeriod"/>
            </a:pPr>
            <a:r>
              <a:rPr lang="ru-RU" sz="2200" dirty="0" smtClean="0"/>
              <a:t>Таблица 1100 («Должности и физические лица медицинской организации») </a:t>
            </a:r>
            <a:r>
              <a:rPr lang="ru-RU" sz="2200" dirty="0" smtClean="0"/>
              <a:t>формы 30, строка </a:t>
            </a:r>
            <a:r>
              <a:rPr lang="ru-RU" sz="2200" dirty="0" smtClean="0"/>
              <a:t>74 (психиатры-наркологи).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36520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59" y="548680"/>
            <a:ext cx="7543801" cy="532041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Контактная информация</a:t>
            </a:r>
          </a:p>
          <a:p>
            <a:pPr marL="0" indent="0" algn="ctr">
              <a:buNone/>
            </a:pPr>
            <a:endParaRPr lang="ru-RU" sz="3200" b="1" dirty="0"/>
          </a:p>
          <a:p>
            <a:pPr algn="ctr"/>
            <a:r>
              <a:rPr lang="ru-RU" sz="3200" b="1" dirty="0" smtClean="0"/>
              <a:t>Эл. </a:t>
            </a:r>
            <a:r>
              <a:rPr lang="ru-RU" sz="3200" b="1" dirty="0"/>
              <a:t>п</a:t>
            </a:r>
            <a:r>
              <a:rPr lang="ru-RU" sz="3200" b="1" dirty="0" smtClean="0"/>
              <a:t>очта: </a:t>
            </a:r>
            <a:r>
              <a:rPr lang="en-US" sz="3200" b="1" dirty="0" smtClean="0">
                <a:solidFill>
                  <a:schemeClr val="accent1"/>
                </a:solidFill>
                <a:hlinkClick r:id="rId2"/>
              </a:rPr>
              <a:t>OMR-KND@yandex.ru</a:t>
            </a:r>
            <a:endParaRPr lang="en-US" sz="3200" b="1" dirty="0" smtClean="0">
              <a:solidFill>
                <a:schemeClr val="accent1"/>
              </a:solidFill>
            </a:endParaRPr>
          </a:p>
          <a:p>
            <a:pPr algn="ctr"/>
            <a:r>
              <a:rPr lang="ru-RU" sz="3200" b="1" dirty="0" smtClean="0"/>
              <a:t>Тел. 8 (3022) 41-64-42</a:t>
            </a:r>
          </a:p>
          <a:p>
            <a:pPr algn="ctr"/>
            <a:r>
              <a:rPr lang="ru-RU" sz="3200" b="1" u="sng" dirty="0" smtClean="0"/>
              <a:t>Зам. главного врача по </a:t>
            </a:r>
            <a:r>
              <a:rPr lang="ru-RU" sz="3200" b="1" u="sng" dirty="0" err="1" smtClean="0"/>
              <a:t>оргметодработе</a:t>
            </a:r>
            <a:endParaRPr lang="ru-RU" sz="3200" b="1" u="sng" dirty="0" smtClean="0"/>
          </a:p>
          <a:p>
            <a:pPr algn="ctr"/>
            <a:r>
              <a:rPr lang="ru-RU" sz="3200" b="1" dirty="0" err="1" smtClean="0"/>
              <a:t>Гамолина</a:t>
            </a:r>
            <a:r>
              <a:rPr lang="ru-RU" sz="3200" b="1" dirty="0" smtClean="0"/>
              <a:t> Вера Георгиевна</a:t>
            </a:r>
          </a:p>
          <a:p>
            <a:pPr algn="ctr"/>
            <a:r>
              <a:rPr lang="ru-RU" sz="3200" b="1" u="sng" dirty="0" smtClean="0"/>
              <a:t>Врач-статистик</a:t>
            </a:r>
          </a:p>
          <a:p>
            <a:pPr algn="ctr"/>
            <a:r>
              <a:rPr lang="ru-RU" sz="3200" b="1" dirty="0" smtClean="0"/>
              <a:t>Викулова Елена Александровна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16632"/>
            <a:ext cx="1616968" cy="16169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3721" y="260648"/>
            <a:ext cx="6161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ГАУЗ «Забайкальский краевой наркологический диспансер»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968185220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831</TotalTime>
  <Words>217</Words>
  <Application>Microsoft Office PowerPoint</Application>
  <PresentationFormat>Экран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Ретро</vt:lpstr>
      <vt:lpstr>О СДАЧЕ ГОДОВОГО ОТЧЕТА ПО  НАРКОЛОГИИ ЗА 2023 ГОД (ФОРМЫ № 11 и № 37)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Admin</cp:lastModifiedBy>
  <cp:revision>42</cp:revision>
  <dcterms:created xsi:type="dcterms:W3CDTF">2020-12-15T23:32:14Z</dcterms:created>
  <dcterms:modified xsi:type="dcterms:W3CDTF">2023-12-13T03:04:46Z</dcterms:modified>
</cp:coreProperties>
</file>