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5"/>
  </p:notesMasterIdLst>
  <p:sldIdLst>
    <p:sldId id="256" r:id="rId2"/>
    <p:sldId id="257" r:id="rId3"/>
    <p:sldId id="258" r:id="rId4"/>
    <p:sldId id="311" r:id="rId5"/>
    <p:sldId id="259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79" r:id="rId18"/>
    <p:sldId id="280" r:id="rId19"/>
    <p:sldId id="281" r:id="rId20"/>
    <p:sldId id="282" r:id="rId21"/>
    <p:sldId id="283" r:id="rId22"/>
    <p:sldId id="287" r:id="rId23"/>
    <p:sldId id="288" r:id="rId24"/>
    <p:sldId id="285" r:id="rId25"/>
    <p:sldId id="284" r:id="rId26"/>
    <p:sldId id="286" r:id="rId27"/>
    <p:sldId id="289" r:id="rId28"/>
    <p:sldId id="290" r:id="rId29"/>
    <p:sldId id="291" r:id="rId30"/>
    <p:sldId id="292" r:id="rId31"/>
    <p:sldId id="293" r:id="rId32"/>
    <p:sldId id="294" r:id="rId33"/>
    <p:sldId id="295" r:id="rId34"/>
    <p:sldId id="296" r:id="rId35"/>
    <p:sldId id="297" r:id="rId36"/>
    <p:sldId id="298" r:id="rId37"/>
    <p:sldId id="299" r:id="rId38"/>
    <p:sldId id="300" r:id="rId39"/>
    <p:sldId id="265" r:id="rId40"/>
    <p:sldId id="301" r:id="rId41"/>
    <p:sldId id="302" r:id="rId42"/>
    <p:sldId id="303" r:id="rId43"/>
    <p:sldId id="304" r:id="rId44"/>
    <p:sldId id="305" r:id="rId45"/>
    <p:sldId id="306" r:id="rId46"/>
    <p:sldId id="307" r:id="rId47"/>
    <p:sldId id="309" r:id="rId48"/>
    <p:sldId id="333" r:id="rId49"/>
    <p:sldId id="328" r:id="rId50"/>
    <p:sldId id="325" r:id="rId51"/>
    <p:sldId id="327" r:id="rId52"/>
    <p:sldId id="313" r:id="rId53"/>
    <p:sldId id="322" r:id="rId5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Светлый стиль 2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20" autoAdjust="0"/>
  </p:normalViewPr>
  <p:slideViewPr>
    <p:cSldViewPr snapToGrid="0">
      <p:cViewPr varScale="1">
        <p:scale>
          <a:sx n="110" d="100"/>
          <a:sy n="110" d="100"/>
        </p:scale>
        <p:origin x="-558" y="-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22266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DFC190-FC4B-4DCD-B67B-E24F7D78BA26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9D6AD8-A8E7-4D1C-8B6A-3952AC8CCC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259508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AB60A5-570E-44D3-BD56-EE4002BCAA66}" type="slidenum">
              <a:rPr lang="ru-RU" smtClean="0"/>
              <a:pPr/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009855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F09CD-8310-4308-B7A2-836FA60476B8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69927-4478-43A1-A76E-226A39C79B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358603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F09CD-8310-4308-B7A2-836FA60476B8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69927-4478-43A1-A76E-226A39C79B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380805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F09CD-8310-4308-B7A2-836FA60476B8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69927-4478-43A1-A76E-226A39C79B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66569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F09CD-8310-4308-B7A2-836FA60476B8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69927-4478-43A1-A76E-226A39C79B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98608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F09CD-8310-4308-B7A2-836FA60476B8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69927-4478-43A1-A76E-226A39C79B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934914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F09CD-8310-4308-B7A2-836FA60476B8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69927-4478-43A1-A76E-226A39C79B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72573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F09CD-8310-4308-B7A2-836FA60476B8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69927-4478-43A1-A76E-226A39C79B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12225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F09CD-8310-4308-B7A2-836FA60476B8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69927-4478-43A1-A76E-226A39C79B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59142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F09CD-8310-4308-B7A2-836FA60476B8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69927-4478-43A1-A76E-226A39C79B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715143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F09CD-8310-4308-B7A2-836FA60476B8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69927-4478-43A1-A76E-226A39C79B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34313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F09CD-8310-4308-B7A2-836FA60476B8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69927-4478-43A1-A76E-226A39C79B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03130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11000"/>
            <a:lum/>
          </a:blip>
          <a:srcRect/>
          <a:stretch>
            <a:fillRect t="-68000" b="-6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1F09CD-8310-4308-B7A2-836FA60476B8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869927-4478-43A1-A76E-226A39C79B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04740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normativ.kontur.ru/document?moduleid=1&amp;documentid=71591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normativ.kontur.ru/document?moduleid=1&amp;documentid=71591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normativ.kontur.ru/document?moduleid=1&amp;documentid=71591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s://normativ.kontur.ru/document?moduleid=1&amp;documentid=71591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normativ.kontur.ru/document?moduleid=1&amp;documentid=71591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normativ.kontur.ru/document?moduleid=1&amp;documentid=71591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214438"/>
            <a:ext cx="9144000" cy="2387600"/>
          </a:xfrm>
          <a:noFill/>
        </p:spPr>
        <p:txBody>
          <a:bodyPr>
            <a:normAutofit fontScale="90000"/>
          </a:bodyPr>
          <a:lstStyle/>
          <a:p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Требования к заполнению </a:t>
            </a:r>
            <a:b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формы ФГСН № 61 «Сведения о ВИЧ-инфекции»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  <a:p>
            <a: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Заместитель главного врача, заведующая </a:t>
            </a:r>
          </a:p>
          <a:p>
            <a: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ОПЦ СПИД ГУЗ ККИБ </a:t>
            </a:r>
            <a:r>
              <a:rPr lang="ru-RU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Н.Ю.Логинова</a:t>
            </a:r>
            <a:endParaRPr lang="ru-RU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94235566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3816" y="0"/>
            <a:ext cx="10515600" cy="853441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latin typeface="+mn-lt"/>
                <a:cs typeface="Times New Roman" panose="02020603050405020304" pitchFamily="18" charset="0"/>
              </a:rPr>
              <a:t>По стадиям в таблице 2000 распределяются пациенты, находящиеся </a:t>
            </a:r>
            <a:r>
              <a:rPr lang="en-US" sz="2400" dirty="0">
                <a:latin typeface="+mn-lt"/>
                <a:cs typeface="Times New Roman" panose="02020603050405020304" pitchFamily="18" charset="0"/>
              </a:rPr>
              <a:t/>
            </a:r>
            <a:br>
              <a:rPr lang="en-US" sz="2400" dirty="0">
                <a:latin typeface="+mn-lt"/>
                <a:cs typeface="Times New Roman" panose="02020603050405020304" pitchFamily="18" charset="0"/>
              </a:rPr>
            </a:br>
            <a:r>
              <a:rPr lang="ru-RU" sz="2400" dirty="0">
                <a:latin typeface="+mn-lt"/>
                <a:cs typeface="Times New Roman" panose="02020603050405020304" pitchFamily="18" charset="0"/>
              </a:rPr>
              <a:t>под диспансерным наблюдением</a:t>
            </a: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xmlns="" id="{73F6D248-D168-4621-A3FE-C5DE15698325}"/>
              </a:ext>
            </a:extLst>
          </p:cNvPr>
          <p:cNvGraphicFramePr>
            <a:graphicFrameLocks noGrp="1"/>
          </p:cNvGraphicFramePr>
          <p:nvPr/>
        </p:nvGraphicFramePr>
        <p:xfrm>
          <a:off x="573024" y="853440"/>
          <a:ext cx="10908032" cy="3442428"/>
        </p:xfrm>
        <a:graphic>
          <a:graphicData uri="http://schemas.openxmlformats.org/drawingml/2006/table">
            <a:tbl>
              <a:tblPr firstRow="1" firstCol="1" bandRow="1"/>
              <a:tblGrid>
                <a:gridCol w="1712554">
                  <a:extLst>
                    <a:ext uri="{9D8B030D-6E8A-4147-A177-3AD203B41FA5}">
                      <a16:colId xmlns:a16="http://schemas.microsoft.com/office/drawing/2014/main" xmlns="" val="4023170546"/>
                    </a:ext>
                  </a:extLst>
                </a:gridCol>
                <a:gridCol w="344428">
                  <a:extLst>
                    <a:ext uri="{9D8B030D-6E8A-4147-A177-3AD203B41FA5}">
                      <a16:colId xmlns:a16="http://schemas.microsoft.com/office/drawing/2014/main" xmlns="" val="2606481083"/>
                    </a:ext>
                  </a:extLst>
                </a:gridCol>
                <a:gridCol w="540951">
                  <a:extLst>
                    <a:ext uri="{9D8B030D-6E8A-4147-A177-3AD203B41FA5}">
                      <a16:colId xmlns:a16="http://schemas.microsoft.com/office/drawing/2014/main" xmlns="" val="3429276740"/>
                    </a:ext>
                  </a:extLst>
                </a:gridCol>
                <a:gridCol w="584089">
                  <a:extLst>
                    <a:ext uri="{9D8B030D-6E8A-4147-A177-3AD203B41FA5}">
                      <a16:colId xmlns:a16="http://schemas.microsoft.com/office/drawing/2014/main" xmlns="" val="970423903"/>
                    </a:ext>
                  </a:extLst>
                </a:gridCol>
                <a:gridCol w="453988">
                  <a:extLst>
                    <a:ext uri="{9D8B030D-6E8A-4147-A177-3AD203B41FA5}">
                      <a16:colId xmlns:a16="http://schemas.microsoft.com/office/drawing/2014/main" xmlns="" val="4054298365"/>
                    </a:ext>
                  </a:extLst>
                </a:gridCol>
                <a:gridCol w="453988">
                  <a:extLst>
                    <a:ext uri="{9D8B030D-6E8A-4147-A177-3AD203B41FA5}">
                      <a16:colId xmlns:a16="http://schemas.microsoft.com/office/drawing/2014/main" xmlns="" val="3754619757"/>
                    </a:ext>
                  </a:extLst>
                </a:gridCol>
                <a:gridCol w="562178">
                  <a:extLst>
                    <a:ext uri="{9D8B030D-6E8A-4147-A177-3AD203B41FA5}">
                      <a16:colId xmlns:a16="http://schemas.microsoft.com/office/drawing/2014/main" xmlns="" val="1633787713"/>
                    </a:ext>
                  </a:extLst>
                </a:gridCol>
                <a:gridCol w="562178">
                  <a:extLst>
                    <a:ext uri="{9D8B030D-6E8A-4147-A177-3AD203B41FA5}">
                      <a16:colId xmlns:a16="http://schemas.microsoft.com/office/drawing/2014/main" xmlns="" val="165079283"/>
                    </a:ext>
                  </a:extLst>
                </a:gridCol>
                <a:gridCol w="562178">
                  <a:extLst>
                    <a:ext uri="{9D8B030D-6E8A-4147-A177-3AD203B41FA5}">
                      <a16:colId xmlns:a16="http://schemas.microsoft.com/office/drawing/2014/main" xmlns="" val="2655485802"/>
                    </a:ext>
                  </a:extLst>
                </a:gridCol>
                <a:gridCol w="562178">
                  <a:extLst>
                    <a:ext uri="{9D8B030D-6E8A-4147-A177-3AD203B41FA5}">
                      <a16:colId xmlns:a16="http://schemas.microsoft.com/office/drawing/2014/main" xmlns="" val="3122669304"/>
                    </a:ext>
                  </a:extLst>
                </a:gridCol>
                <a:gridCol w="562178">
                  <a:extLst>
                    <a:ext uri="{9D8B030D-6E8A-4147-A177-3AD203B41FA5}">
                      <a16:colId xmlns:a16="http://schemas.microsoft.com/office/drawing/2014/main" xmlns="" val="2874489720"/>
                    </a:ext>
                  </a:extLst>
                </a:gridCol>
                <a:gridCol w="453988">
                  <a:extLst>
                    <a:ext uri="{9D8B030D-6E8A-4147-A177-3AD203B41FA5}">
                      <a16:colId xmlns:a16="http://schemas.microsoft.com/office/drawing/2014/main" xmlns="" val="2658602687"/>
                    </a:ext>
                  </a:extLst>
                </a:gridCol>
                <a:gridCol w="562178">
                  <a:extLst>
                    <a:ext uri="{9D8B030D-6E8A-4147-A177-3AD203B41FA5}">
                      <a16:colId xmlns:a16="http://schemas.microsoft.com/office/drawing/2014/main" xmlns="" val="4141647324"/>
                    </a:ext>
                  </a:extLst>
                </a:gridCol>
                <a:gridCol w="562178">
                  <a:extLst>
                    <a:ext uri="{9D8B030D-6E8A-4147-A177-3AD203B41FA5}">
                      <a16:colId xmlns:a16="http://schemas.microsoft.com/office/drawing/2014/main" xmlns="" val="2726312654"/>
                    </a:ext>
                  </a:extLst>
                </a:gridCol>
                <a:gridCol w="562178">
                  <a:extLst>
                    <a:ext uri="{9D8B030D-6E8A-4147-A177-3AD203B41FA5}">
                      <a16:colId xmlns:a16="http://schemas.microsoft.com/office/drawing/2014/main" xmlns="" val="1116490475"/>
                    </a:ext>
                  </a:extLst>
                </a:gridCol>
                <a:gridCol w="643663">
                  <a:extLst>
                    <a:ext uri="{9D8B030D-6E8A-4147-A177-3AD203B41FA5}">
                      <a16:colId xmlns:a16="http://schemas.microsoft.com/office/drawing/2014/main" xmlns="" val="2297783367"/>
                    </a:ext>
                  </a:extLst>
                </a:gridCol>
                <a:gridCol w="643663">
                  <a:extLst>
                    <a:ext uri="{9D8B030D-6E8A-4147-A177-3AD203B41FA5}">
                      <a16:colId xmlns:a16="http://schemas.microsoft.com/office/drawing/2014/main" xmlns="" val="4014268085"/>
                    </a:ext>
                  </a:extLst>
                </a:gridCol>
                <a:gridCol w="579296">
                  <a:extLst>
                    <a:ext uri="{9D8B030D-6E8A-4147-A177-3AD203B41FA5}">
                      <a16:colId xmlns:a16="http://schemas.microsoft.com/office/drawing/2014/main" xmlns="" val="3626270984"/>
                    </a:ext>
                  </a:extLst>
                </a:gridCol>
              </a:tblGrid>
              <a:tr h="103270"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Формы ВИЧ-инфекции,</a:t>
                      </a:r>
                      <a:b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контингенты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</a:t>
                      </a:r>
                      <a:b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kern="1600" baseline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стро-ки</a:t>
                      </a:r>
                      <a:endParaRPr lang="ru-RU" sz="1200" kern="1600" baseline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Код</a:t>
                      </a:r>
                      <a:b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МКБ-10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Зарегистрировано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600" kern="16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Находилось</a:t>
                      </a:r>
                      <a:r>
                        <a:rPr lang="ru-RU" sz="16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под диспансерным наблюдением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6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Снято с диспансерного наблюдения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Состоит</a:t>
                      </a:r>
                      <a:b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 диспансерным наблюдением                    на конец отчетного года</a:t>
                      </a:r>
                      <a:endParaRPr lang="ru-RU" sz="1200" kern="1600" baseline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55219535"/>
                  </a:ext>
                </a:extLst>
              </a:tr>
              <a:tr h="7601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56907730"/>
                  </a:ext>
                </a:extLst>
              </a:tr>
              <a:tr h="60815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 впер-вые</a:t>
                      </a:r>
                      <a:b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жизни уста-нов-ленным </a:t>
                      </a:r>
                      <a:r>
                        <a:rPr lang="ru-RU" sz="1200" kern="1600" baseline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диаг-нозом</a:t>
                      </a:r>
                      <a:endParaRPr lang="ru-RU" sz="1200" kern="1600" baseline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 впервые в жизни установленным диагнозом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переведено</a:t>
                      </a:r>
                      <a:r>
                        <a:rPr lang="en-US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/>
                      </a:r>
                      <a:br>
                        <a:rPr lang="en-US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других организаций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прибыло из других субъек-тов России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переведено</a:t>
                      </a:r>
                      <a:b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другие организации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выбыло в другие субъек-ты России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связи со смер-тью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200" kern="1600" baseline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  <a:b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(из гр. 17)</a:t>
                      </a:r>
                      <a:b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детей</a:t>
                      </a:r>
                      <a:b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возрасте</a:t>
                      </a:r>
                      <a:endParaRPr lang="ru-RU" sz="1200" kern="1600" baseline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</a:t>
                      </a:r>
                      <a: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 лет</a:t>
                      </a:r>
                      <a:endParaRPr lang="ru-RU" sz="1200" kern="1600" baseline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860815779"/>
                  </a:ext>
                </a:extLst>
              </a:tr>
              <a:tr h="121630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детей в </a:t>
                      </a:r>
                      <a:r>
                        <a:rPr lang="ru-RU" sz="1200" kern="1600" baseline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возра-сте</a:t>
                      </a:r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/>
                      </a:r>
                      <a:b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</a:t>
                      </a:r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 лет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 ведом-</a:t>
                      </a:r>
                      <a:r>
                        <a:rPr lang="ru-RU" sz="1200" kern="1600" baseline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ствен</a:t>
                      </a:r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</a:t>
                      </a:r>
                      <a:r>
                        <a:rPr lang="ru-RU" sz="1200" kern="1600" baseline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ных</a:t>
                      </a:r>
                      <a:endParaRPr lang="ru-RU" sz="1200" kern="1600" baseline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в ведом-</a:t>
                      </a:r>
                      <a:r>
                        <a:rPr lang="ru-RU" sz="1200" kern="1600" baseline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ствен</a:t>
                      </a:r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</a:t>
                      </a:r>
                      <a:r>
                        <a:rPr lang="ru-RU" sz="1200" kern="1600" baseline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ные</a:t>
                      </a:r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01171604"/>
                  </a:ext>
                </a:extLst>
              </a:tr>
              <a:tr h="15203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899128897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85216" y="949041"/>
            <a:ext cx="14430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Таблица</a:t>
            </a:r>
            <a:r>
              <a:rPr kumimoji="0" lang="ru-RU" sz="16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2000</a:t>
            </a: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585216" y="4510151"/>
          <a:ext cx="10960604" cy="2152777"/>
        </p:xfrm>
        <a:graphic>
          <a:graphicData uri="http://schemas.openxmlformats.org/drawingml/2006/table">
            <a:tbl>
              <a:tblPr/>
              <a:tblGrid>
                <a:gridCol w="83057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2676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3057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3057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83057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83057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830570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830570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830570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830570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829353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829353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Формы ВИЧ-инфекции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 строки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Код </a:t>
                      </a:r>
                      <a:r>
                        <a:rPr lang="ru-RU" sz="1200" u="sng">
                          <a:solidFill>
                            <a:srgbClr val="0563C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2"/>
                        </a:rPr>
                        <a:t>МКБ-10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9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общего числа зарегистрированных пациентов с болезнью, вызванной ВИЧ (гр. 6) имели клиническую стадию заболевания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2Б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2В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4Б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4В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стадия не установлена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Зарегистрировано пациентов с болезнью, вызванной ВИЧ, всего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B20 - B24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9" name="Овал 8"/>
          <p:cNvSpPr/>
          <p:nvPr/>
        </p:nvSpPr>
        <p:spPr>
          <a:xfrm>
            <a:off x="5742432" y="4303776"/>
            <a:ext cx="6047232" cy="821647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4096512" y="3824583"/>
            <a:ext cx="694944" cy="686457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02448392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8AD97CA-0E97-40B8-9A65-1D9E7831B4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3544" y="145669"/>
            <a:ext cx="10515600" cy="1061003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latin typeface="+mn-lt"/>
                <a:cs typeface="Times New Roman" panose="02020603050405020304" pitchFamily="18" charset="0"/>
              </a:rPr>
              <a:t>Число пациентов в таблице 2100  должно </a:t>
            </a:r>
            <a:r>
              <a:rPr lang="ru-RU" sz="2400" b="1" dirty="0">
                <a:latin typeface="+mn-lt"/>
                <a:cs typeface="Times New Roman" panose="02020603050405020304" pitchFamily="18" charset="0"/>
              </a:rPr>
              <a:t>соответствовать</a:t>
            </a:r>
            <a:r>
              <a:rPr lang="ru-RU" sz="2400" dirty="0">
                <a:latin typeface="+mn-lt"/>
                <a:cs typeface="Times New Roman" panose="02020603050405020304" pitchFamily="18" charset="0"/>
              </a:rPr>
              <a:t> числу пациентов</a:t>
            </a:r>
            <a:r>
              <a:rPr lang="en-US" sz="2400" dirty="0">
                <a:latin typeface="+mn-lt"/>
                <a:cs typeface="Times New Roman" panose="02020603050405020304" pitchFamily="18" charset="0"/>
              </a:rPr>
              <a:t/>
            </a:r>
            <a:br>
              <a:rPr lang="en-US" sz="2400" dirty="0">
                <a:latin typeface="+mn-lt"/>
                <a:cs typeface="Times New Roman" panose="02020603050405020304" pitchFamily="18" charset="0"/>
              </a:rPr>
            </a:br>
            <a:r>
              <a:rPr lang="ru-RU" sz="2400" dirty="0">
                <a:latin typeface="+mn-lt"/>
                <a:cs typeface="Times New Roman" panose="02020603050405020304" pitchFamily="18" charset="0"/>
              </a:rPr>
              <a:t>на диспансерном наблюдении в таблице 2000</a:t>
            </a:r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xmlns="" id="{73F6D248-D168-4621-A3FE-C5DE15698325}"/>
              </a:ext>
            </a:extLst>
          </p:cNvPr>
          <p:cNvGraphicFramePr>
            <a:graphicFrameLocks noGrp="1"/>
          </p:cNvGraphicFramePr>
          <p:nvPr/>
        </p:nvGraphicFramePr>
        <p:xfrm>
          <a:off x="445768" y="1426128"/>
          <a:ext cx="10908032" cy="3442428"/>
        </p:xfrm>
        <a:graphic>
          <a:graphicData uri="http://schemas.openxmlformats.org/drawingml/2006/table">
            <a:tbl>
              <a:tblPr firstRow="1" firstCol="1" bandRow="1"/>
              <a:tblGrid>
                <a:gridCol w="1712554">
                  <a:extLst>
                    <a:ext uri="{9D8B030D-6E8A-4147-A177-3AD203B41FA5}">
                      <a16:colId xmlns:a16="http://schemas.microsoft.com/office/drawing/2014/main" xmlns="" val="4023170546"/>
                    </a:ext>
                  </a:extLst>
                </a:gridCol>
                <a:gridCol w="344428">
                  <a:extLst>
                    <a:ext uri="{9D8B030D-6E8A-4147-A177-3AD203B41FA5}">
                      <a16:colId xmlns:a16="http://schemas.microsoft.com/office/drawing/2014/main" xmlns="" val="2606481083"/>
                    </a:ext>
                  </a:extLst>
                </a:gridCol>
                <a:gridCol w="540951">
                  <a:extLst>
                    <a:ext uri="{9D8B030D-6E8A-4147-A177-3AD203B41FA5}">
                      <a16:colId xmlns:a16="http://schemas.microsoft.com/office/drawing/2014/main" xmlns="" val="3429276740"/>
                    </a:ext>
                  </a:extLst>
                </a:gridCol>
                <a:gridCol w="584089">
                  <a:extLst>
                    <a:ext uri="{9D8B030D-6E8A-4147-A177-3AD203B41FA5}">
                      <a16:colId xmlns:a16="http://schemas.microsoft.com/office/drawing/2014/main" xmlns="" val="970423903"/>
                    </a:ext>
                  </a:extLst>
                </a:gridCol>
                <a:gridCol w="453988">
                  <a:extLst>
                    <a:ext uri="{9D8B030D-6E8A-4147-A177-3AD203B41FA5}">
                      <a16:colId xmlns:a16="http://schemas.microsoft.com/office/drawing/2014/main" xmlns="" val="4054298365"/>
                    </a:ext>
                  </a:extLst>
                </a:gridCol>
                <a:gridCol w="453988">
                  <a:extLst>
                    <a:ext uri="{9D8B030D-6E8A-4147-A177-3AD203B41FA5}">
                      <a16:colId xmlns:a16="http://schemas.microsoft.com/office/drawing/2014/main" xmlns="" val="3754619757"/>
                    </a:ext>
                  </a:extLst>
                </a:gridCol>
                <a:gridCol w="562178">
                  <a:extLst>
                    <a:ext uri="{9D8B030D-6E8A-4147-A177-3AD203B41FA5}">
                      <a16:colId xmlns:a16="http://schemas.microsoft.com/office/drawing/2014/main" xmlns="" val="1633787713"/>
                    </a:ext>
                  </a:extLst>
                </a:gridCol>
                <a:gridCol w="562178">
                  <a:extLst>
                    <a:ext uri="{9D8B030D-6E8A-4147-A177-3AD203B41FA5}">
                      <a16:colId xmlns:a16="http://schemas.microsoft.com/office/drawing/2014/main" xmlns="" val="165079283"/>
                    </a:ext>
                  </a:extLst>
                </a:gridCol>
                <a:gridCol w="562178">
                  <a:extLst>
                    <a:ext uri="{9D8B030D-6E8A-4147-A177-3AD203B41FA5}">
                      <a16:colId xmlns:a16="http://schemas.microsoft.com/office/drawing/2014/main" xmlns="" val="2655485802"/>
                    </a:ext>
                  </a:extLst>
                </a:gridCol>
                <a:gridCol w="562178">
                  <a:extLst>
                    <a:ext uri="{9D8B030D-6E8A-4147-A177-3AD203B41FA5}">
                      <a16:colId xmlns:a16="http://schemas.microsoft.com/office/drawing/2014/main" xmlns="" val="3122669304"/>
                    </a:ext>
                  </a:extLst>
                </a:gridCol>
                <a:gridCol w="562178">
                  <a:extLst>
                    <a:ext uri="{9D8B030D-6E8A-4147-A177-3AD203B41FA5}">
                      <a16:colId xmlns:a16="http://schemas.microsoft.com/office/drawing/2014/main" xmlns="" val="2874489720"/>
                    </a:ext>
                  </a:extLst>
                </a:gridCol>
                <a:gridCol w="453988">
                  <a:extLst>
                    <a:ext uri="{9D8B030D-6E8A-4147-A177-3AD203B41FA5}">
                      <a16:colId xmlns:a16="http://schemas.microsoft.com/office/drawing/2014/main" xmlns="" val="2658602687"/>
                    </a:ext>
                  </a:extLst>
                </a:gridCol>
                <a:gridCol w="562178">
                  <a:extLst>
                    <a:ext uri="{9D8B030D-6E8A-4147-A177-3AD203B41FA5}">
                      <a16:colId xmlns:a16="http://schemas.microsoft.com/office/drawing/2014/main" xmlns="" val="4141647324"/>
                    </a:ext>
                  </a:extLst>
                </a:gridCol>
                <a:gridCol w="562178">
                  <a:extLst>
                    <a:ext uri="{9D8B030D-6E8A-4147-A177-3AD203B41FA5}">
                      <a16:colId xmlns:a16="http://schemas.microsoft.com/office/drawing/2014/main" xmlns="" val="2726312654"/>
                    </a:ext>
                  </a:extLst>
                </a:gridCol>
                <a:gridCol w="562178">
                  <a:extLst>
                    <a:ext uri="{9D8B030D-6E8A-4147-A177-3AD203B41FA5}">
                      <a16:colId xmlns:a16="http://schemas.microsoft.com/office/drawing/2014/main" xmlns="" val="1116490475"/>
                    </a:ext>
                  </a:extLst>
                </a:gridCol>
                <a:gridCol w="643663">
                  <a:extLst>
                    <a:ext uri="{9D8B030D-6E8A-4147-A177-3AD203B41FA5}">
                      <a16:colId xmlns:a16="http://schemas.microsoft.com/office/drawing/2014/main" xmlns="" val="2297783367"/>
                    </a:ext>
                  </a:extLst>
                </a:gridCol>
                <a:gridCol w="643663">
                  <a:extLst>
                    <a:ext uri="{9D8B030D-6E8A-4147-A177-3AD203B41FA5}">
                      <a16:colId xmlns:a16="http://schemas.microsoft.com/office/drawing/2014/main" xmlns="" val="4014268085"/>
                    </a:ext>
                  </a:extLst>
                </a:gridCol>
                <a:gridCol w="579296">
                  <a:extLst>
                    <a:ext uri="{9D8B030D-6E8A-4147-A177-3AD203B41FA5}">
                      <a16:colId xmlns:a16="http://schemas.microsoft.com/office/drawing/2014/main" xmlns="" val="3626270984"/>
                    </a:ext>
                  </a:extLst>
                </a:gridCol>
              </a:tblGrid>
              <a:tr h="103270"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Формы ВИЧ-инфекции,</a:t>
                      </a:r>
                      <a:b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контингенты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</a:t>
                      </a:r>
                      <a:b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kern="1600" baseline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стро-ки</a:t>
                      </a:r>
                      <a:endParaRPr lang="ru-RU" sz="1200" kern="1600" baseline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Код</a:t>
                      </a:r>
                      <a:b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МКБ-10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Зарегистрировано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600" kern="16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Находилось</a:t>
                      </a:r>
                      <a:r>
                        <a:rPr lang="ru-RU" sz="16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под диспансерным наблюдением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6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Снято с диспансерного наблюдения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Состоит</a:t>
                      </a:r>
                      <a:b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 диспансерным наблюдением                    на конец отчетного года</a:t>
                      </a:r>
                      <a:endParaRPr lang="ru-RU" sz="1200" kern="1600" baseline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55219535"/>
                  </a:ext>
                </a:extLst>
              </a:tr>
              <a:tr h="7601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56907730"/>
                  </a:ext>
                </a:extLst>
              </a:tr>
              <a:tr h="60815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 впер-вые</a:t>
                      </a:r>
                      <a:b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жизни уста-нов-ленным </a:t>
                      </a:r>
                      <a:r>
                        <a:rPr lang="ru-RU" sz="1200" kern="1600" baseline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диаг-нозом</a:t>
                      </a:r>
                      <a:endParaRPr lang="ru-RU" sz="1200" kern="1600" baseline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 впервые в жизни установленным диагнозом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переведено</a:t>
                      </a:r>
                      <a:r>
                        <a:rPr lang="en-US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/>
                      </a:r>
                      <a:br>
                        <a:rPr lang="en-US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других организаций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прибыло из других субъек-тов России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переведено</a:t>
                      </a:r>
                      <a:b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другие организации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выбыло в другие субъек-ты России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связи со смер-тью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200" kern="1600" baseline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  <a:b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(из гр. 17)</a:t>
                      </a:r>
                      <a:b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детей</a:t>
                      </a:r>
                      <a:b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возрасте</a:t>
                      </a:r>
                      <a:endParaRPr lang="ru-RU" sz="1200" kern="1600" baseline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</a:t>
                      </a:r>
                      <a: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 лет</a:t>
                      </a:r>
                      <a:endParaRPr lang="ru-RU" sz="1200" kern="1600" baseline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860815779"/>
                  </a:ext>
                </a:extLst>
              </a:tr>
              <a:tr h="121630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детей в </a:t>
                      </a:r>
                      <a:r>
                        <a:rPr lang="ru-RU" sz="1200" kern="1600" baseline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возра-сте</a:t>
                      </a:r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/>
                      </a:r>
                      <a:b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</a:t>
                      </a:r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 лет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 ведом-</a:t>
                      </a:r>
                      <a:r>
                        <a:rPr lang="ru-RU" sz="1200" kern="1600" baseline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ствен</a:t>
                      </a:r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</a:t>
                      </a:r>
                      <a:r>
                        <a:rPr lang="ru-RU" sz="1200" kern="1600" baseline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ных</a:t>
                      </a:r>
                      <a:endParaRPr lang="ru-RU" sz="1200" kern="1600" baseline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в ведом-</a:t>
                      </a:r>
                      <a:r>
                        <a:rPr lang="ru-RU" sz="1200" kern="1600" baseline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ствен</a:t>
                      </a:r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</a:t>
                      </a:r>
                      <a:r>
                        <a:rPr lang="ru-RU" sz="1200" kern="1600" baseline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ные</a:t>
                      </a:r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01171604"/>
                  </a:ext>
                </a:extLst>
              </a:tr>
              <a:tr h="15203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899128897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4DF13B4C-47AB-4E15-8FA7-7BB8D716D203}"/>
              </a:ext>
            </a:extLst>
          </p:cNvPr>
          <p:cNvSpPr txBox="1"/>
          <p:nvPr/>
        </p:nvSpPr>
        <p:spPr>
          <a:xfrm>
            <a:off x="487680" y="5288340"/>
            <a:ext cx="10866120" cy="1323439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</a:rPr>
              <a:t>Пути передачи (из табл. 2000, стр.1, гр. 6 и 7): парентеральный 1_______, из него (стр. 1): у лиц с впервые в жизни установленным диагнозом 2 _______,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</a:rPr>
              <a:t>половой  3 ______, из него (стр. 3): у лиц с впервые в жизни установленным диагнозом 4 _______, вертикальный  5_______, из него (стр. 5): у лиц с впервые в жизни установленным диагнозом 6 _______, неустановленный  7_______, из него (стр. 7): у лиц с впервые в жизни установленным диагнозом 8 _______.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87680" y="1607409"/>
            <a:ext cx="14430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Таблица</a:t>
            </a:r>
            <a:r>
              <a:rPr kumimoji="0" lang="ru-RU" sz="16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2000</a:t>
            </a: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35280" y="4888230"/>
            <a:ext cx="14430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Таблица</a:t>
            </a:r>
            <a:r>
              <a:rPr kumimoji="0" lang="ru-RU" sz="16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2100</a:t>
            </a: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4120896" y="4247600"/>
            <a:ext cx="914400" cy="914400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2077008" y="5057870"/>
            <a:ext cx="2647392" cy="772516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52618119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75995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latin typeface="+mn-lt"/>
                <a:cs typeface="Times New Roman" panose="02020603050405020304" pitchFamily="18" charset="0"/>
              </a:rPr>
              <a:t>Число обследованных пациентов в отчетном году не должно превышать число пациентов, состоящих под диспансерным наблюдением</a:t>
            </a: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xmlns="" id="{47607071-1548-4FDC-975F-30BF1286B582}"/>
              </a:ext>
            </a:extLst>
          </p:cNvPr>
          <p:cNvGraphicFramePr>
            <a:graphicFrameLocks noGrp="1"/>
          </p:cNvGraphicFramePr>
          <p:nvPr/>
        </p:nvGraphicFramePr>
        <p:xfrm>
          <a:off x="557784" y="1520517"/>
          <a:ext cx="11151433" cy="4774864"/>
        </p:xfrm>
        <a:graphic>
          <a:graphicData uri="http://schemas.openxmlformats.org/drawingml/2006/table">
            <a:tbl>
              <a:tblPr firstRow="1" firstCol="1" bandRow="1"/>
              <a:tblGrid>
                <a:gridCol w="4204441">
                  <a:extLst>
                    <a:ext uri="{9D8B030D-6E8A-4147-A177-3AD203B41FA5}">
                      <a16:colId xmlns:a16="http://schemas.microsoft.com/office/drawing/2014/main" xmlns="" val="2898345357"/>
                    </a:ext>
                  </a:extLst>
                </a:gridCol>
                <a:gridCol w="431143">
                  <a:extLst>
                    <a:ext uri="{9D8B030D-6E8A-4147-A177-3AD203B41FA5}">
                      <a16:colId xmlns:a16="http://schemas.microsoft.com/office/drawing/2014/main" xmlns="" val="4043024647"/>
                    </a:ext>
                  </a:extLst>
                </a:gridCol>
                <a:gridCol w="718571">
                  <a:extLst>
                    <a:ext uri="{9D8B030D-6E8A-4147-A177-3AD203B41FA5}">
                      <a16:colId xmlns:a16="http://schemas.microsoft.com/office/drawing/2014/main" xmlns="" val="177930914"/>
                    </a:ext>
                  </a:extLst>
                </a:gridCol>
                <a:gridCol w="718571">
                  <a:extLst>
                    <a:ext uri="{9D8B030D-6E8A-4147-A177-3AD203B41FA5}">
                      <a16:colId xmlns:a16="http://schemas.microsoft.com/office/drawing/2014/main" xmlns="" val="4027682900"/>
                    </a:ext>
                  </a:extLst>
                </a:gridCol>
                <a:gridCol w="750508">
                  <a:extLst>
                    <a:ext uri="{9D8B030D-6E8A-4147-A177-3AD203B41FA5}">
                      <a16:colId xmlns:a16="http://schemas.microsoft.com/office/drawing/2014/main" xmlns="" val="73663783"/>
                    </a:ext>
                  </a:extLst>
                </a:gridCol>
                <a:gridCol w="821567">
                  <a:extLst>
                    <a:ext uri="{9D8B030D-6E8A-4147-A177-3AD203B41FA5}">
                      <a16:colId xmlns:a16="http://schemas.microsoft.com/office/drawing/2014/main" xmlns="" val="1727290837"/>
                    </a:ext>
                  </a:extLst>
                </a:gridCol>
                <a:gridCol w="876658">
                  <a:extLst>
                    <a:ext uri="{9D8B030D-6E8A-4147-A177-3AD203B41FA5}">
                      <a16:colId xmlns:a16="http://schemas.microsoft.com/office/drawing/2014/main" xmlns="" val="633130027"/>
                    </a:ext>
                  </a:extLst>
                </a:gridCol>
                <a:gridCol w="876658">
                  <a:extLst>
                    <a:ext uri="{9D8B030D-6E8A-4147-A177-3AD203B41FA5}">
                      <a16:colId xmlns:a16="http://schemas.microsoft.com/office/drawing/2014/main" xmlns="" val="245926801"/>
                    </a:ext>
                  </a:extLst>
                </a:gridCol>
                <a:gridCol w="876658">
                  <a:extLst>
                    <a:ext uri="{9D8B030D-6E8A-4147-A177-3AD203B41FA5}">
                      <a16:colId xmlns:a16="http://schemas.microsoft.com/office/drawing/2014/main" xmlns="" val="1489226920"/>
                    </a:ext>
                  </a:extLst>
                </a:gridCol>
                <a:gridCol w="876658">
                  <a:extLst>
                    <a:ext uri="{9D8B030D-6E8A-4147-A177-3AD203B41FA5}">
                      <a16:colId xmlns:a16="http://schemas.microsoft.com/office/drawing/2014/main" xmlns="" val="1610238697"/>
                    </a:ext>
                  </a:extLst>
                </a:gridCol>
              </a:tblGrid>
              <a:tr h="182358"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8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контингентов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</a:t>
                      </a:r>
                      <a:b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5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стро-ки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427" marR="174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8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Пациенты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225815613"/>
                  </a:ext>
                </a:extLst>
              </a:tr>
              <a:tr h="35849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 болезнью, вызванной ВИЧ (В20</a:t>
                      </a: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В24)</a:t>
                      </a:r>
                      <a:b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(из табл. 2000, стр. 1, гр. </a:t>
                      </a:r>
                      <a:r>
                        <a:rPr lang="ru-RU" sz="115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)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427" marR="174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 бессимптомным инфекционным</a:t>
                      </a:r>
                      <a:b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статусом (</a:t>
                      </a:r>
                      <a:r>
                        <a:rPr lang="en-US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Z</a:t>
                      </a: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21)</a:t>
                      </a:r>
                      <a:b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(из табл. 2000, стр. </a:t>
                      </a:r>
                      <a:r>
                        <a:rPr lang="ru-RU" sz="115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29, гр. 6</a:t>
                      </a: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)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397009683"/>
                  </a:ext>
                </a:extLst>
              </a:tr>
              <a:tr h="36471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обследовано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выявлено патологии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обследовано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выявлено 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патологии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907893181"/>
                  </a:ext>
                </a:extLst>
              </a:tr>
              <a:tr h="74685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  <a:b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детей</a:t>
                      </a:r>
                      <a:b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0–17 лет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  <a:b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детей</a:t>
                      </a:r>
                      <a:b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0–17 лет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  <a:b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детей</a:t>
                      </a:r>
                      <a:b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0–17 лет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  <a:b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детей</a:t>
                      </a:r>
                      <a:b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0–17 лет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991297726"/>
                  </a:ext>
                </a:extLst>
              </a:tr>
              <a:tr h="15995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8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8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8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8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8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8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8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8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8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8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279861342"/>
                  </a:ext>
                </a:extLst>
              </a:tr>
              <a:tr h="29874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Пациенты, обследованные в отчетном году, всего 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1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397313536"/>
                  </a:ext>
                </a:extLst>
              </a:tr>
              <a:tr h="27384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>
                        <a:lnSpc>
                          <a:spcPts val="11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них: для выявления 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ts val="11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туберкулеза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1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042979665"/>
                  </a:ext>
                </a:extLst>
              </a:tr>
              <a:tr h="24895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indent="741680" algn="just">
                        <a:lnSpc>
                          <a:spcPts val="11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них: методом флюорографии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2.1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133072838"/>
                  </a:ext>
                </a:extLst>
              </a:tr>
              <a:tr h="24895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>
                        <a:lnSpc>
                          <a:spcPts val="10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бактериологическими методами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2.2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249950375"/>
                  </a:ext>
                </a:extLst>
              </a:tr>
              <a:tr h="14937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>
                        <a:lnSpc>
                          <a:spcPts val="10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</a:t>
                      </a:r>
                      <a:r>
                        <a:rPr lang="ru-RU" sz="115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микобактериальной</a:t>
                      </a: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инфекции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en-US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322219458"/>
                  </a:ext>
                </a:extLst>
              </a:tr>
              <a:tr h="14937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</a:t>
                      </a:r>
                      <a:r>
                        <a:rPr lang="ru-RU" sz="115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цитомегаловирусной</a:t>
                      </a: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инфекции 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en-US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764351030"/>
                  </a:ext>
                </a:extLst>
              </a:tr>
              <a:tr h="29874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инфекции, вызванной вирусом герпеса </a:t>
                      </a:r>
                      <a:r>
                        <a:rPr lang="en-US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H</a:t>
                      </a: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.</a:t>
                      </a:r>
                      <a:r>
                        <a:rPr lang="en-US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simplex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en-US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976056098"/>
                  </a:ext>
                </a:extLst>
              </a:tr>
              <a:tr h="29874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инфекции, вызванной вирусом </a:t>
                      </a:r>
                      <a:r>
                        <a:rPr lang="en-US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H</a:t>
                      </a: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. </a:t>
                      </a:r>
                      <a:r>
                        <a:rPr lang="en-US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zoster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en-US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899107898"/>
                  </a:ext>
                </a:extLst>
              </a:tr>
              <a:tr h="14937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пневмоцистоза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en-US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840356392"/>
                  </a:ext>
                </a:extLst>
              </a:tr>
              <a:tr h="14937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токсоплазмоза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en-US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80437453"/>
                  </a:ext>
                </a:extLst>
              </a:tr>
              <a:tr h="14937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криптококкоза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en-US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550555131"/>
                  </a:ext>
                </a:extLst>
              </a:tr>
              <a:tr h="14937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кандидоза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694723817"/>
                  </a:ext>
                </a:extLst>
              </a:tr>
              <a:tr h="14937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инвазивного рака шейки матки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en-US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879273236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57784" y="1960977"/>
            <a:ext cx="14430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kern="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Таблица 3000</a:t>
            </a:r>
            <a:endParaRPr lang="ru-RU" sz="1600" kern="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5306568" y="1477884"/>
            <a:ext cx="6047232" cy="821647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45696898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A71D536-3B17-4480-8B9F-E3007A112A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087" y="341377"/>
            <a:ext cx="11012423" cy="1231391"/>
          </a:xfrm>
        </p:spPr>
        <p:txBody>
          <a:bodyPr>
            <a:noAutofit/>
          </a:bodyPr>
          <a:lstStyle/>
          <a:p>
            <a:pPr algn="ctr"/>
            <a:r>
              <a:rPr lang="ru-RU" sz="2400" dirty="0">
                <a:latin typeface="+mn-lt"/>
                <a:cs typeface="Times New Roman" panose="02020603050405020304" pitchFamily="18" charset="0"/>
              </a:rPr>
              <a:t>В таблицу 3100 вносятся только результаты обследования граждан Российской Федерации. Включают результаты лабораторного обследования пациента на ВИЧ только один раз, независимо от числа проведенных исследований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93A5330B-3915-448D-8B4C-0AAEC2FD2D77}"/>
              </a:ext>
            </a:extLst>
          </p:cNvPr>
          <p:cNvSpPr txBox="1"/>
          <p:nvPr/>
        </p:nvSpPr>
        <p:spPr>
          <a:xfrm>
            <a:off x="853440" y="5406353"/>
            <a:ext cx="10580754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Включение в таблицу 3100 строку 3 не тех пациентов, у которых диагноз ВИЧ-инфекция подтверждён методом ПЦР, а всех пациентов, которым проводилось исследование методом ПЦР на РНК ВИЧ в течение отчётного года, недопустимо</a:t>
            </a:r>
            <a:endParaRPr lang="ru-RU" sz="2200" dirty="0">
              <a:solidFill>
                <a:prstClr val="black"/>
              </a:solidFill>
            </a:endParaRPr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xmlns="" id="{461DF914-FAC2-4271-B319-71CC8565E7A0}"/>
              </a:ext>
            </a:extLst>
          </p:cNvPr>
          <p:cNvGraphicFramePr>
            <a:graphicFrameLocks noGrp="1"/>
          </p:cNvGraphicFramePr>
          <p:nvPr/>
        </p:nvGraphicFramePr>
        <p:xfrm>
          <a:off x="682751" y="1789477"/>
          <a:ext cx="11033760" cy="3221436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3033178">
                  <a:extLst>
                    <a:ext uri="{9D8B030D-6E8A-4147-A177-3AD203B41FA5}">
                      <a16:colId xmlns:a16="http://schemas.microsoft.com/office/drawing/2014/main" xmlns="" val="2525194654"/>
                    </a:ext>
                  </a:extLst>
                </a:gridCol>
                <a:gridCol w="461867">
                  <a:extLst>
                    <a:ext uri="{9D8B030D-6E8A-4147-A177-3AD203B41FA5}">
                      <a16:colId xmlns:a16="http://schemas.microsoft.com/office/drawing/2014/main" xmlns="" val="676431847"/>
                    </a:ext>
                  </a:extLst>
                </a:gridCol>
                <a:gridCol w="873549">
                  <a:extLst>
                    <a:ext uri="{9D8B030D-6E8A-4147-A177-3AD203B41FA5}">
                      <a16:colId xmlns:a16="http://schemas.microsoft.com/office/drawing/2014/main" xmlns="" val="1352498194"/>
                    </a:ext>
                  </a:extLst>
                </a:gridCol>
                <a:gridCol w="1686706">
                  <a:extLst>
                    <a:ext uri="{9D8B030D-6E8A-4147-A177-3AD203B41FA5}">
                      <a16:colId xmlns:a16="http://schemas.microsoft.com/office/drawing/2014/main" xmlns="" val="1820682412"/>
                    </a:ext>
                  </a:extLst>
                </a:gridCol>
                <a:gridCol w="1686706">
                  <a:extLst>
                    <a:ext uri="{9D8B030D-6E8A-4147-A177-3AD203B41FA5}">
                      <a16:colId xmlns:a16="http://schemas.microsoft.com/office/drawing/2014/main" xmlns="" val="2220952390"/>
                    </a:ext>
                  </a:extLst>
                </a:gridCol>
                <a:gridCol w="1645877">
                  <a:extLst>
                    <a:ext uri="{9D8B030D-6E8A-4147-A177-3AD203B41FA5}">
                      <a16:colId xmlns:a16="http://schemas.microsoft.com/office/drawing/2014/main" xmlns="" val="1157154077"/>
                    </a:ext>
                  </a:extLst>
                </a:gridCol>
                <a:gridCol w="1645877">
                  <a:extLst>
                    <a:ext uri="{9D8B030D-6E8A-4147-A177-3AD203B41FA5}">
                      <a16:colId xmlns:a16="http://schemas.microsoft.com/office/drawing/2014/main" xmlns="" val="682811600"/>
                    </a:ext>
                  </a:extLst>
                </a:gridCol>
              </a:tblGrid>
              <a:tr h="252695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Контингенты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</a:t>
                      </a:r>
                      <a:b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стро-ки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</a:p>
                  </a:txBody>
                  <a:tcPr marL="68517" marR="685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27983574"/>
                  </a:ext>
                </a:extLst>
              </a:tr>
              <a:tr h="75808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0–14 лет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15–17 лет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мужчины 18–59</a:t>
                      </a:r>
                      <a:b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женщины 18–54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старше трудоспособного возраста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704502577"/>
                  </a:ext>
                </a:extLst>
              </a:tr>
              <a:tr h="25269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17" marR="685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17" marR="685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17" marR="685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17" marR="685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17" marR="685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</a:p>
                  </a:txBody>
                  <a:tcPr marL="68517" marR="685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800490186"/>
                  </a:ext>
                </a:extLst>
              </a:tr>
              <a:tr h="50539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лиц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обследованных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на антитела к ВИЧ в текущем году</a:t>
                      </a:r>
                    </a:p>
                  </a:txBody>
                  <a:tcPr marL="68517" marR="685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633560311"/>
                  </a:ext>
                </a:extLst>
              </a:tr>
              <a:tr h="75808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лиц,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которых методом иммунного 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блотинга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выявлены антитела к ВИЧ  (из стр.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)</a:t>
                      </a:r>
                    </a:p>
                  </a:txBody>
                  <a:tcPr marL="68517" marR="685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75328246"/>
                  </a:ext>
                </a:extLst>
              </a:tr>
              <a:tr h="69448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лиц,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которых методом ПЦР выявлены антитела к ВИЧ (из стр.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)</a:t>
                      </a:r>
                    </a:p>
                  </a:txBody>
                  <a:tcPr marL="68517" marR="685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752653366"/>
                  </a:ext>
                </a:extLst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704088" y="1778097"/>
            <a:ext cx="14430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kern="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Таблица 3100</a:t>
            </a:r>
            <a:endParaRPr lang="ru-RU" sz="1600" kern="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21920" y="4230624"/>
            <a:ext cx="6047232" cy="821647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61627640"/>
      </p:ext>
    </p:extLst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471484" cy="1171067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latin typeface="+mn-lt"/>
                <a:cs typeface="Times New Roman" panose="02020603050405020304" pitchFamily="18" charset="0"/>
              </a:rPr>
              <a:t>В таблицу 3600 включали только случаи впервые выявленной </a:t>
            </a:r>
            <a:r>
              <a:rPr lang="en-US" sz="2400" dirty="0">
                <a:latin typeface="+mn-lt"/>
                <a:cs typeface="Times New Roman" panose="02020603050405020304" pitchFamily="18" charset="0"/>
              </a:rPr>
              <a:t/>
            </a:r>
            <a:br>
              <a:rPr lang="en-US" sz="2400" dirty="0">
                <a:latin typeface="+mn-lt"/>
                <a:cs typeface="Times New Roman" panose="02020603050405020304" pitchFamily="18" charset="0"/>
              </a:rPr>
            </a:br>
            <a:r>
              <a:rPr lang="ru-RU" sz="2400" dirty="0">
                <a:latin typeface="+mn-lt"/>
                <a:cs typeface="Times New Roman" panose="02020603050405020304" pitchFamily="18" charset="0"/>
              </a:rPr>
              <a:t>сопутствующей патологии</a:t>
            </a: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xmlns="" id="{B2BF9BEA-C48D-4101-AF81-5914541B9DE6}"/>
              </a:ext>
            </a:extLst>
          </p:cNvPr>
          <p:cNvGraphicFramePr>
            <a:graphicFrameLocks noGrp="1"/>
          </p:cNvGraphicFramePr>
          <p:nvPr/>
        </p:nvGraphicFramePr>
        <p:xfrm>
          <a:off x="483168" y="2031135"/>
          <a:ext cx="11330879" cy="3369922"/>
        </p:xfrm>
        <a:graphic>
          <a:graphicData uri="http://schemas.openxmlformats.org/drawingml/2006/table">
            <a:tbl>
              <a:tblPr firstRow="1" firstCol="1" bandRow="1"/>
              <a:tblGrid>
                <a:gridCol w="1934722">
                  <a:extLst>
                    <a:ext uri="{9D8B030D-6E8A-4147-A177-3AD203B41FA5}">
                      <a16:colId xmlns:a16="http://schemas.microsoft.com/office/drawing/2014/main" xmlns="" val="3020733216"/>
                    </a:ext>
                  </a:extLst>
                </a:gridCol>
                <a:gridCol w="1559833">
                  <a:extLst>
                    <a:ext uri="{9D8B030D-6E8A-4147-A177-3AD203B41FA5}">
                      <a16:colId xmlns:a16="http://schemas.microsoft.com/office/drawing/2014/main" xmlns="" val="3260010011"/>
                    </a:ext>
                  </a:extLst>
                </a:gridCol>
                <a:gridCol w="474804">
                  <a:extLst>
                    <a:ext uri="{9D8B030D-6E8A-4147-A177-3AD203B41FA5}">
                      <a16:colId xmlns:a16="http://schemas.microsoft.com/office/drawing/2014/main" xmlns="" val="213799126"/>
                    </a:ext>
                  </a:extLst>
                </a:gridCol>
                <a:gridCol w="1412809">
                  <a:extLst>
                    <a:ext uri="{9D8B030D-6E8A-4147-A177-3AD203B41FA5}">
                      <a16:colId xmlns:a16="http://schemas.microsoft.com/office/drawing/2014/main" xmlns="" val="2136680360"/>
                    </a:ext>
                  </a:extLst>
                </a:gridCol>
                <a:gridCol w="1175076">
                  <a:extLst>
                    <a:ext uri="{9D8B030D-6E8A-4147-A177-3AD203B41FA5}">
                      <a16:colId xmlns:a16="http://schemas.microsoft.com/office/drawing/2014/main" xmlns="" val="3354329655"/>
                    </a:ext>
                  </a:extLst>
                </a:gridCol>
                <a:gridCol w="1124666">
                  <a:extLst>
                    <a:ext uri="{9D8B030D-6E8A-4147-A177-3AD203B41FA5}">
                      <a16:colId xmlns:a16="http://schemas.microsoft.com/office/drawing/2014/main" xmlns="" val="936402187"/>
                    </a:ext>
                  </a:extLst>
                </a:gridCol>
                <a:gridCol w="1216323">
                  <a:extLst>
                    <a:ext uri="{9D8B030D-6E8A-4147-A177-3AD203B41FA5}">
                      <a16:colId xmlns:a16="http://schemas.microsoft.com/office/drawing/2014/main" xmlns="" val="2446835585"/>
                    </a:ext>
                  </a:extLst>
                </a:gridCol>
                <a:gridCol w="1216323">
                  <a:extLst>
                    <a:ext uri="{9D8B030D-6E8A-4147-A177-3AD203B41FA5}">
                      <a16:colId xmlns:a16="http://schemas.microsoft.com/office/drawing/2014/main" xmlns="" val="1611364838"/>
                    </a:ext>
                  </a:extLst>
                </a:gridCol>
                <a:gridCol w="1216323">
                  <a:extLst>
                    <a:ext uri="{9D8B030D-6E8A-4147-A177-3AD203B41FA5}">
                      <a16:colId xmlns:a16="http://schemas.microsoft.com/office/drawing/2014/main" xmlns="" val="529203698"/>
                    </a:ext>
                  </a:extLst>
                </a:gridCol>
              </a:tblGrid>
              <a:tr h="557126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Сопутствующие заболевания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Код МКБ-10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 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стро-ки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подлежало</a:t>
                      </a:r>
                      <a:b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пациентов обследованию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(из табл. 2000, стр. 1, гр. 6)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обследовано</a:t>
                      </a:r>
                      <a:b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пациентов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b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выявлено</a:t>
                      </a:r>
                      <a:b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пациентов</a:t>
                      </a:r>
                      <a:b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(из гр. 5)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  <a:b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(из гр. 6)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гр. 8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953380037"/>
                  </a:ext>
                </a:extLst>
              </a:tr>
              <a:tr h="92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детей</a:t>
                      </a:r>
                      <a:b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0–17 лет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получили курс лечения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детей</a:t>
                      </a:r>
                      <a:b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0–17 лет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272788363"/>
                  </a:ext>
                </a:extLst>
              </a:tr>
              <a:tr h="25666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350094484"/>
                  </a:ext>
                </a:extLst>
              </a:tr>
              <a:tr h="42447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Вирусный гепатит 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В16, В18.0, В18.1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711301758"/>
                  </a:ext>
                </a:extLst>
              </a:tr>
              <a:tr h="42447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Вирусный гепатит С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В17.1, В18.2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672724568"/>
                  </a:ext>
                </a:extLst>
              </a:tr>
              <a:tr h="2652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Сифилис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А50</a:t>
                      </a: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534838857"/>
                  </a:ext>
                </a:extLst>
              </a:tr>
              <a:tr h="51333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из них (стр. 3)</a:t>
                      </a:r>
                    </a:p>
                    <a:p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у беременных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А50</a:t>
                      </a: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098605482"/>
                  </a:ext>
                </a:extLst>
              </a:tr>
            </a:tbl>
          </a:graphicData>
        </a:graphic>
      </p:graphicFrame>
      <p:sp>
        <p:nvSpPr>
          <p:cNvPr id="5" name="Овал 4"/>
          <p:cNvSpPr/>
          <p:nvPr/>
        </p:nvSpPr>
        <p:spPr>
          <a:xfrm>
            <a:off x="5839968" y="1889760"/>
            <a:ext cx="3633216" cy="3023616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02178755"/>
      </p:ext>
    </p:extLst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D454396-DED9-401A-A4E8-A538E7EAD3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2715"/>
            <a:ext cx="10515600" cy="1566881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latin typeface="+mn-lt"/>
                <a:cs typeface="Times New Roman" panose="02020603050405020304" pitchFamily="18" charset="0"/>
              </a:rPr>
              <a:t>Число пациентов с неопределяемой вирусной нагрузкой по таблице 4000 </a:t>
            </a:r>
            <a:r>
              <a:rPr lang="en-US" sz="2400" dirty="0">
                <a:latin typeface="+mn-lt"/>
                <a:cs typeface="Times New Roman" panose="02020603050405020304" pitchFamily="18" charset="0"/>
              </a:rPr>
              <a:t/>
            </a:r>
            <a:br>
              <a:rPr lang="en-US" sz="2400" dirty="0">
                <a:latin typeface="+mn-lt"/>
                <a:cs typeface="Times New Roman" panose="02020603050405020304" pitchFamily="18" charset="0"/>
              </a:rPr>
            </a:br>
            <a:r>
              <a:rPr lang="ru-RU" sz="2400" dirty="0">
                <a:latin typeface="+mn-lt"/>
                <a:cs typeface="Times New Roman" panose="02020603050405020304" pitchFamily="18" charset="0"/>
              </a:rPr>
              <a:t>не должно значительно превышать число пациентов, получающих АРТ по таблице 6000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46175" y="1960467"/>
          <a:ext cx="11058146" cy="1957070"/>
        </p:xfrm>
        <a:graphic>
          <a:graphicData uri="http://schemas.openxmlformats.org/drawingml/2006/table">
            <a:tbl>
              <a:tblPr/>
              <a:tblGrid>
                <a:gridCol w="307170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4302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53585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53585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53585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535854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показателя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NN п/п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(из гр. 3)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дети в возрасте 5 - 17 лет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 впервые в жизни установленным диагнозом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(из гр. 5) дети в возрасте 5 - 17 лет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Осмотрено пациентов (из табл. 2000, стр. 1, гр. 4), из них: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обследовано для определения вирусной нагрузки ВИЧ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 неопределенной вирусной нагрузкой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58368" y="4510500"/>
          <a:ext cx="11131296" cy="978535"/>
        </p:xfrm>
        <a:graphic>
          <a:graphicData uri="http://schemas.openxmlformats.org/drawingml/2006/table">
            <a:tbl>
              <a:tblPr/>
              <a:tblGrid>
                <a:gridCol w="515379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5521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54601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57627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показателей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 строки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с впервые в жизни установленным диагнозом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пациентов с болезнью, вызванной ВИЧ (</a:t>
                      </a:r>
                      <a:r>
                        <a:rPr lang="ru-RU" sz="1200" u="sng">
                          <a:solidFill>
                            <a:srgbClr val="0563C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2"/>
                        </a:rPr>
                        <a:t>B20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- </a:t>
                      </a:r>
                      <a:r>
                        <a:rPr lang="ru-RU" sz="1200" u="sng">
                          <a:solidFill>
                            <a:srgbClr val="0563C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2"/>
                        </a:rPr>
                        <a:t>B24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), получавших антиретровирусную терапию (АРВТ)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667512" y="2241393"/>
            <a:ext cx="14430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kern="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Таблица 4000</a:t>
            </a:r>
            <a:endParaRPr lang="ru-RU" sz="1600" kern="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86384" y="4576161"/>
            <a:ext cx="14430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kern="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Таблица 6000</a:t>
            </a:r>
            <a:endParaRPr lang="ru-RU" sz="1600" kern="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341376" y="3547871"/>
            <a:ext cx="3621024" cy="560833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341376" y="4803649"/>
            <a:ext cx="6047232" cy="932714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07376611"/>
      </p:ext>
    </p:extLst>
  </p:cSld>
  <p:clrMapOvr>
    <a:masterClrMapping/>
  </p:clrMapOvr>
  <p:transition spd="slow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A800A85-6EB3-4360-98E5-1184F5A9EA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8224" y="182880"/>
            <a:ext cx="11584525" cy="1066744"/>
          </a:xfrm>
        </p:spPr>
        <p:txBody>
          <a:bodyPr>
            <a:noAutofit/>
          </a:bodyPr>
          <a:lstStyle/>
          <a:p>
            <a:pPr algn="ctr"/>
            <a:r>
              <a:rPr lang="ru-RU" sz="2400" dirty="0">
                <a:latin typeface="+mn-lt"/>
                <a:cs typeface="Times New Roman" panose="02020603050405020304" pitchFamily="18" charset="0"/>
              </a:rPr>
              <a:t>Число пациентов с неопределяемой вирусной нагрузкой при обследовании всей когорты на диспансерном наблюдении не должно быть меньше, чем число пациентов, с неопределяемой вирусной нагрузкой, получающих АРТ 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779477" y="1388889"/>
          <a:ext cx="10790729" cy="1997615"/>
        </p:xfrm>
        <a:graphic>
          <a:graphicData uri="http://schemas.openxmlformats.org/drawingml/2006/table">
            <a:tbl>
              <a:tblPr/>
              <a:tblGrid>
                <a:gridCol w="29974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9845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49871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49871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49871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49871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показателя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NN п/п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(из гр. 3)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дети в возрасте 5 - 17 лет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 впервые в жизни установленным диагнозом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(из гр. 5) дети в возрасте 5 - 17 лет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362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Осмотрено пациентов (из табл. 2000, стр. 1, гр. 4), из них: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обследовано для определения вирусной нагрузки ВИЧ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 неопределенной вирусной нагрузкой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828245" y="1631793"/>
            <a:ext cx="14430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kern="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Таблица 4000</a:t>
            </a:r>
            <a:endParaRPr lang="ru-RU" sz="1600" kern="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671216" y="3665125"/>
          <a:ext cx="10959952" cy="2935605"/>
        </p:xfrm>
        <a:graphic>
          <a:graphicData uri="http://schemas.openxmlformats.org/drawingml/2006/table">
            <a:tbl>
              <a:tblPr/>
              <a:tblGrid>
                <a:gridCol w="253783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53662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82665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52221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53662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89141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показателей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 строки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с впервые в жизни установленным диагнозом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4570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89141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пациентов с болезнью, вызванной ВИЧ (</a:t>
                      </a:r>
                      <a:r>
                        <a:rPr lang="ru-RU" sz="1200" u="sng">
                          <a:solidFill>
                            <a:srgbClr val="0563C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2"/>
                        </a:rPr>
                        <a:t>B20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- </a:t>
                      </a:r>
                      <a:r>
                        <a:rPr lang="ru-RU" sz="1200" u="sng">
                          <a:solidFill>
                            <a:srgbClr val="0563C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2"/>
                        </a:rPr>
                        <a:t>B24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), получавших антиретровирусную терапию (АРВТ)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9457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 том числе: с уровнем CD4: более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500/мкл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9457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351 - 500/мкл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9457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200 - 350/мкл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9457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100 - 199/мкл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9457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50 - 99/мкл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9457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менее 50/мкл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89141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числа пациентов с болезнью, вызванной ВИЧ, получавших АРВТ в отчетном году (из стр. 1):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89141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вирусная нагрузка при последнем исследовании в отчетном году ниже порога определения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688037" y="3673953"/>
            <a:ext cx="14430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kern="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Таблица 3600</a:t>
            </a:r>
            <a:endParaRPr lang="ru-RU" sz="1600" kern="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68224" y="5498592"/>
            <a:ext cx="6047232" cy="1359408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121920" y="3096768"/>
            <a:ext cx="4206240" cy="451104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0240581"/>
      </p:ext>
    </p:extLst>
  </p:cSld>
  <p:clrMapOvr>
    <a:masterClrMapping/>
  </p:clrMapOvr>
  <p:transition spd="slow"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xmlns="" id="{DFF50148-116B-410F-B7C0-F96B6E12B923}"/>
              </a:ext>
            </a:extLst>
          </p:cNvPr>
          <p:cNvGraphicFramePr>
            <a:graphicFrameLocks noGrp="1"/>
          </p:cNvGraphicFramePr>
          <p:nvPr/>
        </p:nvGraphicFramePr>
        <p:xfrm>
          <a:off x="487680" y="1191689"/>
          <a:ext cx="11265408" cy="5486400"/>
        </p:xfrm>
        <a:graphic>
          <a:graphicData uri="http://schemas.openxmlformats.org/drawingml/2006/table">
            <a:tbl>
              <a:tblPr firstRow="1" firstCol="1" bandRow="1"/>
              <a:tblGrid>
                <a:gridCol w="5971940">
                  <a:extLst>
                    <a:ext uri="{9D8B030D-6E8A-4147-A177-3AD203B41FA5}">
                      <a16:colId xmlns:a16="http://schemas.microsoft.com/office/drawing/2014/main" xmlns="" val="2311916567"/>
                    </a:ext>
                  </a:extLst>
                </a:gridCol>
                <a:gridCol w="542288">
                  <a:extLst>
                    <a:ext uri="{9D8B030D-6E8A-4147-A177-3AD203B41FA5}">
                      <a16:colId xmlns:a16="http://schemas.microsoft.com/office/drawing/2014/main" xmlns="" val="2334435392"/>
                    </a:ext>
                  </a:extLst>
                </a:gridCol>
                <a:gridCol w="1939430">
                  <a:extLst>
                    <a:ext uri="{9D8B030D-6E8A-4147-A177-3AD203B41FA5}">
                      <a16:colId xmlns:a16="http://schemas.microsoft.com/office/drawing/2014/main" xmlns="" val="3984097684"/>
                    </a:ext>
                  </a:extLst>
                </a:gridCol>
                <a:gridCol w="2811750">
                  <a:extLst>
                    <a:ext uri="{9D8B030D-6E8A-4147-A177-3AD203B41FA5}">
                      <a16:colId xmlns:a16="http://schemas.microsoft.com/office/drawing/2014/main" xmlns="" val="4191296250"/>
                    </a:ext>
                  </a:extLst>
                </a:gridCol>
              </a:tblGrid>
              <a:tr h="182586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показателей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</a:t>
                      </a:r>
                      <a:b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строки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Зарегистрировано пациентов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556678888"/>
                  </a:ext>
                </a:extLst>
              </a:tr>
              <a:tr h="3255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 болезнью, вызванной ВИЧ (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О98.7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)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 бессимптомным инфекционным статусом, вызванным ВИЧ (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Z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21)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873118849"/>
                  </a:ext>
                </a:extLst>
              </a:tr>
              <a:tr h="1461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913891160"/>
                  </a:ext>
                </a:extLst>
              </a:tr>
              <a:tr h="1461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беременных женщин, всего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914962767"/>
                  </a:ext>
                </a:extLst>
              </a:tr>
              <a:tr h="1461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женщин, завершивших беременность родами в отчетном году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074042555"/>
                  </a:ext>
                </a:extLst>
              </a:tr>
              <a:tr h="1461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из них (из стр. 2) женщин с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CD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 &lt; 350/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мкл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853471419"/>
                  </a:ext>
                </a:extLst>
              </a:tr>
              <a:tr h="1461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из них (из стр. 3) женщин с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CD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 &lt; 200 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мкл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777413784"/>
                  </a:ext>
                </a:extLst>
              </a:tr>
              <a:tr h="1461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из них (из стр. 2) CD4 не определялись </a:t>
                      </a: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722424384"/>
                  </a:ext>
                </a:extLst>
              </a:tr>
              <a:tr h="4383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женщин и новорожденных, получивших химиопрофилактику передачи ВИЧ-инфекции от матери</a:t>
                      </a:r>
                      <a:b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 ребенку </a:t>
                      </a:r>
                    </a:p>
                  </a:txBody>
                  <a:tcPr marL="48720" marR="48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970418774"/>
                  </a:ext>
                </a:extLst>
              </a:tr>
              <a:tr h="1461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indent="381635" algn="just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том числе:  во время беременности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168364460"/>
                  </a:ext>
                </a:extLst>
              </a:tr>
              <a:tr h="1461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indent="1191895" algn="just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родах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2631119"/>
                  </a:ext>
                </a:extLst>
              </a:tr>
              <a:tr h="1461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indent="1191895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новорожденному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110713694"/>
                  </a:ext>
                </a:extLst>
              </a:tr>
              <a:tr h="29222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беременных женщин, получивших антиретровирусную терапию до беременности (из стр. 2)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155756270"/>
                  </a:ext>
                </a:extLst>
              </a:tr>
              <a:tr h="1461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беременных женщин, прекративших антиретровирусную терапию после родов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871869636"/>
                  </a:ext>
                </a:extLst>
              </a:tr>
              <a:tr h="29222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беременных, которым проведено исследование вирусной нагрузки перед родами</a:t>
                      </a:r>
                      <a:b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(из стр. 2)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342867952"/>
                  </a:ext>
                </a:extLst>
              </a:tr>
              <a:tr h="29222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indent="381635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(из стр.12) число беременных с вирусной нагрузкой перед родами выше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indent="381635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порога чувствительности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869609417"/>
                  </a:ext>
                </a:extLst>
              </a:tr>
              <a:tr h="29222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21590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новорожденных, получивших химиопрофилактику тремя антиретровирусными препаратами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252577327"/>
                  </a:ext>
                </a:extLst>
              </a:tr>
              <a:tr h="1461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indent="21590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Родилось живых детей от матерей (из стр. 2)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81286556"/>
                  </a:ext>
                </a:extLst>
              </a:tr>
              <a:tr h="1461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indent="754380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них:  детей, у которых подтверждено наличие ВИЧ-инфекции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206188116"/>
                  </a:ext>
                </a:extLst>
              </a:tr>
              <a:tr h="1461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indent="1204595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диагноз установлен в первые два месяца после рождения (из стр. 16)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196954682"/>
                  </a:ext>
                </a:extLst>
              </a:tr>
              <a:tr h="1461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indent="1204595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находилось на грудном вскармливании (из стр.15)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18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742633527"/>
                  </a:ext>
                </a:extLst>
              </a:tr>
              <a:tr h="29222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Кроме того, детей (из стр.15), имевших неокончательный лабораторный результат теста</a:t>
                      </a:r>
                      <a:b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 наличие ВИЧ (</a:t>
                      </a: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R</a:t>
                      </a: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75)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19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461856399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47829" y="1253841"/>
            <a:ext cx="14430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kern="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Таблица 5000</a:t>
            </a:r>
            <a:endParaRPr lang="ru-RU" sz="1600" kern="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1104" y="0"/>
            <a:ext cx="115945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Times New Roman" panose="02020603050405020304" pitchFamily="18" charset="0"/>
              </a:rPr>
              <a:t>В </a:t>
            </a:r>
            <a:r>
              <a:rPr kumimoji="0" lang="ru-RU" altLang="ru-RU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Times New Roman" panose="02020603050405020304" pitchFamily="18" charset="0"/>
              </a:rPr>
              <a:t>таблицу 5000 </a:t>
            </a:r>
            <a:r>
              <a:rPr kumimoji="0" lang="ru-RU" altLang="ru-RU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Times New Roman" panose="02020603050405020304" pitchFamily="18" charset="0"/>
              </a:rPr>
              <a:t>включают женщин, проживающих на прикрепленной территории и находящихся под диспансерным наблюдением в данной медицинской организации.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Times New Roman" panose="02020603050405020304" pitchFamily="18" charset="0"/>
              </a:rPr>
              <a:t>В строке 1 показывается общее число беременных женщин с болезнью, вызванной ВИЧ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Times New Roman" panose="02020603050405020304" pitchFamily="18" charset="0"/>
              </a:rPr>
              <a:t>В строке 2 показываются сведения о тех из них, кто завершил беременность родами в отчетном году</a:t>
            </a:r>
          </a:p>
        </p:txBody>
      </p:sp>
      <p:sp>
        <p:nvSpPr>
          <p:cNvPr id="7" name="Овал 6"/>
          <p:cNvSpPr/>
          <p:nvPr/>
        </p:nvSpPr>
        <p:spPr>
          <a:xfrm>
            <a:off x="201168" y="1804416"/>
            <a:ext cx="6047232" cy="573024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5735827"/>
      </p:ext>
    </p:extLst>
  </p:cSld>
  <p:clrMapOvr>
    <a:masterClrMapping/>
  </p:clrMapOvr>
  <p:transition spd="slow"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 cstate="print"/>
          <a:srcRect l="9479" t="20301" r="10312" b="48872"/>
          <a:stretch/>
        </p:blipFill>
        <p:spPr>
          <a:xfrm>
            <a:off x="307743" y="1003300"/>
            <a:ext cx="11388957" cy="2425700"/>
          </a:xfrm>
          <a:prstGeom prst="rect">
            <a:avLst/>
          </a:prstGeom>
          <a:ln>
            <a:noFill/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 cstate="print"/>
          <a:srcRect l="9107" t="61124" r="9453" b="9476"/>
          <a:stretch/>
        </p:blipFill>
        <p:spPr>
          <a:xfrm>
            <a:off x="299998" y="3644900"/>
            <a:ext cx="11523701" cy="2764194"/>
          </a:xfrm>
          <a:prstGeom prst="rect">
            <a:avLst/>
          </a:prstGeom>
          <a:ln>
            <a:noFill/>
          </a:ln>
        </p:spPr>
      </p:pic>
      <p:sp>
        <p:nvSpPr>
          <p:cNvPr id="10" name="Овал 9"/>
          <p:cNvSpPr/>
          <p:nvPr/>
        </p:nvSpPr>
        <p:spPr>
          <a:xfrm>
            <a:off x="0" y="3213100"/>
            <a:ext cx="6324600" cy="3365500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07743" y="172303"/>
            <a:ext cx="1138895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prstClr val="black"/>
                </a:solidFill>
                <a:ea typeface="+mj-ea"/>
                <a:cs typeface="Times New Roman" panose="02020603050405020304" pitchFamily="18" charset="0"/>
              </a:rPr>
              <a:t>Результаты обследования пациента на резистентность ВИЧ включают в строку, соответствующую профилю резистентности, только один раз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39655583"/>
      </p:ext>
    </p:extLst>
  </p:cSld>
  <p:clrMapOvr>
    <a:masterClrMapping/>
  </p:clrMapOvr>
  <p:transition spd="slow">
    <p:push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/>
          <a:srcRect l="6288" t="24251" r="9731" b="13907"/>
          <a:stretch/>
        </p:blipFill>
        <p:spPr>
          <a:xfrm>
            <a:off x="370417" y="1116445"/>
            <a:ext cx="10526183" cy="574155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70417" y="159603"/>
            <a:ext cx="1166116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prstClr val="black"/>
                </a:solidFill>
                <a:ea typeface="+mj-ea"/>
                <a:cs typeface="Times New Roman" panose="02020603050405020304" pitchFamily="18" charset="0"/>
              </a:rPr>
              <a:t>Число пациентов на АРТ в таблице 6000 - это все пациенты, которые наблюдались в Центре СПИД и получали лечение в течение отчетного периода с учетом умерших и выбывших 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609600" y="2552700"/>
            <a:ext cx="6324600" cy="393700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65529039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>
                <a:solidFill>
                  <a:sysClr val="windowText" lastClr="000000"/>
                </a:solidFill>
              </a:rPr>
              <a:t>Учетная форма № 025-4/у «Карта персонального учета пациента с ВИЧ-инфекцией», утвержденная приказом Минздрава России от 26.03.20 № 240н «Об утверждении учетной формы медицинской документации «Карта персонального учета пациента с ВИЧ-инфекцией» и порядка ее ведения (зарегистрирован Минюстом Российской Федерации 08.05.20, регистрационный номер 58303)</a:t>
            </a:r>
          </a:p>
          <a:p>
            <a:r>
              <a:rPr lang="ru-RU" dirty="0">
                <a:solidFill>
                  <a:prstClr val="black"/>
                </a:solidFill>
              </a:rPr>
              <a:t>Учетная форма № 025-1/у, </a:t>
            </a:r>
            <a:r>
              <a:rPr lang="ru-RU" dirty="0">
                <a:solidFill>
                  <a:sysClr val="windowText" lastClr="000000"/>
                </a:solidFill>
                <a:ea typeface="Times New Roman" panose="02020603050405020304" pitchFamily="18" charset="0"/>
              </a:rPr>
              <a:t>«Талон пациента, получающего медицинскую помощь в амбулаторных условиях», </a:t>
            </a:r>
            <a:r>
              <a:rPr lang="ru-RU" dirty="0">
                <a:solidFill>
                  <a:prstClr val="black"/>
                </a:solidFill>
              </a:rPr>
              <a:t>утвержденная  приказом Минздрава России от 15.12.14 г. № 834н «Об утверждении унифицированных форм медицинской документации, используемых в медицинских организациях, оказывающих медицинскую помощь в амбулаторных условиях, и порядков по их заполнению» (зарегистрирован Минюстом России 20.02.15, регистрационный номер 36160)</a:t>
            </a:r>
          </a:p>
          <a:p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1086E5BB-9AD0-4390-BF1F-BB2D803A2ACC}"/>
              </a:ext>
            </a:extLst>
          </p:cNvPr>
          <p:cNvSpPr/>
          <p:nvPr/>
        </p:nvSpPr>
        <p:spPr>
          <a:xfrm>
            <a:off x="1243497" y="357871"/>
            <a:ext cx="996567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Источники информации для заполнения формы</a:t>
            </a:r>
          </a:p>
        </p:txBody>
      </p:sp>
    </p:spTree>
    <p:extLst>
      <p:ext uri="{BB962C8B-B14F-4D97-AF65-F5344CB8AC3E}">
        <p14:creationId xmlns:p14="http://schemas.microsoft.com/office/powerpoint/2010/main" xmlns="" val="966939642"/>
      </p:ext>
    </p:extLst>
  </p:cSld>
  <p:clrMapOvr>
    <a:masterClrMapping/>
  </p:clrMapOvr>
  <p:transition spd="slow">
    <p:push dir="u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1883"/>
          </a:xfrm>
        </p:spPr>
        <p:txBody>
          <a:bodyPr>
            <a:noAutofit/>
          </a:bodyPr>
          <a:lstStyle/>
          <a:p>
            <a:pPr algn="ctr"/>
            <a:r>
              <a:rPr lang="ru-RU" sz="3200" dirty="0">
                <a:latin typeface="+mn-lt"/>
                <a:cs typeface="Times New Roman" panose="02020603050405020304" pitchFamily="18" charset="0"/>
              </a:rPr>
              <a:t>Пациенты, имеющие диагноз В24,  могут иметь стадии заболевания 4В или 5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38200" y="2095722"/>
            <a:ext cx="10515600" cy="156966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ru-RU" sz="2400" b="1" dirty="0">
                <a:solidFill>
                  <a:srgbClr val="000000"/>
                </a:solidFill>
              </a:rPr>
              <a:t>Болезнь, вызванная вирусом иммунодефицита человека [ВИЧ], неуточненная</a:t>
            </a:r>
            <a:endParaRPr lang="ru-RU" sz="2400" dirty="0">
              <a:solidFill>
                <a:srgbClr val="000000"/>
              </a:solidFill>
            </a:endParaRPr>
          </a:p>
          <a:p>
            <a:pPr lvl="0"/>
            <a:r>
              <a:rPr lang="ru-RU" sz="2400" dirty="0">
                <a:solidFill>
                  <a:srgbClr val="000000"/>
                </a:solidFill>
              </a:rPr>
              <a:t>Синдром приобретенного иммунодефицита [СПИД] БДУ</a:t>
            </a:r>
          </a:p>
          <a:p>
            <a:pPr lvl="0"/>
            <a:r>
              <a:rPr lang="ru-RU" sz="2400" dirty="0">
                <a:solidFill>
                  <a:srgbClr val="000000"/>
                </a:solidFill>
              </a:rPr>
              <a:t>СПИД-ассоциированный комплекс [САК] БДУ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38200" y="1600699"/>
            <a:ext cx="6687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kern="0" dirty="0">
                <a:solidFill>
                  <a:sysClr val="windowText" lastClr="000000"/>
                </a:solidFill>
                <a:cs typeface="Times New Roman" panose="02020603050405020304" pitchFamily="18" charset="0"/>
              </a:rPr>
              <a:t>В24</a:t>
            </a:r>
            <a:endParaRPr lang="ru-RU" sz="2400" kern="0" dirty="0">
              <a:solidFill>
                <a:sysClr val="windowText" lastClr="000000"/>
              </a:solidFill>
              <a:cs typeface="Times New Roman" panose="02020603050405020304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838200" y="3929572"/>
          <a:ext cx="10960604" cy="2152777"/>
        </p:xfrm>
        <a:graphic>
          <a:graphicData uri="http://schemas.openxmlformats.org/drawingml/2006/table">
            <a:tbl>
              <a:tblPr/>
              <a:tblGrid>
                <a:gridCol w="83057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2676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3057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3057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83057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83057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830570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830570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830570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830570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829353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829353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Формы ВИЧ-инфекции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 строки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Код </a:t>
                      </a:r>
                      <a:r>
                        <a:rPr lang="ru-RU" sz="1200" u="sng">
                          <a:solidFill>
                            <a:srgbClr val="0563C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2"/>
                        </a:rPr>
                        <a:t>МКБ-10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9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общего числа зарегистрированных пациентов с болезнью, вызванной ВИЧ (гр. 6) имели клиническую стадию заболевания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2Б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2В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4Б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4В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стадия не установлена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Зарегистрировано пациентов с болезнью, вызванной ВИЧ, всего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B20 - B24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581761445"/>
      </p:ext>
    </p:extLst>
  </p:cSld>
  <p:clrMapOvr>
    <a:masterClrMapping/>
  </p:clrMapOvr>
  <p:transition spd="slow">
    <p:push dir="u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3910" y="1504140"/>
            <a:ext cx="11384436" cy="3051818"/>
          </a:xfrm>
        </p:spPr>
        <p:txBody>
          <a:bodyPr>
            <a:noAutofit/>
          </a:bodyPr>
          <a:lstStyle/>
          <a:p>
            <a:pPr marL="0" indent="450000"/>
            <a:r>
              <a:rPr lang="ru-RU" sz="3600" dirty="0">
                <a:cs typeface="Times New Roman" panose="02020603050405020304" pitchFamily="18" charset="0"/>
              </a:rPr>
              <a:t>Во всех таблицах, где требуется внесение количества </a:t>
            </a:r>
            <a:r>
              <a:rPr lang="en-US" sz="3600" dirty="0">
                <a:cs typeface="Times New Roman" panose="02020603050405020304" pitchFamily="18" charset="0"/>
              </a:rPr>
              <a:t>CD4</a:t>
            </a:r>
            <a:r>
              <a:rPr lang="ru-RU" sz="3600" dirty="0">
                <a:cs typeface="Times New Roman" panose="02020603050405020304" pitchFamily="18" charset="0"/>
              </a:rPr>
              <a:t> Т-лимфоцитов, вносится последний показатель за отчетный период, в том числе у впервые выявленных больных.</a:t>
            </a:r>
          </a:p>
          <a:p>
            <a:pPr marL="0" indent="450000"/>
            <a:r>
              <a:rPr lang="ru-RU" sz="3600" dirty="0">
                <a:cs typeface="Times New Roman" panose="02020603050405020304" pitchFamily="18" charset="0"/>
              </a:rPr>
              <a:t>Неопределяемой вирусной нагрузкой считается уровень РНК ВИЧ менее 200 копий/мл.</a:t>
            </a:r>
          </a:p>
          <a:p>
            <a:pPr marL="0" indent="0">
              <a:buNone/>
            </a:pPr>
            <a:endParaRPr lang="ru-RU" sz="3600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64229564"/>
      </p:ext>
    </p:extLst>
  </p:cSld>
  <p:clrMapOvr>
    <a:masterClrMapping/>
  </p:clrMapOvr>
  <p:transition spd="slow">
    <p:push dir="u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0B121AF-A653-4E38-9E2A-47BAA6F50B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3571" y="157735"/>
            <a:ext cx="10996330" cy="1325563"/>
          </a:xfrm>
        </p:spPr>
        <p:txBody>
          <a:bodyPr>
            <a:noAutofit/>
          </a:bodyPr>
          <a:lstStyle/>
          <a:p>
            <a:r>
              <a:rPr lang="ru-RU" sz="2400" dirty="0"/>
              <a:t>Таблица 1000. Число пациентов с впервые в жизни установленным диагнозом </a:t>
            </a:r>
            <a:br>
              <a:rPr lang="ru-RU" sz="2400" dirty="0"/>
            </a:br>
            <a:r>
              <a:rPr lang="ru-RU" sz="2400" dirty="0"/>
              <a:t>болезни, вызванной ВИЧ, число контактных лиц и лиц с бессимптомным инфекционным статусом</a:t>
            </a:r>
            <a:br>
              <a:rPr lang="ru-RU" sz="2400" dirty="0"/>
            </a:br>
            <a:endParaRPr lang="ru-RU" sz="2400" dirty="0"/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xmlns="" id="{1465656E-EDAB-4F61-BD7B-BA3AD5980F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05870200"/>
              </p:ext>
            </p:extLst>
          </p:nvPr>
        </p:nvGraphicFramePr>
        <p:xfrm>
          <a:off x="763571" y="1269687"/>
          <a:ext cx="10996330" cy="5470643"/>
        </p:xfrm>
        <a:graphic>
          <a:graphicData uri="http://schemas.openxmlformats.org/drawingml/2006/table">
            <a:tbl>
              <a:tblPr firstCol="1" bandRow="1">
                <a:tableStyleId>{5940675A-B579-460E-94D1-54222C63F5DA}</a:tableStyleId>
              </a:tblPr>
              <a:tblGrid>
                <a:gridCol w="1808555">
                  <a:extLst>
                    <a:ext uri="{9D8B030D-6E8A-4147-A177-3AD203B41FA5}">
                      <a16:colId xmlns:a16="http://schemas.microsoft.com/office/drawing/2014/main" xmlns="" val="2608623701"/>
                    </a:ext>
                  </a:extLst>
                </a:gridCol>
                <a:gridCol w="239444">
                  <a:extLst>
                    <a:ext uri="{9D8B030D-6E8A-4147-A177-3AD203B41FA5}">
                      <a16:colId xmlns:a16="http://schemas.microsoft.com/office/drawing/2014/main" xmlns="" val="3242545301"/>
                    </a:ext>
                  </a:extLst>
                </a:gridCol>
                <a:gridCol w="373691">
                  <a:extLst>
                    <a:ext uri="{9D8B030D-6E8A-4147-A177-3AD203B41FA5}">
                      <a16:colId xmlns:a16="http://schemas.microsoft.com/office/drawing/2014/main" xmlns="" val="357137840"/>
                    </a:ext>
                  </a:extLst>
                </a:gridCol>
                <a:gridCol w="602299">
                  <a:extLst>
                    <a:ext uri="{9D8B030D-6E8A-4147-A177-3AD203B41FA5}">
                      <a16:colId xmlns:a16="http://schemas.microsoft.com/office/drawing/2014/main" xmlns="" val="1773258729"/>
                    </a:ext>
                  </a:extLst>
                </a:gridCol>
                <a:gridCol w="487588">
                  <a:extLst>
                    <a:ext uri="{9D8B030D-6E8A-4147-A177-3AD203B41FA5}">
                      <a16:colId xmlns:a16="http://schemas.microsoft.com/office/drawing/2014/main" xmlns="" val="930734392"/>
                    </a:ext>
                  </a:extLst>
                </a:gridCol>
                <a:gridCol w="536771">
                  <a:extLst>
                    <a:ext uri="{9D8B030D-6E8A-4147-A177-3AD203B41FA5}">
                      <a16:colId xmlns:a16="http://schemas.microsoft.com/office/drawing/2014/main" xmlns="" val="1386615856"/>
                    </a:ext>
                  </a:extLst>
                </a:gridCol>
                <a:gridCol w="622740">
                  <a:extLst>
                    <a:ext uri="{9D8B030D-6E8A-4147-A177-3AD203B41FA5}">
                      <a16:colId xmlns:a16="http://schemas.microsoft.com/office/drawing/2014/main" xmlns="" val="1761145955"/>
                    </a:ext>
                  </a:extLst>
                </a:gridCol>
                <a:gridCol w="450381">
                  <a:extLst>
                    <a:ext uri="{9D8B030D-6E8A-4147-A177-3AD203B41FA5}">
                      <a16:colId xmlns:a16="http://schemas.microsoft.com/office/drawing/2014/main" xmlns="" val="1987561963"/>
                    </a:ext>
                  </a:extLst>
                </a:gridCol>
                <a:gridCol w="425347">
                  <a:extLst>
                    <a:ext uri="{9D8B030D-6E8A-4147-A177-3AD203B41FA5}">
                      <a16:colId xmlns:a16="http://schemas.microsoft.com/office/drawing/2014/main" xmlns="" val="1156821326"/>
                    </a:ext>
                  </a:extLst>
                </a:gridCol>
                <a:gridCol w="681189">
                  <a:extLst>
                    <a:ext uri="{9D8B030D-6E8A-4147-A177-3AD203B41FA5}">
                      <a16:colId xmlns:a16="http://schemas.microsoft.com/office/drawing/2014/main" xmlns="" val="4157795867"/>
                    </a:ext>
                  </a:extLst>
                </a:gridCol>
                <a:gridCol w="681189">
                  <a:extLst>
                    <a:ext uri="{9D8B030D-6E8A-4147-A177-3AD203B41FA5}">
                      <a16:colId xmlns:a16="http://schemas.microsoft.com/office/drawing/2014/main" xmlns="" val="3616704908"/>
                    </a:ext>
                  </a:extLst>
                </a:gridCol>
                <a:gridCol w="681189">
                  <a:extLst>
                    <a:ext uri="{9D8B030D-6E8A-4147-A177-3AD203B41FA5}">
                      <a16:colId xmlns:a16="http://schemas.microsoft.com/office/drawing/2014/main" xmlns="" val="1558812945"/>
                    </a:ext>
                  </a:extLst>
                </a:gridCol>
                <a:gridCol w="681189">
                  <a:extLst>
                    <a:ext uri="{9D8B030D-6E8A-4147-A177-3AD203B41FA5}">
                      <a16:colId xmlns:a16="http://schemas.microsoft.com/office/drawing/2014/main" xmlns="" val="278332361"/>
                    </a:ext>
                  </a:extLst>
                </a:gridCol>
                <a:gridCol w="583876">
                  <a:extLst>
                    <a:ext uri="{9D8B030D-6E8A-4147-A177-3AD203B41FA5}">
                      <a16:colId xmlns:a16="http://schemas.microsoft.com/office/drawing/2014/main" xmlns="" val="3528647956"/>
                    </a:ext>
                  </a:extLst>
                </a:gridCol>
                <a:gridCol w="681189">
                  <a:extLst>
                    <a:ext uri="{9D8B030D-6E8A-4147-A177-3AD203B41FA5}">
                      <a16:colId xmlns:a16="http://schemas.microsoft.com/office/drawing/2014/main" xmlns="" val="1824531817"/>
                    </a:ext>
                  </a:extLst>
                </a:gridCol>
                <a:gridCol w="681189">
                  <a:extLst>
                    <a:ext uri="{9D8B030D-6E8A-4147-A177-3AD203B41FA5}">
                      <a16:colId xmlns:a16="http://schemas.microsoft.com/office/drawing/2014/main" xmlns="" val="7563603"/>
                    </a:ext>
                  </a:extLst>
                </a:gridCol>
                <a:gridCol w="724459">
                  <a:extLst>
                    <a:ext uri="{9D8B030D-6E8A-4147-A177-3AD203B41FA5}">
                      <a16:colId xmlns:a16="http://schemas.microsoft.com/office/drawing/2014/main" xmlns="" val="3862840210"/>
                    </a:ext>
                  </a:extLst>
                </a:gridCol>
                <a:gridCol w="54045">
                  <a:extLst>
                    <a:ext uri="{9D8B030D-6E8A-4147-A177-3AD203B41FA5}">
                      <a16:colId xmlns:a16="http://schemas.microsoft.com/office/drawing/2014/main" xmlns="" val="201149056"/>
                    </a:ext>
                  </a:extLst>
                </a:gridCol>
              </a:tblGrid>
              <a:tr h="233806">
                <a:tc rowSpan="3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Формы ВИЧ-инфекции,</a:t>
                      </a:r>
                      <a:b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контингенты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3"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vert="vert270" anchor="ctr"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b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стро-ки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27" marR="7427" marT="0" marB="0" anchor="ctr"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</a:t>
                      </a:r>
                      <a:b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МКБ-10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27" marR="7427" marT="0" marB="0" anchor="ctr"/>
                </a:tc>
                <a:tc gridSpan="14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</a:rPr>
                        <a:t>Число пациентов с впервые в жизни установленным диагнозом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18630787"/>
                  </a:ext>
                </a:extLst>
              </a:tr>
              <a:tr h="20017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gridSpan="13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 том  числе  в  возрасте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32995764"/>
                  </a:ext>
                </a:extLst>
              </a:tr>
              <a:tr h="14090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 1</a:t>
                      </a:r>
                      <a:b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года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27" marR="742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b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года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27" marR="742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b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года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27" marR="742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b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лет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27" marR="742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b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лет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27" marR="742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b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лет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27" marR="742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18–24</a:t>
                      </a:r>
                      <a:b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года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27" marR="742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25–34</a:t>
                      </a:r>
                      <a:b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года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27" marR="742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35–44</a:t>
                      </a:r>
                      <a:b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года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27" marR="742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45–49</a:t>
                      </a:r>
                      <a:b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лет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27" marR="742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50–59</a:t>
                      </a:r>
                      <a:b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лет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27" marR="742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 лет</a:t>
                      </a:r>
                      <a:b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b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старше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27" marR="7427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3885213491"/>
                  </a:ext>
                </a:extLst>
              </a:tr>
              <a:tr h="253425"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2759822961"/>
                  </a:ext>
                </a:extLst>
              </a:tr>
              <a:tr h="200176">
                <a:tc rowSpan="3">
                  <a:txBody>
                    <a:bodyPr/>
                    <a:lstStyle/>
                    <a:p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Зарегистрировано пациентов</a:t>
                      </a:r>
                      <a:b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болезнью, вызванной ВИЧ, всего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В20-В24</a:t>
                      </a:r>
                      <a:endParaRPr lang="ru-RU"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245739526"/>
                  </a:ext>
                </a:extLst>
              </a:tr>
              <a:tr h="17098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2">
                  <a:txBody>
                    <a:bodyPr/>
                    <a:lstStyle/>
                    <a:p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2670410462"/>
                  </a:ext>
                </a:extLst>
              </a:tr>
              <a:tr h="629717">
                <a:tc vMerge="1">
                  <a:txBody>
                    <a:bodyPr/>
                    <a:lstStyle/>
                    <a:p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ru-RU"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endParaRPr lang="ru-RU"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2398390601"/>
                  </a:ext>
                </a:extLst>
              </a:tr>
              <a:tr h="200176">
                <a:tc rowSpan="3">
                  <a:txBody>
                    <a:bodyPr/>
                    <a:lstStyle/>
                    <a:p>
                      <a:pPr marL="90170" indent="-90170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проявляющейся в виде</a:t>
                      </a:r>
                    </a:p>
                    <a:p>
                      <a:pPr marL="90170" indent="-90170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злокачественных</a:t>
                      </a:r>
                    </a:p>
                    <a:p>
                      <a:pPr marL="90170" indent="-90170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новообразований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В21</a:t>
                      </a:r>
                      <a:endParaRPr lang="ru-RU"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140950174"/>
                  </a:ext>
                </a:extLst>
              </a:tr>
              <a:tr h="14673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2">
                  <a:txBody>
                    <a:bodyPr/>
                    <a:lstStyle/>
                    <a:p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410357350"/>
                  </a:ext>
                </a:extLst>
              </a:tr>
              <a:tr h="493343">
                <a:tc vMerge="1">
                  <a:txBody>
                    <a:bodyPr/>
                    <a:lstStyle/>
                    <a:p>
                      <a:pPr marL="90170" indent="-90170"/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ru-RU"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3425477955"/>
                  </a:ext>
                </a:extLst>
              </a:tr>
              <a:tr h="200176">
                <a:tc rowSpan="2">
                  <a:txBody>
                    <a:bodyPr/>
                    <a:lstStyle/>
                    <a:p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с проявлениями лимфомы</a:t>
                      </a:r>
                    </a:p>
                    <a:p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Беркитта 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В21.1</a:t>
                      </a:r>
                      <a:endParaRPr lang="ru-RU"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694334611"/>
                  </a:ext>
                </a:extLst>
              </a:tr>
              <a:tr h="40035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376597173"/>
                  </a:ext>
                </a:extLst>
              </a:tr>
              <a:tr h="800706">
                <a:tc>
                  <a:txBody>
                    <a:bodyPr/>
                    <a:lstStyle/>
                    <a:p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с проявлениями других</a:t>
                      </a:r>
                    </a:p>
                    <a:p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неходжкинских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лимфом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В21.2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32545153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500943982"/>
      </p:ext>
    </p:extLst>
  </p:cSld>
  <p:clrMapOvr>
    <a:masterClrMapping/>
  </p:clrMapOvr>
  <p:transition spd="slow">
    <p:push dir="u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14DE301-1E6D-49CE-B247-F9A30511FB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5311"/>
            <a:ext cx="10515600" cy="695132"/>
          </a:xfrm>
        </p:spPr>
        <p:txBody>
          <a:bodyPr>
            <a:normAutofit/>
          </a:bodyPr>
          <a:lstStyle/>
          <a:p>
            <a:r>
              <a:rPr lang="ru-RU" sz="2400" dirty="0"/>
              <a:t>Таблица 1000</a:t>
            </a: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xmlns="" id="{DD152337-0C6E-467F-8A45-0E35863D3A65}"/>
              </a:ext>
            </a:extLst>
          </p:cNvPr>
          <p:cNvGraphicFramePr>
            <a:graphicFrameLocks noGrp="1"/>
          </p:cNvGraphicFramePr>
          <p:nvPr/>
        </p:nvGraphicFramePr>
        <p:xfrm>
          <a:off x="764006" y="1138989"/>
          <a:ext cx="10663987" cy="5293897"/>
        </p:xfrm>
        <a:graphic>
          <a:graphicData uri="http://schemas.openxmlformats.org/drawingml/2006/table">
            <a:tbl>
              <a:tblPr firstRow="1" firstCol="1" bandRow="1"/>
              <a:tblGrid>
                <a:gridCol w="1904791">
                  <a:extLst>
                    <a:ext uri="{9D8B030D-6E8A-4147-A177-3AD203B41FA5}">
                      <a16:colId xmlns:a16="http://schemas.microsoft.com/office/drawing/2014/main" xmlns="" val="304665045"/>
                    </a:ext>
                  </a:extLst>
                </a:gridCol>
                <a:gridCol w="329329">
                  <a:extLst>
                    <a:ext uri="{9D8B030D-6E8A-4147-A177-3AD203B41FA5}">
                      <a16:colId xmlns:a16="http://schemas.microsoft.com/office/drawing/2014/main" xmlns="" val="2499361583"/>
                    </a:ext>
                  </a:extLst>
                </a:gridCol>
                <a:gridCol w="559316">
                  <a:extLst>
                    <a:ext uri="{9D8B030D-6E8A-4147-A177-3AD203B41FA5}">
                      <a16:colId xmlns:a16="http://schemas.microsoft.com/office/drawing/2014/main" xmlns="" val="4246777842"/>
                    </a:ext>
                  </a:extLst>
                </a:gridCol>
                <a:gridCol w="830079">
                  <a:extLst>
                    <a:ext uri="{9D8B030D-6E8A-4147-A177-3AD203B41FA5}">
                      <a16:colId xmlns:a16="http://schemas.microsoft.com/office/drawing/2014/main" xmlns="" val="3413034692"/>
                    </a:ext>
                  </a:extLst>
                </a:gridCol>
                <a:gridCol w="483834">
                  <a:extLst>
                    <a:ext uri="{9D8B030D-6E8A-4147-A177-3AD203B41FA5}">
                      <a16:colId xmlns:a16="http://schemas.microsoft.com/office/drawing/2014/main" xmlns="" val="1333650251"/>
                    </a:ext>
                  </a:extLst>
                </a:gridCol>
                <a:gridCol w="579047">
                  <a:extLst>
                    <a:ext uri="{9D8B030D-6E8A-4147-A177-3AD203B41FA5}">
                      <a16:colId xmlns:a16="http://schemas.microsoft.com/office/drawing/2014/main" xmlns="" val="3215359893"/>
                    </a:ext>
                  </a:extLst>
                </a:gridCol>
                <a:gridCol w="482425">
                  <a:extLst>
                    <a:ext uri="{9D8B030D-6E8A-4147-A177-3AD203B41FA5}">
                      <a16:colId xmlns:a16="http://schemas.microsoft.com/office/drawing/2014/main" xmlns="" val="3636991276"/>
                    </a:ext>
                  </a:extLst>
                </a:gridCol>
                <a:gridCol w="482425">
                  <a:extLst>
                    <a:ext uri="{9D8B030D-6E8A-4147-A177-3AD203B41FA5}">
                      <a16:colId xmlns:a16="http://schemas.microsoft.com/office/drawing/2014/main" xmlns="" val="769558454"/>
                    </a:ext>
                  </a:extLst>
                </a:gridCol>
                <a:gridCol w="578367">
                  <a:extLst>
                    <a:ext uri="{9D8B030D-6E8A-4147-A177-3AD203B41FA5}">
                      <a16:colId xmlns:a16="http://schemas.microsoft.com/office/drawing/2014/main" xmlns="" val="4031309286"/>
                    </a:ext>
                  </a:extLst>
                </a:gridCol>
                <a:gridCol w="579047">
                  <a:extLst>
                    <a:ext uri="{9D8B030D-6E8A-4147-A177-3AD203B41FA5}">
                      <a16:colId xmlns:a16="http://schemas.microsoft.com/office/drawing/2014/main" xmlns="" val="3639266333"/>
                    </a:ext>
                  </a:extLst>
                </a:gridCol>
                <a:gridCol w="579047">
                  <a:extLst>
                    <a:ext uri="{9D8B030D-6E8A-4147-A177-3AD203B41FA5}">
                      <a16:colId xmlns:a16="http://schemas.microsoft.com/office/drawing/2014/main" xmlns="" val="1033448406"/>
                    </a:ext>
                  </a:extLst>
                </a:gridCol>
                <a:gridCol w="575647">
                  <a:extLst>
                    <a:ext uri="{9D8B030D-6E8A-4147-A177-3AD203B41FA5}">
                      <a16:colId xmlns:a16="http://schemas.microsoft.com/office/drawing/2014/main" xmlns="" val="1896670042"/>
                    </a:ext>
                  </a:extLst>
                </a:gridCol>
                <a:gridCol w="534820">
                  <a:extLst>
                    <a:ext uri="{9D8B030D-6E8A-4147-A177-3AD203B41FA5}">
                      <a16:colId xmlns:a16="http://schemas.microsoft.com/office/drawing/2014/main" xmlns="" val="2887962353"/>
                    </a:ext>
                  </a:extLst>
                </a:gridCol>
                <a:gridCol w="534820">
                  <a:extLst>
                    <a:ext uri="{9D8B030D-6E8A-4147-A177-3AD203B41FA5}">
                      <a16:colId xmlns:a16="http://schemas.microsoft.com/office/drawing/2014/main" xmlns="" val="3196475238"/>
                    </a:ext>
                  </a:extLst>
                </a:gridCol>
                <a:gridCol w="482425">
                  <a:extLst>
                    <a:ext uri="{9D8B030D-6E8A-4147-A177-3AD203B41FA5}">
                      <a16:colId xmlns:a16="http://schemas.microsoft.com/office/drawing/2014/main" xmlns="" val="2774384175"/>
                    </a:ext>
                  </a:extLst>
                </a:gridCol>
                <a:gridCol w="574284">
                  <a:extLst>
                    <a:ext uri="{9D8B030D-6E8A-4147-A177-3AD203B41FA5}">
                      <a16:colId xmlns:a16="http://schemas.microsoft.com/office/drawing/2014/main" xmlns="" val="1887539600"/>
                    </a:ext>
                  </a:extLst>
                </a:gridCol>
                <a:gridCol w="574284">
                  <a:extLst>
                    <a:ext uri="{9D8B030D-6E8A-4147-A177-3AD203B41FA5}">
                      <a16:colId xmlns:a16="http://schemas.microsoft.com/office/drawing/2014/main" xmlns="" val="2635844002"/>
                    </a:ext>
                  </a:extLst>
                </a:gridCol>
              </a:tblGrid>
              <a:tr h="185156">
                <a:tc rowSpan="3"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Формы ВИЧ-инфекции,</a:t>
                      </a:r>
                      <a:b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контингенты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Пол</a:t>
                      </a: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</a:t>
                      </a:r>
                      <a:b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стро-ки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Код</a:t>
                      </a:r>
                      <a:b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 МКБ-10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3"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пациентов с впервые в жизни установленным диагнозом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550994849"/>
                  </a:ext>
                </a:extLst>
              </a:tr>
              <a:tr h="1851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 том  числе  в  возрасте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530380866"/>
                  </a:ext>
                </a:extLst>
              </a:tr>
              <a:tr h="72374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до 1</a:t>
                      </a:r>
                      <a:b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года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b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года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b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года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  <a:b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лет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</a:t>
                      </a:r>
                      <a:b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лет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</a:t>
                      </a: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</a:t>
                      </a:r>
                      <a:b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лет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18–24</a:t>
                      </a:r>
                      <a:b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года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25–34</a:t>
                      </a:r>
                      <a:b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года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35–44</a:t>
                      </a:r>
                      <a:b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года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45–49</a:t>
                      </a:r>
                      <a:b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лет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50–59</a:t>
                      </a:r>
                      <a:b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лет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60 лет</a:t>
                      </a:r>
                      <a:b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</a:t>
                      </a:r>
                      <a:b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старше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218461326"/>
                  </a:ext>
                </a:extLst>
              </a:tr>
              <a:tr h="185156"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805893771"/>
                  </a:ext>
                </a:extLst>
              </a:tr>
              <a:tr h="595453">
                <a:tc rowSpan="2">
                  <a:txBody>
                    <a:bodyPr/>
                    <a:lstStyle/>
                    <a:p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болезнь, вызванная </a:t>
                      </a:r>
                    </a:p>
                    <a:p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ВИЧ, осложняющая </a:t>
                      </a:r>
                    </a:p>
                    <a:p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беременность, роды </a:t>
                      </a:r>
                    </a:p>
                    <a:p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и послеродовой</a:t>
                      </a:r>
                    </a:p>
                    <a:p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период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Ж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О98.7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768609104"/>
                  </a:ext>
                </a:extLst>
              </a:tr>
              <a:tr h="11964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680498136"/>
                  </a:ext>
                </a:extLst>
              </a:tr>
              <a:tr h="278192">
                <a:tc rowSpan="2">
                  <a:txBody>
                    <a:bodyPr/>
                    <a:lstStyle/>
                    <a:p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строк 1 и 2: пациентов </a:t>
                      </a:r>
                    </a:p>
                    <a:p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с </a:t>
                      </a: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CD</a:t>
                      </a: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 &lt; 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500/</a:t>
                      </a:r>
                      <a:r>
                        <a:rPr lang="ru-RU" sz="11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мкл</a:t>
                      </a: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В20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– </a:t>
                      </a: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В24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770727791"/>
                  </a:ext>
                </a:extLst>
              </a:tr>
              <a:tr h="4624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Ж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70479120"/>
                  </a:ext>
                </a:extLst>
              </a:tr>
              <a:tr h="278192">
                <a:tc rowSpan="2">
                  <a:txBody>
                    <a:bodyPr/>
                    <a:lstStyle/>
                    <a:p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из них (из стр. 48 и 49): 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пациентов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с </a:t>
                      </a: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CD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 &lt; 350 /</a:t>
                      </a:r>
                      <a:r>
                        <a:rPr lang="ru-RU" sz="11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мкл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50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В20 – В24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873299389"/>
                  </a:ext>
                </a:extLst>
              </a:tr>
              <a:tr h="64758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Ж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117117971"/>
                  </a:ext>
                </a:extLst>
              </a:tr>
              <a:tr h="278192">
                <a:tc rowSpan="2"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пациентов</a:t>
                      </a:r>
                    </a:p>
                    <a:p>
                      <a:pPr algn="ctr"/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с CD4 &lt; 200 /</a:t>
                      </a:r>
                      <a:r>
                        <a:rPr lang="ru-RU" sz="11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мкл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В20 – В24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520009519"/>
                  </a:ext>
                </a:extLst>
              </a:tr>
              <a:tr h="27819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Ж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203860351"/>
                  </a:ext>
                </a:extLst>
              </a:tr>
            </a:tbl>
          </a:graphicData>
        </a:graphic>
      </p:graphicFrame>
      <p:sp>
        <p:nvSpPr>
          <p:cNvPr id="5" name="Стрелка вниз 9">
            <a:extLst>
              <a:ext uri="{FF2B5EF4-FFF2-40B4-BE49-F238E27FC236}">
                <a16:creationId xmlns:a16="http://schemas.microsoft.com/office/drawing/2014/main" xmlns="" id="{DF0F3942-433B-40F0-ABAC-B13309B5713A}"/>
              </a:ext>
            </a:extLst>
          </p:cNvPr>
          <p:cNvSpPr/>
          <p:nvPr/>
        </p:nvSpPr>
        <p:spPr>
          <a:xfrm rot="5400000">
            <a:off x="5786720" y="1784022"/>
            <a:ext cx="337628" cy="2952328"/>
          </a:xfrm>
          <a:prstGeom prst="down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11">
            <a:extLst>
              <a:ext uri="{FF2B5EF4-FFF2-40B4-BE49-F238E27FC236}">
                <a16:creationId xmlns:a16="http://schemas.microsoft.com/office/drawing/2014/main" xmlns="" id="{E53C7BF5-E36D-4344-A253-49337E6BE1C5}"/>
              </a:ext>
            </a:extLst>
          </p:cNvPr>
          <p:cNvSpPr/>
          <p:nvPr/>
        </p:nvSpPr>
        <p:spPr>
          <a:xfrm rot="5400000">
            <a:off x="5800312" y="3144335"/>
            <a:ext cx="310444" cy="2952328"/>
          </a:xfrm>
          <a:prstGeom prst="down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11">
            <a:extLst>
              <a:ext uri="{FF2B5EF4-FFF2-40B4-BE49-F238E27FC236}">
                <a16:creationId xmlns:a16="http://schemas.microsoft.com/office/drawing/2014/main" xmlns="" id="{F7FC4A71-2537-4140-8D46-546F88CC5F1A}"/>
              </a:ext>
            </a:extLst>
          </p:cNvPr>
          <p:cNvSpPr/>
          <p:nvPr/>
        </p:nvSpPr>
        <p:spPr>
          <a:xfrm rot="5400000">
            <a:off x="5800312" y="3905219"/>
            <a:ext cx="310444" cy="2952328"/>
          </a:xfrm>
          <a:prstGeom prst="down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11">
            <a:extLst>
              <a:ext uri="{FF2B5EF4-FFF2-40B4-BE49-F238E27FC236}">
                <a16:creationId xmlns:a16="http://schemas.microsoft.com/office/drawing/2014/main" xmlns="" id="{2FB0B825-2370-4C64-879C-B79E4D446A46}"/>
              </a:ext>
            </a:extLst>
          </p:cNvPr>
          <p:cNvSpPr/>
          <p:nvPr/>
        </p:nvSpPr>
        <p:spPr>
          <a:xfrm rot="5400000">
            <a:off x="5800312" y="4666103"/>
            <a:ext cx="310444" cy="2952328"/>
          </a:xfrm>
          <a:prstGeom prst="down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27834102"/>
      </p:ext>
    </p:extLst>
  </p:cSld>
  <p:clrMapOvr>
    <a:masterClrMapping/>
  </p:clrMapOvr>
  <p:transition spd="slow">
    <p:push dir="u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F030D71-BFF6-4376-AB19-9A0C566D55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8987" y="259085"/>
            <a:ext cx="10515600" cy="1325563"/>
          </a:xfrm>
        </p:spPr>
        <p:txBody>
          <a:bodyPr>
            <a:noAutofit/>
          </a:bodyPr>
          <a:lstStyle/>
          <a:p>
            <a:pPr lvl="0" algn="ctr">
              <a:lnSpc>
                <a:spcPct val="100000"/>
              </a:lnSpc>
              <a:spcBef>
                <a:spcPts val="0"/>
              </a:spcBef>
            </a:pPr>
            <a:r>
              <a:rPr lang="ru-RU" altLang="ru-RU" sz="2400" b="1" dirty="0">
                <a:solidFill>
                  <a:srgbClr val="0033CC"/>
                </a:solidFill>
                <a:latin typeface="Calibri"/>
                <a:ea typeface="+mn-ea"/>
                <a:cs typeface="+mn-cs"/>
              </a:rPr>
              <a:t>НЕКОТОРЫЕ УСЛОВИЯ ВНУТРИТАБЛИЧНОГО КОНТРОЛЯ ДЛЯ ТАБЛИЦЫ 1000</a:t>
            </a:r>
            <a:br>
              <a:rPr lang="ru-RU" altLang="ru-RU" sz="2400" b="1" dirty="0">
                <a:solidFill>
                  <a:srgbClr val="0033CC"/>
                </a:solidFill>
                <a:latin typeface="Calibri"/>
                <a:ea typeface="+mn-ea"/>
                <a:cs typeface="+mn-cs"/>
              </a:rPr>
            </a:br>
            <a:endParaRPr lang="ru-RU" sz="2400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87A954EC-3267-4E9F-9156-8E0F98D511C6}"/>
              </a:ext>
            </a:extLst>
          </p:cNvPr>
          <p:cNvSpPr/>
          <p:nvPr/>
        </p:nvSpPr>
        <p:spPr>
          <a:xfrm>
            <a:off x="598987" y="1219200"/>
            <a:ext cx="10515600" cy="5334000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298A4DDD-5DC2-4138-A0C3-CA59DCDD4060}"/>
              </a:ext>
            </a:extLst>
          </p:cNvPr>
          <p:cNvSpPr/>
          <p:nvPr/>
        </p:nvSpPr>
        <p:spPr>
          <a:xfrm>
            <a:off x="786063" y="1219200"/>
            <a:ext cx="10026315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ru-RU" u="sng" dirty="0"/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Сумма строк ф.61,таб.1000,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стр.1:59,гр.05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должна быть </a:t>
            </a:r>
            <a:r>
              <a:rPr kumimoji="0" lang="ru-RU" sz="24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равна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сумме строк по графам ф.61,таб.1000,стр.1:59,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гр.06</a:t>
            </a:r>
            <a:r>
              <a:rPr lang="ru-RU" sz="2400" b="1" dirty="0">
                <a:solidFill>
                  <a:prstClr val="black"/>
                </a:solidFill>
                <a:latin typeface="Calibri"/>
              </a:rPr>
              <a:t> –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стр.1:59,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гр.17</a:t>
            </a:r>
          </a:p>
          <a:p>
            <a:endParaRPr lang="ru-RU" sz="2400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u="sng" dirty="0"/>
              <a:t>Для мужского населения, всего (В20-В24):</a:t>
            </a:r>
          </a:p>
          <a:p>
            <a:r>
              <a:rPr lang="ru-RU" sz="2400" dirty="0"/>
              <a:t>Сумма граф ф.61,таб.1000, </a:t>
            </a:r>
            <a:r>
              <a:rPr lang="ru-RU" sz="2400" dirty="0">
                <a:solidFill>
                  <a:srgbClr val="C00000"/>
                </a:solidFill>
              </a:rPr>
              <a:t>стр.1</a:t>
            </a:r>
            <a:r>
              <a:rPr lang="ru-RU" sz="2400" dirty="0"/>
              <a:t>, гр.05:17</a:t>
            </a:r>
            <a:r>
              <a:rPr lang="ru-RU" sz="2400" dirty="0">
                <a:solidFill>
                  <a:srgbClr val="C00000"/>
                </a:solidFill>
              </a:rPr>
              <a:t> </a:t>
            </a:r>
            <a:r>
              <a:rPr lang="ru-RU" sz="2400" dirty="0"/>
              <a:t>должна быть </a:t>
            </a:r>
            <a:r>
              <a:rPr lang="ru-RU" sz="2400" u="sng" dirty="0"/>
              <a:t>равна</a:t>
            </a:r>
            <a:r>
              <a:rPr lang="ru-RU" sz="2400" dirty="0"/>
              <a:t> сумме граф в строках</a:t>
            </a:r>
          </a:p>
          <a:p>
            <a:r>
              <a:rPr lang="ru-RU" sz="2400" dirty="0"/>
              <a:t>                     из ф.61,таб.1000, </a:t>
            </a:r>
            <a:r>
              <a:rPr lang="ru-RU" sz="2400" dirty="0">
                <a:solidFill>
                  <a:srgbClr val="C00000"/>
                </a:solidFill>
              </a:rPr>
              <a:t>стр.3+15+23+31+41</a:t>
            </a:r>
            <a:r>
              <a:rPr lang="ru-RU" sz="2400" dirty="0"/>
              <a:t>, гр.05:17</a:t>
            </a:r>
          </a:p>
          <a:p>
            <a:endParaRPr lang="ru-RU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u="sng" dirty="0"/>
              <a:t>Для женского населения, всего (В20-В24):</a:t>
            </a:r>
          </a:p>
          <a:p>
            <a:r>
              <a:rPr lang="ru-RU" sz="2400" dirty="0"/>
              <a:t>Сумма граф ф.61,таб.1000, </a:t>
            </a:r>
            <a:r>
              <a:rPr lang="ru-RU" sz="2400" dirty="0">
                <a:solidFill>
                  <a:srgbClr val="C00000"/>
                </a:solidFill>
              </a:rPr>
              <a:t>стр.2, </a:t>
            </a:r>
            <a:r>
              <a:rPr lang="ru-RU" sz="2400" dirty="0"/>
              <a:t>гр.05:17 должна быть </a:t>
            </a:r>
            <a:r>
              <a:rPr lang="ru-RU" sz="2400" u="sng" dirty="0"/>
              <a:t>равна</a:t>
            </a:r>
            <a:r>
              <a:rPr lang="ru-RU" sz="2400" dirty="0"/>
              <a:t> сумме граф в строках</a:t>
            </a:r>
          </a:p>
          <a:p>
            <a:r>
              <a:rPr lang="ru-RU" sz="2400" dirty="0"/>
              <a:t>                     из ф.61,таб.1000, </a:t>
            </a:r>
            <a:r>
              <a:rPr lang="ru-RU" sz="2400" dirty="0">
                <a:solidFill>
                  <a:srgbClr val="C00000"/>
                </a:solidFill>
              </a:rPr>
              <a:t>стр.4+16+24+32+42</a:t>
            </a:r>
            <a:r>
              <a:rPr lang="ru-RU" sz="2400" dirty="0"/>
              <a:t>, гр.05:17</a:t>
            </a:r>
          </a:p>
          <a:p>
            <a:endParaRPr lang="ru-RU" b="1" dirty="0"/>
          </a:p>
          <a:p>
            <a:endParaRPr lang="ru-RU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20114370"/>
      </p:ext>
    </p:extLst>
  </p:cSld>
  <p:clrMapOvr>
    <a:masterClrMapping/>
  </p:clrMapOvr>
  <p:transition spd="slow">
    <p:push dir="u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7ADEA06-8AA1-4DF8-926B-E6C6D0F3F2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134269"/>
            <a:ext cx="10515600" cy="1325563"/>
          </a:xfrm>
        </p:spPr>
        <p:txBody>
          <a:bodyPr/>
          <a:lstStyle/>
          <a:p>
            <a:r>
              <a:rPr lang="ru-RU" altLang="ru-RU" sz="2400" b="1" dirty="0">
                <a:solidFill>
                  <a:srgbClr val="0033CC"/>
                </a:solidFill>
                <a:latin typeface="Calibri"/>
              </a:rPr>
              <a:t>НЕКОТОРЫЕ УСЛОВИЯ ВНУТРИТАБЛИЧНОГО КОНТРОЛЯ ДЛЯ ТАБЛИЦЫ 1000</a:t>
            </a:r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70234FE0-CFEB-4071-80DC-9840169C2095}"/>
              </a:ext>
            </a:extLst>
          </p:cNvPr>
          <p:cNvSpPr/>
          <p:nvPr/>
        </p:nvSpPr>
        <p:spPr>
          <a:xfrm>
            <a:off x="838200" y="1290308"/>
            <a:ext cx="10680032" cy="5277851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92DFEED3-476D-48DC-9B19-14B14F20DCEF}"/>
              </a:ext>
            </a:extLst>
          </p:cNvPr>
          <p:cNvSpPr/>
          <p:nvPr/>
        </p:nvSpPr>
        <p:spPr>
          <a:xfrm>
            <a:off x="1002634" y="1167760"/>
            <a:ext cx="10351165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285750" marR="0" lvl="0" indent="-28575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0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Для ВИЧ с проявлениями в виде инфекционных и паразитарных болезней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(В20):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Сумма строк ф.61, таб.1000, 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стр.3+4, 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гр.05:17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 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должна быть </a:t>
            </a:r>
            <a:r>
              <a:rPr kumimoji="0" lang="ru-RU" sz="20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больше или равна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сумме строк из ф.61,таб.1000,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стр.5:14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,гр.05:17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285750" marR="0" lvl="0" indent="-28575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ru-RU" sz="20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Для ВИЧ с проявлениями в виде злокачественных новообразований (В21):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Сумма строк ф.61,таб.1000, 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стр.15+16, 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гр.05:17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 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должна быть </a:t>
            </a:r>
            <a:r>
              <a:rPr kumimoji="0" lang="ru-RU" sz="20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больше или равна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сумме строк из ф.61,таб.1000, 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стр.17:22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, гр.05:17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285750" marR="0" lvl="0" indent="-28575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0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Для ВИЧ с проявлениями в виде других уточненных болезней (В22):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Сумма строк ф.61,таб.1000,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стр.23+24,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гр.05:17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 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должна быть </a:t>
            </a:r>
            <a:r>
              <a:rPr kumimoji="0" lang="ru-RU" sz="2000" b="0" i="0" u="sng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больше</a:t>
            </a:r>
            <a:r>
              <a:rPr kumimoji="0" lang="ru-RU" sz="20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или равна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сумме строк из ф.61,таб.1000,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стр.25:30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,гр.05:17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285750" marR="0" lvl="0" indent="-28575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0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Для ВИЧ с проявлениями в виде других состояний (В23):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Сумма строк ф.61, таб.1000, 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стр.31+32, 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гр.05:17 должна быть </a:t>
            </a:r>
            <a:r>
              <a:rPr kumimoji="0" lang="ru-RU" sz="2000" b="0" i="0" u="sng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больше</a:t>
            </a:r>
            <a:r>
              <a:rPr kumimoji="0" lang="ru-RU" sz="20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или равна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сумме строк из ф.61, таб.1000, 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стр.33:40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, гр.05:17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8689756"/>
      </p:ext>
    </p:extLst>
  </p:cSld>
  <p:clrMapOvr>
    <a:masterClrMapping/>
  </p:clrMapOvr>
  <p:transition spd="slow">
    <p:push dir="u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7ADEA06-8AA1-4DF8-926B-E6C6D0F3F2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134269"/>
            <a:ext cx="10515600" cy="1325563"/>
          </a:xfrm>
        </p:spPr>
        <p:txBody>
          <a:bodyPr/>
          <a:lstStyle/>
          <a:p>
            <a:r>
              <a:rPr lang="ru-RU" altLang="ru-RU" sz="2400" b="1" dirty="0">
                <a:solidFill>
                  <a:srgbClr val="0033CC"/>
                </a:solidFill>
                <a:latin typeface="Calibri"/>
              </a:rPr>
              <a:t>НЕКОТОРЫЕ УСЛОВИЯ ВНУТРИТАБЛИЧНОГО КОНТРОЛЯ ДЛЯ ТАБЛИЦЫ 1000</a:t>
            </a:r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70234FE0-CFEB-4071-80DC-9840169C2095}"/>
              </a:ext>
            </a:extLst>
          </p:cNvPr>
          <p:cNvSpPr/>
          <p:nvPr/>
        </p:nvSpPr>
        <p:spPr>
          <a:xfrm>
            <a:off x="838200" y="1290308"/>
            <a:ext cx="10680032" cy="5277851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92DFEED3-476D-48DC-9B19-14B14F20DCEF}"/>
              </a:ext>
            </a:extLst>
          </p:cNvPr>
          <p:cNvSpPr/>
          <p:nvPr/>
        </p:nvSpPr>
        <p:spPr>
          <a:xfrm>
            <a:off x="1002634" y="1167760"/>
            <a:ext cx="10351165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285750" marR="0" lvl="0" indent="-28575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0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Для ВИЧ с проявлениями в виде инфекционных и паразитарных болезней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(В20):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Сумма строк ф.61, таб.1000, 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стр.3+4, 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гр.05:17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 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должна быть </a:t>
            </a:r>
            <a:r>
              <a:rPr kumimoji="0" lang="ru-RU" sz="20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больше или равна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сумме строк из ф.61,таб.1000,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стр.5:14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,гр.05:17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285750" marR="0" lvl="0" indent="-28575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ru-RU" sz="20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Для ВИЧ с проявлениями в виде злокачественных новообразований (В21):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Сумма строк ф.61,таб.1000, 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стр.15+16, 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гр.05:17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 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должна быть </a:t>
            </a:r>
            <a:r>
              <a:rPr kumimoji="0" lang="ru-RU" sz="20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больше или равна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сумме строк из ф.61,таб.1000, 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стр.17:22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, гр.05:17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285750" marR="0" lvl="0" indent="-28575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0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Для ВИЧ с проявлениями в виде других уточненных болезней (В22):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Сумма строк ф.61,таб.1000,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стр.23+24,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гр.05:17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 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должна быть </a:t>
            </a:r>
            <a:r>
              <a:rPr kumimoji="0" lang="ru-RU" sz="2000" b="0" i="0" u="sng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больше</a:t>
            </a:r>
            <a:r>
              <a:rPr kumimoji="0" lang="ru-RU" sz="20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или равна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сумме строк из ф.61,таб.1000,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стр.25:30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,гр.05:17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285750" marR="0" lvl="0" indent="-28575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0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Для ВИЧ с проявлениями в виде других состояний (В23):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Сумма строк ф.61, таб.1000, 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стр.31+32, 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гр.05:17 должна быть </a:t>
            </a:r>
            <a:r>
              <a:rPr kumimoji="0" lang="ru-RU" sz="2000" b="0" i="0" u="sng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больше</a:t>
            </a:r>
            <a:r>
              <a:rPr kumimoji="0" lang="ru-RU" sz="20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или равна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сумме строк из ф.61, таб.1000, 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стр.33:40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, гр.05:17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9838720"/>
      </p:ext>
    </p:extLst>
  </p:cSld>
  <p:clrMapOvr>
    <a:masterClrMapping/>
  </p:clrMapOvr>
  <p:transition spd="slow">
    <p:push dir="u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6E9A2EE-5EB1-4F24-B270-7CDC1EAF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18243"/>
          </a:xfrm>
        </p:spPr>
        <p:txBody>
          <a:bodyPr/>
          <a:lstStyle/>
          <a:p>
            <a:r>
              <a:rPr lang="ru-RU" altLang="ru-RU" sz="2400" b="1" dirty="0">
                <a:solidFill>
                  <a:srgbClr val="0033CC"/>
                </a:solidFill>
                <a:latin typeface="Calibri"/>
              </a:rPr>
              <a:t>НЕКОТОРЫЕ УСЛОВИЯ ВНУТРИТАБЛИЧНОГО КОНТРОЛЯ ДЛЯ ТАБЛИЦЫ 1000</a:t>
            </a:r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1DA94335-2E16-419A-A7F3-455E91117C7A}"/>
              </a:ext>
            </a:extLst>
          </p:cNvPr>
          <p:cNvSpPr/>
          <p:nvPr/>
        </p:nvSpPr>
        <p:spPr>
          <a:xfrm>
            <a:off x="582945" y="1125107"/>
            <a:ext cx="11031539" cy="4968552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000" u="sng" dirty="0"/>
              <a:t>Для пациентов с </a:t>
            </a:r>
            <a:r>
              <a:rPr lang="en-US" sz="2000" u="sng" dirty="0"/>
              <a:t>CD4&lt;500</a:t>
            </a:r>
            <a:r>
              <a:rPr lang="ru-RU" sz="2000" u="sng" dirty="0"/>
              <a:t>(мужчины) (В20-В24):</a:t>
            </a:r>
          </a:p>
          <a:p>
            <a:pPr algn="just"/>
            <a:r>
              <a:rPr lang="ru-RU" sz="2000" dirty="0"/>
              <a:t>Строка ф.61, таб.1000, </a:t>
            </a:r>
            <a:r>
              <a:rPr lang="ru-RU" sz="2000" dirty="0">
                <a:solidFill>
                  <a:srgbClr val="C00000"/>
                </a:solidFill>
              </a:rPr>
              <a:t>стр.1, </a:t>
            </a:r>
            <a:r>
              <a:rPr lang="ru-RU" sz="2000" dirty="0"/>
              <a:t>гр.05:17</a:t>
            </a:r>
            <a:r>
              <a:rPr lang="ru-RU" sz="2000" dirty="0">
                <a:solidFill>
                  <a:srgbClr val="C00000"/>
                </a:solidFill>
              </a:rPr>
              <a:t> </a:t>
            </a:r>
            <a:r>
              <a:rPr lang="ru-RU" sz="2000" dirty="0"/>
              <a:t>должна быть </a:t>
            </a:r>
            <a:r>
              <a:rPr lang="ru-RU" sz="2000" u="sng" dirty="0"/>
              <a:t>больше</a:t>
            </a:r>
            <a:r>
              <a:rPr lang="ru-RU" sz="2000" dirty="0"/>
              <a:t> строки </a:t>
            </a:r>
          </a:p>
          <a:p>
            <a:pPr algn="just"/>
            <a:r>
              <a:rPr lang="ru-RU" sz="2000" dirty="0"/>
              <a:t>          из ф.61,таб.1000,</a:t>
            </a:r>
            <a:r>
              <a:rPr lang="ru-RU" sz="2000" dirty="0">
                <a:solidFill>
                  <a:srgbClr val="C00000"/>
                </a:solidFill>
              </a:rPr>
              <a:t>стр.4</a:t>
            </a:r>
            <a:r>
              <a:rPr lang="en-US" sz="2000" dirty="0">
                <a:solidFill>
                  <a:srgbClr val="C00000"/>
                </a:solidFill>
              </a:rPr>
              <a:t>8</a:t>
            </a:r>
            <a:r>
              <a:rPr lang="ru-RU" sz="2000" dirty="0"/>
              <a:t>, гр.05:17</a:t>
            </a:r>
          </a:p>
          <a:p>
            <a:pPr algn="just"/>
            <a:endParaRPr lang="ru-RU" sz="20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000" u="sng" dirty="0"/>
              <a:t>Для пациентов с </a:t>
            </a:r>
            <a:r>
              <a:rPr lang="en-US" sz="2000" u="sng" dirty="0"/>
              <a:t>CD4&lt;500 </a:t>
            </a:r>
            <a:r>
              <a:rPr lang="ru-RU" sz="2000" u="sng" dirty="0"/>
              <a:t>(женщины) (В20-В24):</a:t>
            </a:r>
          </a:p>
          <a:p>
            <a:pPr algn="just"/>
            <a:r>
              <a:rPr lang="ru-RU" sz="2000" dirty="0"/>
              <a:t>Строка ф.61, таб.1000, </a:t>
            </a:r>
            <a:r>
              <a:rPr lang="ru-RU" sz="2000" dirty="0">
                <a:solidFill>
                  <a:srgbClr val="C00000"/>
                </a:solidFill>
              </a:rPr>
              <a:t>стр.2, </a:t>
            </a:r>
            <a:r>
              <a:rPr lang="ru-RU" sz="2000" dirty="0"/>
              <a:t>гр.05:17</a:t>
            </a:r>
            <a:r>
              <a:rPr lang="ru-RU" sz="2000" dirty="0">
                <a:solidFill>
                  <a:srgbClr val="C00000"/>
                </a:solidFill>
              </a:rPr>
              <a:t> </a:t>
            </a:r>
            <a:r>
              <a:rPr lang="ru-RU" sz="2000" dirty="0"/>
              <a:t>должна быть </a:t>
            </a:r>
            <a:r>
              <a:rPr lang="ru-RU" sz="2000" u="sng" dirty="0"/>
              <a:t>больше</a:t>
            </a:r>
            <a:r>
              <a:rPr lang="ru-RU" sz="2000" dirty="0"/>
              <a:t> строки </a:t>
            </a:r>
          </a:p>
          <a:p>
            <a:pPr algn="just"/>
            <a:r>
              <a:rPr lang="ru-RU" sz="2000" dirty="0"/>
              <a:t>      из ф.61, таб.1000, </a:t>
            </a:r>
            <a:r>
              <a:rPr lang="ru-RU" sz="2000" dirty="0">
                <a:solidFill>
                  <a:srgbClr val="C00000"/>
                </a:solidFill>
              </a:rPr>
              <a:t>стр.4</a:t>
            </a:r>
            <a:r>
              <a:rPr lang="en-US" sz="2000" dirty="0">
                <a:solidFill>
                  <a:srgbClr val="C00000"/>
                </a:solidFill>
              </a:rPr>
              <a:t>9</a:t>
            </a:r>
            <a:r>
              <a:rPr lang="ru-RU" sz="2000" dirty="0"/>
              <a:t>, гр.05:17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sz="2000" u="sng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000" u="sng" dirty="0"/>
              <a:t>Для </a:t>
            </a:r>
            <a:r>
              <a:rPr lang="ru-RU" sz="2000" u="sng" dirty="0">
                <a:solidFill>
                  <a:prstClr val="black"/>
                </a:solidFill>
              </a:rPr>
              <a:t>пациентов с </a:t>
            </a:r>
            <a:r>
              <a:rPr lang="en-US" sz="2000" u="sng" dirty="0">
                <a:solidFill>
                  <a:prstClr val="black"/>
                </a:solidFill>
              </a:rPr>
              <a:t>CD4&lt;350</a:t>
            </a:r>
            <a:r>
              <a:rPr lang="ru-RU" sz="2000" u="sng" dirty="0"/>
              <a:t>(мужчины) (В20-В24):</a:t>
            </a:r>
          </a:p>
          <a:p>
            <a:pPr algn="just"/>
            <a:r>
              <a:rPr lang="ru-RU" sz="2000" dirty="0"/>
              <a:t>Строка ф.61, таб.1000, </a:t>
            </a:r>
            <a:r>
              <a:rPr lang="ru-RU" sz="2000" dirty="0">
                <a:solidFill>
                  <a:srgbClr val="C00000"/>
                </a:solidFill>
              </a:rPr>
              <a:t>стр.</a:t>
            </a:r>
            <a:r>
              <a:rPr lang="en-US" sz="2000" dirty="0">
                <a:solidFill>
                  <a:srgbClr val="C00000"/>
                </a:solidFill>
              </a:rPr>
              <a:t>48</a:t>
            </a:r>
            <a:r>
              <a:rPr lang="ru-RU" sz="2000" dirty="0">
                <a:solidFill>
                  <a:srgbClr val="C00000"/>
                </a:solidFill>
              </a:rPr>
              <a:t>, </a:t>
            </a:r>
            <a:r>
              <a:rPr lang="ru-RU" sz="2000" dirty="0"/>
              <a:t>гр.05:17</a:t>
            </a:r>
            <a:r>
              <a:rPr lang="ru-RU" sz="2000" dirty="0">
                <a:solidFill>
                  <a:srgbClr val="C00000"/>
                </a:solidFill>
              </a:rPr>
              <a:t> </a:t>
            </a:r>
            <a:r>
              <a:rPr lang="ru-RU" sz="2000" dirty="0"/>
              <a:t>должна быть </a:t>
            </a:r>
            <a:r>
              <a:rPr lang="ru-RU" sz="2000" u="sng" dirty="0"/>
              <a:t>больше</a:t>
            </a:r>
            <a:r>
              <a:rPr lang="ru-RU" sz="2000" dirty="0"/>
              <a:t> строки </a:t>
            </a:r>
          </a:p>
          <a:p>
            <a:pPr algn="just"/>
            <a:r>
              <a:rPr lang="ru-RU" sz="2000" dirty="0"/>
              <a:t>        из ф.61, таб.1000, </a:t>
            </a:r>
            <a:r>
              <a:rPr lang="ru-RU" sz="2000" dirty="0">
                <a:solidFill>
                  <a:srgbClr val="C00000"/>
                </a:solidFill>
              </a:rPr>
              <a:t>стр.</a:t>
            </a:r>
            <a:r>
              <a:rPr lang="en-US" sz="2000" dirty="0">
                <a:solidFill>
                  <a:srgbClr val="C00000"/>
                </a:solidFill>
              </a:rPr>
              <a:t>50</a:t>
            </a:r>
            <a:r>
              <a:rPr lang="ru-RU" sz="2000" dirty="0"/>
              <a:t>, гр.05:17</a:t>
            </a:r>
          </a:p>
          <a:p>
            <a:pPr algn="just"/>
            <a:endParaRPr lang="ru-RU" sz="20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000" u="sng" dirty="0"/>
              <a:t>Для </a:t>
            </a:r>
            <a:r>
              <a:rPr lang="ru-RU" sz="2000" u="sng" dirty="0">
                <a:solidFill>
                  <a:prstClr val="black"/>
                </a:solidFill>
              </a:rPr>
              <a:t>пациентов с </a:t>
            </a:r>
            <a:r>
              <a:rPr lang="en-US" sz="2000" u="sng" dirty="0">
                <a:solidFill>
                  <a:prstClr val="black"/>
                </a:solidFill>
              </a:rPr>
              <a:t>CD4&lt;350</a:t>
            </a:r>
            <a:r>
              <a:rPr lang="ru-RU" sz="2000" u="sng" dirty="0"/>
              <a:t>(женщины) (В20-В24):</a:t>
            </a:r>
          </a:p>
          <a:p>
            <a:pPr algn="just"/>
            <a:r>
              <a:rPr lang="ru-RU" sz="2000" dirty="0"/>
              <a:t>Строка ф.61,таб.1000,</a:t>
            </a:r>
            <a:r>
              <a:rPr lang="ru-RU" sz="2000" dirty="0">
                <a:solidFill>
                  <a:srgbClr val="C00000"/>
                </a:solidFill>
              </a:rPr>
              <a:t>стр.</a:t>
            </a:r>
            <a:r>
              <a:rPr lang="en-US" sz="2000" dirty="0">
                <a:solidFill>
                  <a:srgbClr val="C00000"/>
                </a:solidFill>
              </a:rPr>
              <a:t>49</a:t>
            </a:r>
            <a:r>
              <a:rPr lang="ru-RU" sz="2000" dirty="0">
                <a:solidFill>
                  <a:srgbClr val="C00000"/>
                </a:solidFill>
              </a:rPr>
              <a:t>,</a:t>
            </a:r>
            <a:r>
              <a:rPr lang="ru-RU" sz="2000" dirty="0"/>
              <a:t>гр.05:17</a:t>
            </a:r>
            <a:r>
              <a:rPr lang="ru-RU" sz="2000" dirty="0">
                <a:solidFill>
                  <a:srgbClr val="C00000"/>
                </a:solidFill>
              </a:rPr>
              <a:t> </a:t>
            </a:r>
            <a:r>
              <a:rPr lang="ru-RU" sz="2000" dirty="0"/>
              <a:t>должна быть </a:t>
            </a:r>
            <a:r>
              <a:rPr lang="ru-RU" sz="2000" u="sng" dirty="0"/>
              <a:t>больше</a:t>
            </a:r>
            <a:r>
              <a:rPr lang="ru-RU" sz="2000" dirty="0"/>
              <a:t> строки </a:t>
            </a:r>
          </a:p>
          <a:p>
            <a:pPr algn="just"/>
            <a:r>
              <a:rPr lang="ru-RU" sz="2000" dirty="0"/>
              <a:t>        из ф.61,таб.1000,</a:t>
            </a:r>
            <a:r>
              <a:rPr lang="ru-RU" sz="2000" dirty="0">
                <a:solidFill>
                  <a:srgbClr val="C00000"/>
                </a:solidFill>
              </a:rPr>
              <a:t>стр.</a:t>
            </a:r>
            <a:r>
              <a:rPr lang="en-US" sz="2000" dirty="0">
                <a:solidFill>
                  <a:srgbClr val="C00000"/>
                </a:solidFill>
              </a:rPr>
              <a:t>51</a:t>
            </a:r>
            <a:r>
              <a:rPr lang="ru-RU" sz="2000" dirty="0"/>
              <a:t>,гр.05:17</a:t>
            </a:r>
          </a:p>
        </p:txBody>
      </p:sp>
    </p:spTree>
    <p:extLst>
      <p:ext uri="{BB962C8B-B14F-4D97-AF65-F5344CB8AC3E}">
        <p14:creationId xmlns:p14="http://schemas.microsoft.com/office/powerpoint/2010/main" xmlns="" val="3775920134"/>
      </p:ext>
    </p:extLst>
  </p:cSld>
  <p:clrMapOvr>
    <a:masterClrMapping/>
  </p:clrMapOvr>
  <p:transition spd="slow">
    <p:push dir="u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C1C3D4EA-D24A-49FB-8BDB-474F34D1497F}"/>
              </a:ext>
            </a:extLst>
          </p:cNvPr>
          <p:cNvSpPr/>
          <p:nvPr/>
        </p:nvSpPr>
        <p:spPr>
          <a:xfrm>
            <a:off x="712578" y="1359414"/>
            <a:ext cx="10903202" cy="4968552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919A1B9-20F0-4191-B1CC-36F4E52320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ctr">
              <a:lnSpc>
                <a:spcPct val="100000"/>
              </a:lnSpc>
              <a:spcBef>
                <a:spcPts val="0"/>
              </a:spcBef>
            </a:pPr>
            <a:r>
              <a:rPr lang="ru-RU" altLang="ru-RU" sz="2800" b="1" dirty="0">
                <a:solidFill>
                  <a:srgbClr val="0033CC"/>
                </a:solidFill>
                <a:latin typeface="Calibri"/>
                <a:ea typeface="+mn-ea"/>
                <a:cs typeface="+mn-cs"/>
              </a:rPr>
              <a:t>УСЛОВИЯ МЕЖТАБЛИЧНОГО КОНТРОЛЯ ДЛЯ ТАБЛИЦЫ 1000</a:t>
            </a:r>
            <a:br>
              <a:rPr lang="ru-RU" altLang="ru-RU" sz="2800" b="1" dirty="0">
                <a:solidFill>
                  <a:srgbClr val="0033CC"/>
                </a:solidFill>
                <a:latin typeface="Calibri"/>
                <a:ea typeface="+mn-ea"/>
                <a:cs typeface="+mn-cs"/>
              </a:rPr>
            </a:br>
            <a:endParaRPr lang="ru-RU" sz="28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C52A2FD-0AD4-41DD-A630-642CCEC7A1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2001" y="1645354"/>
            <a:ext cx="10515600" cy="4351338"/>
          </a:xfrm>
        </p:spPr>
        <p:txBody>
          <a:bodyPr>
            <a:normAutofit lnSpcReduction="10000"/>
          </a:bodyPr>
          <a:lstStyle/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>
                <a:solidFill>
                  <a:prstClr val="black"/>
                </a:solidFill>
              </a:rPr>
              <a:t>Сумма М+Ж по каждой строке таб. 1000 гр. 05 должна быть </a:t>
            </a:r>
            <a:r>
              <a:rPr lang="ru-RU" u="sng" dirty="0">
                <a:solidFill>
                  <a:prstClr val="black"/>
                </a:solidFill>
              </a:rPr>
              <a:t>равна</a:t>
            </a:r>
            <a:r>
              <a:rPr lang="ru-RU" dirty="0">
                <a:solidFill>
                  <a:prstClr val="black"/>
                </a:solidFill>
              </a:rPr>
              <a:t> стр. 1</a:t>
            </a:r>
            <a:r>
              <a:rPr lang="en-US" dirty="0">
                <a:solidFill>
                  <a:prstClr val="black"/>
                </a:solidFill>
              </a:rPr>
              <a:t>:</a:t>
            </a:r>
            <a:r>
              <a:rPr lang="ru-RU" dirty="0">
                <a:solidFill>
                  <a:prstClr val="black"/>
                </a:solidFill>
              </a:rPr>
              <a:t>30 таб. 2000 гр. 05</a:t>
            </a: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ru-RU" dirty="0">
              <a:solidFill>
                <a:prstClr val="black"/>
              </a:solidFill>
            </a:endParaRP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>
                <a:solidFill>
                  <a:prstClr val="black"/>
                </a:solidFill>
              </a:rPr>
              <a:t>Например</a:t>
            </a:r>
            <a:r>
              <a:rPr lang="en-US" dirty="0">
                <a:solidFill>
                  <a:prstClr val="black"/>
                </a:solidFill>
              </a:rPr>
              <a:t>:</a:t>
            </a:r>
            <a:r>
              <a:rPr lang="ru-RU" dirty="0">
                <a:solidFill>
                  <a:prstClr val="black"/>
                </a:solidFill>
              </a:rPr>
              <a:t> таб. 1000 стр. 1+2 гр. 05 должна быть </a:t>
            </a:r>
            <a:r>
              <a:rPr lang="ru-RU" u="sng" dirty="0">
                <a:solidFill>
                  <a:prstClr val="black"/>
                </a:solidFill>
              </a:rPr>
              <a:t>равна</a:t>
            </a:r>
            <a:r>
              <a:rPr lang="ru-RU" dirty="0">
                <a:solidFill>
                  <a:prstClr val="black"/>
                </a:solidFill>
              </a:rPr>
              <a:t> таб. 2000 стр. 1 гр. 05 </a:t>
            </a: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>
                <a:solidFill>
                  <a:prstClr val="black"/>
                </a:solidFill>
              </a:rPr>
              <a:t>и т.д.</a:t>
            </a: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ru-RU" dirty="0">
              <a:solidFill>
                <a:prstClr val="black"/>
              </a:solidFill>
            </a:endParaRP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>
                <a:solidFill>
                  <a:prstClr val="black"/>
                </a:solidFill>
              </a:rPr>
              <a:t>Таб. 1000 стр. 47 гр. 05 должна быть </a:t>
            </a:r>
            <a:r>
              <a:rPr lang="ru-RU" u="sng" dirty="0">
                <a:solidFill>
                  <a:prstClr val="black"/>
                </a:solidFill>
              </a:rPr>
              <a:t>равна</a:t>
            </a:r>
            <a:r>
              <a:rPr lang="ru-RU" dirty="0">
                <a:solidFill>
                  <a:prstClr val="black"/>
                </a:solidFill>
              </a:rPr>
              <a:t> таб. 2000 стр. 24 гр. 05</a:t>
            </a: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dirty="0">
              <a:solidFill>
                <a:prstClr val="black"/>
              </a:solidFill>
            </a:endParaRP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>
                <a:solidFill>
                  <a:prstClr val="black"/>
                </a:solidFill>
              </a:rPr>
              <a:t>Это </a:t>
            </a:r>
            <a:r>
              <a:rPr lang="ru-RU" b="1" dirty="0">
                <a:solidFill>
                  <a:prstClr val="black"/>
                </a:solidFill>
              </a:rPr>
              <a:t>обязательные</a:t>
            </a:r>
            <a:r>
              <a:rPr lang="ru-RU" dirty="0">
                <a:solidFill>
                  <a:prstClr val="black"/>
                </a:solidFill>
              </a:rPr>
              <a:t> условия контроля.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13708817"/>
      </p:ext>
    </p:extLst>
  </p:cSld>
  <p:clrMapOvr>
    <a:masterClrMapping/>
  </p:clrMapOvr>
  <p:transition spd="slow">
    <p:push dir="u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5536EE6-64D5-402E-8296-C835CD45E7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6577"/>
            <a:ext cx="10515600" cy="1325563"/>
          </a:xfrm>
        </p:spPr>
        <p:txBody>
          <a:bodyPr>
            <a:noAutofit/>
          </a:bodyPr>
          <a:lstStyle/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Таблица 2000. Движение пациентов, больных ВИЧ-инфекцией, контактных лиц и лиц с бессимптомным статусом, состоящих под наблюдением данной медицинской организации, и клинические стадии болезни, вызванной ВИЧ 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graphicFrame>
        <p:nvGraphicFramePr>
          <p:cNvPr id="7" name="Таблица 6">
            <a:extLst>
              <a:ext uri="{FF2B5EF4-FFF2-40B4-BE49-F238E27FC236}">
                <a16:creationId xmlns:a16="http://schemas.microsoft.com/office/drawing/2014/main" xmlns="" id="{875059BF-7100-40A7-915F-CE4E05E50C2B}"/>
              </a:ext>
            </a:extLst>
          </p:cNvPr>
          <p:cNvGraphicFramePr>
            <a:graphicFrameLocks noGrp="1"/>
          </p:cNvGraphicFramePr>
          <p:nvPr/>
        </p:nvGraphicFramePr>
        <p:xfrm>
          <a:off x="383304" y="1482140"/>
          <a:ext cx="11425392" cy="4465190"/>
        </p:xfrm>
        <a:graphic>
          <a:graphicData uri="http://schemas.openxmlformats.org/drawingml/2006/table">
            <a:tbl>
              <a:tblPr firstRow="1" firstCol="1" bandRow="1"/>
              <a:tblGrid>
                <a:gridCol w="1793778">
                  <a:extLst>
                    <a:ext uri="{9D8B030D-6E8A-4147-A177-3AD203B41FA5}">
                      <a16:colId xmlns:a16="http://schemas.microsoft.com/office/drawing/2014/main" xmlns="" val="4023170546"/>
                    </a:ext>
                  </a:extLst>
                </a:gridCol>
                <a:gridCol w="360764">
                  <a:extLst>
                    <a:ext uri="{9D8B030D-6E8A-4147-A177-3AD203B41FA5}">
                      <a16:colId xmlns:a16="http://schemas.microsoft.com/office/drawing/2014/main" xmlns="" val="2606481083"/>
                    </a:ext>
                  </a:extLst>
                </a:gridCol>
                <a:gridCol w="566607">
                  <a:extLst>
                    <a:ext uri="{9D8B030D-6E8A-4147-A177-3AD203B41FA5}">
                      <a16:colId xmlns:a16="http://schemas.microsoft.com/office/drawing/2014/main" xmlns="" val="3429276740"/>
                    </a:ext>
                  </a:extLst>
                </a:gridCol>
                <a:gridCol w="611792">
                  <a:extLst>
                    <a:ext uri="{9D8B030D-6E8A-4147-A177-3AD203B41FA5}">
                      <a16:colId xmlns:a16="http://schemas.microsoft.com/office/drawing/2014/main" xmlns="" val="970423903"/>
                    </a:ext>
                  </a:extLst>
                </a:gridCol>
                <a:gridCol w="475520">
                  <a:extLst>
                    <a:ext uri="{9D8B030D-6E8A-4147-A177-3AD203B41FA5}">
                      <a16:colId xmlns:a16="http://schemas.microsoft.com/office/drawing/2014/main" xmlns="" val="4054298365"/>
                    </a:ext>
                  </a:extLst>
                </a:gridCol>
                <a:gridCol w="475520">
                  <a:extLst>
                    <a:ext uri="{9D8B030D-6E8A-4147-A177-3AD203B41FA5}">
                      <a16:colId xmlns:a16="http://schemas.microsoft.com/office/drawing/2014/main" xmlns="" val="3754619757"/>
                    </a:ext>
                  </a:extLst>
                </a:gridCol>
                <a:gridCol w="588842">
                  <a:extLst>
                    <a:ext uri="{9D8B030D-6E8A-4147-A177-3AD203B41FA5}">
                      <a16:colId xmlns:a16="http://schemas.microsoft.com/office/drawing/2014/main" xmlns="" val="1633787713"/>
                    </a:ext>
                  </a:extLst>
                </a:gridCol>
                <a:gridCol w="588842">
                  <a:extLst>
                    <a:ext uri="{9D8B030D-6E8A-4147-A177-3AD203B41FA5}">
                      <a16:colId xmlns:a16="http://schemas.microsoft.com/office/drawing/2014/main" xmlns="" val="165079283"/>
                    </a:ext>
                  </a:extLst>
                </a:gridCol>
                <a:gridCol w="588842">
                  <a:extLst>
                    <a:ext uri="{9D8B030D-6E8A-4147-A177-3AD203B41FA5}">
                      <a16:colId xmlns:a16="http://schemas.microsoft.com/office/drawing/2014/main" xmlns="" val="2655485802"/>
                    </a:ext>
                  </a:extLst>
                </a:gridCol>
                <a:gridCol w="588842">
                  <a:extLst>
                    <a:ext uri="{9D8B030D-6E8A-4147-A177-3AD203B41FA5}">
                      <a16:colId xmlns:a16="http://schemas.microsoft.com/office/drawing/2014/main" xmlns="" val="3122669304"/>
                    </a:ext>
                  </a:extLst>
                </a:gridCol>
                <a:gridCol w="588842">
                  <a:extLst>
                    <a:ext uri="{9D8B030D-6E8A-4147-A177-3AD203B41FA5}">
                      <a16:colId xmlns:a16="http://schemas.microsoft.com/office/drawing/2014/main" xmlns="" val="2874489720"/>
                    </a:ext>
                  </a:extLst>
                </a:gridCol>
                <a:gridCol w="475520">
                  <a:extLst>
                    <a:ext uri="{9D8B030D-6E8A-4147-A177-3AD203B41FA5}">
                      <a16:colId xmlns:a16="http://schemas.microsoft.com/office/drawing/2014/main" xmlns="" val="2658602687"/>
                    </a:ext>
                  </a:extLst>
                </a:gridCol>
                <a:gridCol w="588842">
                  <a:extLst>
                    <a:ext uri="{9D8B030D-6E8A-4147-A177-3AD203B41FA5}">
                      <a16:colId xmlns:a16="http://schemas.microsoft.com/office/drawing/2014/main" xmlns="" val="4141647324"/>
                    </a:ext>
                  </a:extLst>
                </a:gridCol>
                <a:gridCol w="588842">
                  <a:extLst>
                    <a:ext uri="{9D8B030D-6E8A-4147-A177-3AD203B41FA5}">
                      <a16:colId xmlns:a16="http://schemas.microsoft.com/office/drawing/2014/main" xmlns="" val="2726312654"/>
                    </a:ext>
                  </a:extLst>
                </a:gridCol>
                <a:gridCol w="588842">
                  <a:extLst>
                    <a:ext uri="{9D8B030D-6E8A-4147-A177-3AD203B41FA5}">
                      <a16:colId xmlns:a16="http://schemas.microsoft.com/office/drawing/2014/main" xmlns="" val="1116490475"/>
                    </a:ext>
                  </a:extLst>
                </a:gridCol>
                <a:gridCol w="674192">
                  <a:extLst>
                    <a:ext uri="{9D8B030D-6E8A-4147-A177-3AD203B41FA5}">
                      <a16:colId xmlns:a16="http://schemas.microsoft.com/office/drawing/2014/main" xmlns="" val="2297783367"/>
                    </a:ext>
                  </a:extLst>
                </a:gridCol>
                <a:gridCol w="674192">
                  <a:extLst>
                    <a:ext uri="{9D8B030D-6E8A-4147-A177-3AD203B41FA5}">
                      <a16:colId xmlns:a16="http://schemas.microsoft.com/office/drawing/2014/main" xmlns="" val="4014268085"/>
                    </a:ext>
                  </a:extLst>
                </a:gridCol>
                <a:gridCol w="606771">
                  <a:extLst>
                    <a:ext uri="{9D8B030D-6E8A-4147-A177-3AD203B41FA5}">
                      <a16:colId xmlns:a16="http://schemas.microsoft.com/office/drawing/2014/main" xmlns="" val="3626270984"/>
                    </a:ext>
                  </a:extLst>
                </a:gridCol>
              </a:tblGrid>
              <a:tr h="210286">
                <a:tc rowSpan="4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Формы ВИЧ-инфекции,</a:t>
                      </a:r>
                      <a:b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контингенты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</a:t>
                      </a:r>
                      <a:b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стро-ки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Код</a:t>
                      </a:r>
                      <a:b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МКБ-10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Зарегистриро-</a:t>
                      </a:r>
                      <a:b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вано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Находилось</a:t>
                      </a: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под диспансерным наблюдением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Снято с диспансерного наблюдения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Состоит</a:t>
                      </a:r>
                      <a:b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 диспансерным наблюдением                    на конец отчетного года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55219535"/>
                  </a:ext>
                </a:extLst>
              </a:tr>
              <a:tr h="105143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56907730"/>
                  </a:ext>
                </a:extLst>
              </a:tr>
              <a:tr h="84114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 впер-вые</a:t>
                      </a:r>
                      <a:b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жизни уста-нов-ленным диаг-нозом</a:t>
                      </a:r>
                    </a:p>
                  </a:txBody>
                  <a:tcPr marL="17780" marR="177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 впервые в жизни установленным диагнозом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переведено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/>
                      </a:r>
                      <a:b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других организаций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прибыло из других субъек-тов России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переведено</a:t>
                      </a:r>
                      <a:b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другие организации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выбыло в другие 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субъек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-ты России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связи со смер-тью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  <a:b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(из гр. 17)</a:t>
                      </a:r>
                      <a:b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детей</a:t>
                      </a:r>
                      <a:b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возрасте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 лет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860815779"/>
                  </a:ext>
                </a:extLst>
              </a:tr>
              <a:tr h="16822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детей в возра-сте</a:t>
                      </a:r>
                      <a:b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</a:t>
                      </a: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 лет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 ведом-ствен-ных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в ведом-ствен-ные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01171604"/>
                  </a:ext>
                </a:extLst>
              </a:tr>
              <a:tr h="210286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899128897"/>
                  </a:ext>
                </a:extLst>
              </a:tr>
            </a:tbl>
          </a:graphicData>
        </a:graphic>
      </p:graphicFrame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EE2EA813-DCB5-46B6-9A06-E9D26E5E4F77}"/>
              </a:ext>
            </a:extLst>
          </p:cNvPr>
          <p:cNvSpPr/>
          <p:nvPr/>
        </p:nvSpPr>
        <p:spPr>
          <a:xfrm>
            <a:off x="1147010" y="6378257"/>
            <a:ext cx="98979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defRPr/>
            </a:pPr>
            <a:r>
              <a:rPr lang="ru-RU" dirty="0">
                <a:solidFill>
                  <a:prstClr val="black"/>
                </a:solidFill>
              </a:rPr>
              <a:t>Графа ф.61, таб.2000, гр. 4, стр.01:30 должна быть </a:t>
            </a:r>
            <a:r>
              <a:rPr lang="ru-RU" u="sng" dirty="0">
                <a:solidFill>
                  <a:prstClr val="black"/>
                </a:solidFill>
              </a:rPr>
              <a:t>больше</a:t>
            </a:r>
            <a:r>
              <a:rPr lang="ru-RU" dirty="0">
                <a:solidFill>
                  <a:prstClr val="black"/>
                </a:solidFill>
              </a:rPr>
              <a:t> графы из ф.61,таб.2000, гр. 6, стр.01:30 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69D072EE-DA33-4077-B809-6C2B554E1226}"/>
              </a:ext>
            </a:extLst>
          </p:cNvPr>
          <p:cNvSpPr/>
          <p:nvPr/>
        </p:nvSpPr>
        <p:spPr>
          <a:xfrm>
            <a:off x="838200" y="6008925"/>
            <a:ext cx="10515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</a:rPr>
              <a:t>НЕКОТОРЫЕ УСЛОВИЯ ВНУТРИТАБЛИЧНОГО КОНТРОЛЯ ДЛЯ ТАБЛИЦЫ 2000</a:t>
            </a:r>
          </a:p>
        </p:txBody>
      </p:sp>
      <p:sp>
        <p:nvSpPr>
          <p:cNvPr id="11" name="Стрелка: вниз 10">
            <a:extLst>
              <a:ext uri="{FF2B5EF4-FFF2-40B4-BE49-F238E27FC236}">
                <a16:creationId xmlns:a16="http://schemas.microsoft.com/office/drawing/2014/main" xmlns="" id="{42B5994E-B7A7-47DF-93D3-562FF5749667}"/>
              </a:ext>
            </a:extLst>
          </p:cNvPr>
          <p:cNvSpPr/>
          <p:nvPr/>
        </p:nvSpPr>
        <p:spPr>
          <a:xfrm rot="10800000">
            <a:off x="3413847" y="2939796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: вниз 11">
            <a:extLst>
              <a:ext uri="{FF2B5EF4-FFF2-40B4-BE49-F238E27FC236}">
                <a16:creationId xmlns:a16="http://schemas.microsoft.com/office/drawing/2014/main" xmlns="" id="{805D2C5C-2138-426B-8BBC-E473752B3891}"/>
              </a:ext>
            </a:extLst>
          </p:cNvPr>
          <p:cNvSpPr/>
          <p:nvPr/>
        </p:nvSpPr>
        <p:spPr>
          <a:xfrm rot="10800000">
            <a:off x="5853684" y="2939797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: вниз 12">
            <a:extLst>
              <a:ext uri="{FF2B5EF4-FFF2-40B4-BE49-F238E27FC236}">
                <a16:creationId xmlns:a16="http://schemas.microsoft.com/office/drawing/2014/main" xmlns="" id="{BD9B21FF-D470-4DD2-802E-2745955E52D4}"/>
              </a:ext>
            </a:extLst>
          </p:cNvPr>
          <p:cNvSpPr/>
          <p:nvPr/>
        </p:nvSpPr>
        <p:spPr>
          <a:xfrm rot="10800000">
            <a:off x="9054084" y="2939797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: вниз 13">
            <a:extLst>
              <a:ext uri="{FF2B5EF4-FFF2-40B4-BE49-F238E27FC236}">
                <a16:creationId xmlns:a16="http://schemas.microsoft.com/office/drawing/2014/main" xmlns="" id="{AD210D8B-2115-4F68-90E5-D2D31C64C370}"/>
              </a:ext>
            </a:extLst>
          </p:cNvPr>
          <p:cNvSpPr/>
          <p:nvPr/>
        </p:nvSpPr>
        <p:spPr>
          <a:xfrm rot="10800000">
            <a:off x="11009289" y="2939796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95950299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n-lt"/>
                <a:ea typeface="+mn-ea"/>
                <a:cs typeface="+mn-cs"/>
              </a:rPr>
              <a:t>Персонифицированный</a:t>
            </a:r>
            <a:r>
              <a:rPr lang="ru-RU" dirty="0"/>
              <a:t> </a:t>
            </a:r>
            <a:r>
              <a:rPr lang="ru-RU" sz="36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n-lt"/>
                <a:ea typeface="+mn-ea"/>
                <a:cs typeface="+mn-cs"/>
              </a:rPr>
              <a:t>учет больных </a:t>
            </a:r>
            <a:r>
              <a:rPr lang="en-US" sz="36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n-lt"/>
                <a:ea typeface="+mn-ea"/>
                <a:cs typeface="+mn-cs"/>
              </a:rPr>
              <a:t/>
            </a:r>
            <a:br>
              <a:rPr lang="en-US" sz="36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n-lt"/>
                <a:ea typeface="+mn-ea"/>
                <a:cs typeface="+mn-cs"/>
              </a:rPr>
            </a:br>
            <a:r>
              <a:rPr lang="ru-RU" sz="36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n-lt"/>
                <a:ea typeface="+mn-ea"/>
                <a:cs typeface="+mn-cs"/>
              </a:rPr>
              <a:t>ВИЧ-инфекцией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1900" dirty="0"/>
              <a:t>Основной документ – Федеральный регистр лиц, инфицированных вирусом иммунодефицита человека (ФРВИЧ), утвержденный Постановлением Правительства Российской Федерации от 08.04.2017 № 426, в котором содержатся Правила ведения ФРВИЧ.</a:t>
            </a:r>
          </a:p>
          <a:p>
            <a:r>
              <a:rPr lang="ru-RU" sz="1900" dirty="0"/>
              <a:t>Федеральным законом от 3 июля 2016 года № 286-ФЗ внесены изменения в Федеральный закон от 21 ноября 2011 года № 323-ФЗ «Об основах охраны здоровья граждан в Российской Федерации», предусматривающие, что в целях организации оказания медицинской помощи, включая обеспечение лекарственными препаратами для медицинского применения лиц, инфицированных ВИЧ, и лиц, больных туберкулезом, будут вестись федеральные регистры таких лиц. Порядок их ведения устанавливается Правительством Российской Федерации.</a:t>
            </a:r>
          </a:p>
          <a:p>
            <a:r>
              <a:rPr lang="ru-RU" sz="1900" dirty="0"/>
              <a:t>Основным принципом заполнения отчетной формы ФГСН № 61 является персонифицированные сверки между ФРВИЧ и МИС, ФРВИЧ и ФРБТ</a:t>
            </a:r>
            <a:r>
              <a:rPr lang="en-US" sz="1900" dirty="0"/>
              <a:t>;</a:t>
            </a:r>
            <a:r>
              <a:rPr lang="ru-RU" sz="1900" dirty="0"/>
              <a:t> сводные сверки ф. ФГСН № 61 и ф. ФГСН № 33, ф. ФГСН № 30, ф. ФГСН №9, </a:t>
            </a:r>
            <a:br>
              <a:rPr lang="ru-RU" sz="1900" dirty="0"/>
            </a:br>
            <a:r>
              <a:rPr lang="ru-RU" sz="1900" dirty="0"/>
              <a:t>ф. ФГСН№32, ф. ФГСН №13</a:t>
            </a:r>
            <a:r>
              <a:rPr lang="en-US" sz="1900" dirty="0"/>
              <a:t>;</a:t>
            </a:r>
            <a:r>
              <a:rPr lang="ru-RU" sz="1900" dirty="0"/>
              <a:t> сверки по числу умерших ф. ФГСН № 61 и ФРВИЧ с медицинскими свидетельствами о смерти.</a:t>
            </a:r>
          </a:p>
          <a:p>
            <a:endParaRPr lang="ru-RU" sz="1900" dirty="0"/>
          </a:p>
        </p:txBody>
      </p:sp>
    </p:spTree>
    <p:extLst>
      <p:ext uri="{BB962C8B-B14F-4D97-AF65-F5344CB8AC3E}">
        <p14:creationId xmlns:p14="http://schemas.microsoft.com/office/powerpoint/2010/main" xmlns="" val="2431289855"/>
      </p:ext>
    </p:extLst>
  </p:cSld>
  <p:clrMapOvr>
    <a:masterClrMapping/>
  </p:clrMapOvr>
  <p:transition spd="slow">
    <p:push dir="u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C6D9FF4E-1EDA-410B-9D37-6259E50BC4FA}"/>
              </a:ext>
            </a:extLst>
          </p:cNvPr>
          <p:cNvSpPr txBox="1"/>
          <p:nvPr/>
        </p:nvSpPr>
        <p:spPr>
          <a:xfrm>
            <a:off x="824596" y="262025"/>
            <a:ext cx="1111073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 таблице 2000 перечень форм ВИЧ-инфекции приведен в соответствии с перечнем форм ВИЧ-инфекции таблицы 1000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D462D739-7986-4C63-93EA-A6F80616CF90}"/>
              </a:ext>
            </a:extLst>
          </p:cNvPr>
          <p:cNvSpPr/>
          <p:nvPr/>
        </p:nvSpPr>
        <p:spPr>
          <a:xfrm>
            <a:off x="2215014" y="1193847"/>
            <a:ext cx="83298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>
                <a:solidFill>
                  <a:srgbClr val="0033CC"/>
                </a:solidFill>
              </a:rPr>
              <a:t>НЕКОТОРЫЕ УСЛОВИЯ ВНУТРИТАБЛИЧНОГО КОНТРОЛЯ ДЛЯ ТАБЛИЦЫ 2000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04AC576A-1ECF-4458-BDFB-DC0E0538ACB8}"/>
              </a:ext>
            </a:extLst>
          </p:cNvPr>
          <p:cNvSpPr txBox="1"/>
          <p:nvPr/>
        </p:nvSpPr>
        <p:spPr>
          <a:xfrm>
            <a:off x="660031" y="1664004"/>
            <a:ext cx="10425063" cy="4801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Для зарегистрированных пациентов с болезнью, вызванной ВИЧ, проявляющейся в виде инфекционных и паразитарных болезней (</a:t>
            </a:r>
            <a:r>
              <a:rPr kumimoji="0" lang="ru-RU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Times New Roman"/>
                <a:cs typeface="+mn-cs"/>
              </a:rPr>
              <a:t>В20)</a:t>
            </a:r>
            <a:r>
              <a:rPr kumimoji="0" lang="ru-RU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ф.61,таб.2000,</a:t>
            </a:r>
            <a:r>
              <a:rPr kumimoji="0" lang="ru-RU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стр.2, гр.04:18 </a:t>
            </a:r>
            <a:r>
              <a:rPr kumimoji="0" lang="ru-RU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должно быть </a:t>
            </a:r>
            <a:r>
              <a:rPr kumimoji="0" lang="ru-RU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больше или равно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ф.61,таб.2000, </a:t>
            </a:r>
            <a:r>
              <a:rPr kumimoji="0" lang="ru-RU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стр.3:7, гр. 04:18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Для ВИЧ с проявлениями в виде злокачественных новообразований (В21):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ф.61,таб.2000,</a:t>
            </a:r>
            <a:r>
              <a:rPr kumimoji="0" lang="ru-RU" b="0" i="0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стр. 8, гр.04:18 </a:t>
            </a:r>
            <a:r>
              <a:rPr kumimoji="0" lang="ru-RU" b="0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должно быть </a:t>
            </a:r>
            <a:r>
              <a:rPr kumimoji="0" lang="ru-RU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больше или равно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ф.61,таб.2000, </a:t>
            </a:r>
            <a:r>
              <a:rPr kumimoji="0" lang="ru-RU" b="0" i="0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стр.9:11, гр. 04:18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Для зарегистрированных пациентов с болезнью, вызванной ВИЧ, проявляющейся в виде других уточненных заболеваний (</a:t>
            </a:r>
            <a:r>
              <a:rPr kumimoji="0" lang="ru-RU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Times New Roman"/>
                <a:cs typeface="+mn-cs"/>
              </a:rPr>
              <a:t>В22)</a:t>
            </a:r>
            <a:r>
              <a:rPr kumimoji="0" lang="ru-RU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ф.61,таб.2000, </a:t>
            </a:r>
            <a:r>
              <a:rPr kumimoji="0" lang="ru-RU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стр.12, гр. 04:18 </a:t>
            </a:r>
            <a:r>
              <a:rPr kumimoji="0" lang="ru-RU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должно быть </a:t>
            </a:r>
            <a:r>
              <a:rPr kumimoji="0" lang="ru-RU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больше или равно</a:t>
            </a: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ф.61,таб.2000</a:t>
            </a:r>
            <a:r>
              <a:rPr kumimoji="0" lang="ru-RU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,стр.13:15, гр.04:18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Для зарегистрированных пациентов с болезнью, вызванной ВИЧ, в виде других состояний (В23):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ф.61,таб.2000</a:t>
            </a:r>
            <a:r>
              <a:rPr kumimoji="0" lang="ru-RU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,стр.16,гр.04:18 </a:t>
            </a:r>
            <a:r>
              <a:rPr kumimoji="0" lang="ru-RU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должно быть </a:t>
            </a:r>
            <a:r>
              <a:rPr kumimoji="0" lang="ru-RU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больше или равно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ф.61,таб.2000,</a:t>
            </a:r>
            <a:r>
              <a:rPr kumimoji="0" lang="ru-RU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стр.17:20,гр.04:18</a:t>
            </a:r>
          </a:p>
        </p:txBody>
      </p:sp>
    </p:spTree>
    <p:extLst>
      <p:ext uri="{BB962C8B-B14F-4D97-AF65-F5344CB8AC3E}">
        <p14:creationId xmlns:p14="http://schemas.microsoft.com/office/powerpoint/2010/main" xmlns="" val="1815330348"/>
      </p:ext>
    </p:extLst>
  </p:cSld>
  <p:clrMapOvr>
    <a:masterClrMapping/>
  </p:clrMapOvr>
  <p:transition spd="slow">
    <p:push dir="u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0848F55F-10E1-437E-A51A-D4674484593F}"/>
              </a:ext>
            </a:extLst>
          </p:cNvPr>
          <p:cNvSpPr/>
          <p:nvPr/>
        </p:nvSpPr>
        <p:spPr>
          <a:xfrm>
            <a:off x="262103" y="365125"/>
            <a:ext cx="11272171" cy="5710990"/>
          </a:xfrm>
          <a:prstGeom prst="rect">
            <a:avLst/>
          </a:prstGeom>
          <a:solidFill>
            <a:srgbClr val="FFFFFF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8DE3F5A-FDA5-4B75-B6A5-22362C86CF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ru-RU" altLang="ru-RU" sz="2400" b="1" dirty="0">
                <a:solidFill>
                  <a:srgbClr val="0033CC"/>
                </a:solidFill>
                <a:latin typeface="Calibri"/>
                <a:ea typeface="+mn-ea"/>
                <a:cs typeface="+mn-cs"/>
              </a:rPr>
              <a:t>НЕКОТОРЫЕ УСЛОВИЯ ВНУТРИТАБЛИЧНОГО КОНТРОЛЯ ДЛЯ ТАБЛИЦЫ 2000</a:t>
            </a:r>
            <a:endParaRPr lang="ru-RU" sz="2400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D9169230-0BA1-4FC2-959B-7B4E35357A76}"/>
              </a:ext>
            </a:extLst>
          </p:cNvPr>
          <p:cNvSpPr/>
          <p:nvPr/>
        </p:nvSpPr>
        <p:spPr>
          <a:xfrm>
            <a:off x="922421" y="1690688"/>
            <a:ext cx="1034715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u="sng" dirty="0"/>
              <a:t>Для пациентов с </a:t>
            </a:r>
            <a:r>
              <a:rPr lang="en-US" sz="2400" u="sng" dirty="0"/>
              <a:t>CD4&lt;500</a:t>
            </a:r>
            <a:r>
              <a:rPr lang="ru-RU" sz="2400" u="sng" dirty="0"/>
              <a:t> (В20-В24):</a:t>
            </a:r>
          </a:p>
          <a:p>
            <a:pPr algn="just"/>
            <a:r>
              <a:rPr lang="ru-RU" sz="2400" dirty="0"/>
              <a:t>Строка ф.61, таб.2000, </a:t>
            </a:r>
            <a:r>
              <a:rPr lang="ru-RU" sz="2400" dirty="0">
                <a:solidFill>
                  <a:srgbClr val="C00000"/>
                </a:solidFill>
              </a:rPr>
              <a:t>стр.1, </a:t>
            </a:r>
            <a:r>
              <a:rPr lang="ru-RU" sz="2400" dirty="0"/>
              <a:t>гр.04:18</a:t>
            </a:r>
            <a:r>
              <a:rPr lang="ru-RU" sz="2400" dirty="0">
                <a:solidFill>
                  <a:srgbClr val="C00000"/>
                </a:solidFill>
              </a:rPr>
              <a:t> </a:t>
            </a:r>
            <a:r>
              <a:rPr lang="ru-RU" sz="2400" dirty="0"/>
              <a:t>должна быть </a:t>
            </a:r>
            <a:r>
              <a:rPr lang="ru-RU" sz="2400" u="sng" dirty="0"/>
              <a:t>больше или равна </a:t>
            </a:r>
            <a:r>
              <a:rPr lang="ru-RU" sz="2400" dirty="0"/>
              <a:t>строки </a:t>
            </a:r>
          </a:p>
          <a:p>
            <a:pPr algn="just"/>
            <a:r>
              <a:rPr lang="ru-RU" sz="2400" dirty="0"/>
              <a:t>          из ф.61,таб.2000,</a:t>
            </a:r>
            <a:r>
              <a:rPr lang="ru-RU" sz="2400" dirty="0">
                <a:solidFill>
                  <a:srgbClr val="C00000"/>
                </a:solidFill>
              </a:rPr>
              <a:t>стр.25</a:t>
            </a:r>
            <a:r>
              <a:rPr lang="ru-RU" sz="2400" dirty="0"/>
              <a:t>, гр.04:18</a:t>
            </a:r>
          </a:p>
          <a:p>
            <a:pPr algn="just"/>
            <a:endParaRPr lang="ru-RU" sz="2400" u="sng" dirty="0"/>
          </a:p>
          <a:p>
            <a:pPr algn="just"/>
            <a:r>
              <a:rPr lang="ru-RU" sz="2400" u="sng" dirty="0"/>
              <a:t>Для </a:t>
            </a:r>
            <a:r>
              <a:rPr lang="ru-RU" sz="2400" u="sng" dirty="0">
                <a:solidFill>
                  <a:prstClr val="black"/>
                </a:solidFill>
              </a:rPr>
              <a:t>пациентов с </a:t>
            </a:r>
            <a:r>
              <a:rPr lang="en-US" sz="2400" u="sng" dirty="0">
                <a:solidFill>
                  <a:prstClr val="black"/>
                </a:solidFill>
              </a:rPr>
              <a:t>CD4&lt;350</a:t>
            </a:r>
            <a:r>
              <a:rPr lang="ru-RU" sz="2400" u="sng" dirty="0">
                <a:solidFill>
                  <a:prstClr val="black"/>
                </a:solidFill>
              </a:rPr>
              <a:t> </a:t>
            </a:r>
            <a:r>
              <a:rPr lang="ru-RU" sz="2400" u="sng" dirty="0"/>
              <a:t>(В20-В24):</a:t>
            </a:r>
          </a:p>
          <a:p>
            <a:pPr algn="just"/>
            <a:r>
              <a:rPr lang="ru-RU" sz="2400" dirty="0"/>
              <a:t>Строка ф.61, таб.2000, </a:t>
            </a:r>
            <a:r>
              <a:rPr lang="ru-RU" sz="2400" dirty="0">
                <a:solidFill>
                  <a:srgbClr val="C00000"/>
                </a:solidFill>
              </a:rPr>
              <a:t>стр.25, </a:t>
            </a:r>
            <a:r>
              <a:rPr lang="ru-RU" sz="2400" dirty="0"/>
              <a:t>гр.04:18</a:t>
            </a:r>
            <a:r>
              <a:rPr lang="ru-RU" sz="2400" dirty="0">
                <a:solidFill>
                  <a:srgbClr val="C00000"/>
                </a:solidFill>
              </a:rPr>
              <a:t> </a:t>
            </a:r>
            <a:r>
              <a:rPr lang="ru-RU" sz="2400" dirty="0"/>
              <a:t>должна быть </a:t>
            </a:r>
            <a:r>
              <a:rPr lang="ru-RU" sz="2400" u="sng" dirty="0"/>
              <a:t>больше или равна</a:t>
            </a:r>
            <a:r>
              <a:rPr lang="ru-RU" sz="2400" dirty="0"/>
              <a:t> строки </a:t>
            </a:r>
          </a:p>
          <a:p>
            <a:pPr algn="just"/>
            <a:r>
              <a:rPr lang="ru-RU" sz="2400" dirty="0"/>
              <a:t>        из ф.61, таб.2000, </a:t>
            </a:r>
            <a:r>
              <a:rPr lang="ru-RU" sz="2400" dirty="0">
                <a:solidFill>
                  <a:srgbClr val="C00000"/>
                </a:solidFill>
              </a:rPr>
              <a:t>стр.26</a:t>
            </a:r>
            <a:r>
              <a:rPr lang="ru-RU" sz="2400" dirty="0"/>
              <a:t>, гр.04:18</a:t>
            </a:r>
          </a:p>
          <a:p>
            <a:pPr algn="just"/>
            <a:endParaRPr lang="ru-RU" sz="2400" dirty="0"/>
          </a:p>
          <a:p>
            <a:pPr algn="just"/>
            <a:r>
              <a:rPr lang="ru-RU" sz="2400" dirty="0"/>
              <a:t>Строка ф.61, таб.2000, </a:t>
            </a:r>
            <a:r>
              <a:rPr lang="ru-RU" sz="2400" dirty="0">
                <a:solidFill>
                  <a:srgbClr val="C00000"/>
                </a:solidFill>
              </a:rPr>
              <a:t>стр.26</a:t>
            </a:r>
            <a:r>
              <a:rPr lang="ru-RU" sz="2400" dirty="0"/>
              <a:t>, гр.04:18 должна быть </a:t>
            </a:r>
            <a:r>
              <a:rPr lang="ru-RU" sz="2400" u="sng" dirty="0"/>
              <a:t>больше или равна </a:t>
            </a:r>
            <a:r>
              <a:rPr lang="ru-RU" sz="2400" dirty="0"/>
              <a:t>строки </a:t>
            </a:r>
          </a:p>
          <a:p>
            <a:pPr algn="just"/>
            <a:r>
              <a:rPr lang="ru-RU" sz="2400" dirty="0"/>
              <a:t>        из ф.61, таб.2000, </a:t>
            </a:r>
            <a:r>
              <a:rPr lang="ru-RU" sz="2400" dirty="0">
                <a:solidFill>
                  <a:srgbClr val="C00000"/>
                </a:solidFill>
              </a:rPr>
              <a:t>стр.27</a:t>
            </a:r>
            <a:r>
              <a:rPr lang="ru-RU" sz="2400" dirty="0"/>
              <a:t>, гр.04:18</a:t>
            </a:r>
          </a:p>
        </p:txBody>
      </p:sp>
    </p:spTree>
    <p:extLst>
      <p:ext uri="{BB962C8B-B14F-4D97-AF65-F5344CB8AC3E}">
        <p14:creationId xmlns:p14="http://schemas.microsoft.com/office/powerpoint/2010/main" xmlns="" val="1007202340"/>
      </p:ext>
    </p:extLst>
  </p:cSld>
  <p:clrMapOvr>
    <a:masterClrMapping/>
  </p:clrMapOvr>
  <p:transition spd="slow">
    <p:push dir="u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C1C3D4EA-D24A-49FB-8BDB-474F34D1497F}"/>
              </a:ext>
            </a:extLst>
          </p:cNvPr>
          <p:cNvSpPr/>
          <p:nvPr/>
        </p:nvSpPr>
        <p:spPr>
          <a:xfrm>
            <a:off x="712578" y="1359414"/>
            <a:ext cx="10903202" cy="4968552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919A1B9-20F0-4191-B1CC-36F4E52320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2578" y="445193"/>
            <a:ext cx="10903202" cy="1325563"/>
          </a:xfrm>
        </p:spPr>
        <p:txBody>
          <a:bodyPr>
            <a:normAutofit fontScale="90000"/>
          </a:bodyPr>
          <a:lstStyle/>
          <a:p>
            <a:pPr lvl="0" algn="ctr">
              <a:lnSpc>
                <a:spcPct val="100000"/>
              </a:lnSpc>
              <a:spcBef>
                <a:spcPts val="0"/>
              </a:spcBef>
            </a:pPr>
            <a:r>
              <a:rPr lang="ru-RU" altLang="ru-RU" sz="2800" b="1" dirty="0">
                <a:solidFill>
                  <a:srgbClr val="0033CC"/>
                </a:solidFill>
                <a:latin typeface="Calibri"/>
                <a:ea typeface="+mn-ea"/>
                <a:cs typeface="+mn-cs"/>
              </a:rPr>
              <a:t>НЕКОТОРЫЕ УСЛОВИЯ ВНУТРИТАБЛИЧНОГО КОНТРОЛЯ ДЛЯ ТАБЛИЦЫ 2000</a:t>
            </a:r>
            <a:br>
              <a:rPr lang="ru-RU" altLang="ru-RU" sz="2800" b="1" dirty="0">
                <a:solidFill>
                  <a:srgbClr val="0033CC"/>
                </a:solidFill>
                <a:latin typeface="Calibri"/>
                <a:ea typeface="+mn-ea"/>
                <a:cs typeface="+mn-cs"/>
              </a:rPr>
            </a:br>
            <a:endParaRPr lang="ru-RU" sz="28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C52A2FD-0AD4-41DD-A630-642CCEC7A1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2001" y="1645354"/>
            <a:ext cx="10515600" cy="4351338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>
                <a:solidFill>
                  <a:prstClr val="black"/>
                </a:solidFill>
              </a:rPr>
              <a:t>Таб. 2000 стр. 1</a:t>
            </a:r>
            <a:r>
              <a:rPr lang="en-US" dirty="0">
                <a:solidFill>
                  <a:prstClr val="black"/>
                </a:solidFill>
              </a:rPr>
              <a:t>:20 </a:t>
            </a:r>
            <a:r>
              <a:rPr lang="ru-RU" dirty="0">
                <a:solidFill>
                  <a:prstClr val="black"/>
                </a:solidFill>
              </a:rPr>
              <a:t>гр. 06 должна быть </a:t>
            </a:r>
            <a:r>
              <a:rPr lang="ru-RU" u="sng" dirty="0">
                <a:solidFill>
                  <a:prstClr val="black"/>
                </a:solidFill>
              </a:rPr>
              <a:t>равна</a:t>
            </a:r>
            <a:r>
              <a:rPr lang="ru-RU" dirty="0">
                <a:solidFill>
                  <a:prstClr val="black"/>
                </a:solidFill>
              </a:rPr>
              <a:t> таб. 2000 стр. 1</a:t>
            </a:r>
            <a:r>
              <a:rPr lang="en-US" dirty="0">
                <a:solidFill>
                  <a:prstClr val="black"/>
                </a:solidFill>
              </a:rPr>
              <a:t>:20 </a:t>
            </a:r>
            <a:r>
              <a:rPr lang="ru-RU" b="1" dirty="0">
                <a:solidFill>
                  <a:prstClr val="black"/>
                </a:solidFill>
              </a:rPr>
              <a:t>сумме</a:t>
            </a:r>
            <a:r>
              <a:rPr lang="ru-RU" dirty="0">
                <a:solidFill>
                  <a:prstClr val="black"/>
                </a:solidFill>
              </a:rPr>
              <a:t> граф 19+20+21+22+23+24+25+26+27</a:t>
            </a: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ru-RU" dirty="0">
              <a:solidFill>
                <a:prstClr val="black"/>
              </a:solidFill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>
                <a:solidFill>
                  <a:prstClr val="black"/>
                </a:solidFill>
              </a:rPr>
              <a:t>Таб. 2000 стр. 22</a:t>
            </a:r>
            <a:r>
              <a:rPr lang="en-US" dirty="0">
                <a:solidFill>
                  <a:prstClr val="black"/>
                </a:solidFill>
              </a:rPr>
              <a:t>:2</a:t>
            </a:r>
            <a:r>
              <a:rPr lang="ru-RU" dirty="0">
                <a:solidFill>
                  <a:prstClr val="black"/>
                </a:solidFill>
              </a:rPr>
              <a:t>7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ru-RU" dirty="0">
                <a:solidFill>
                  <a:prstClr val="black"/>
                </a:solidFill>
              </a:rPr>
              <a:t>гр. 06 должна быть </a:t>
            </a:r>
            <a:r>
              <a:rPr lang="ru-RU" u="sng" dirty="0">
                <a:solidFill>
                  <a:prstClr val="black"/>
                </a:solidFill>
              </a:rPr>
              <a:t>равна</a:t>
            </a:r>
            <a:r>
              <a:rPr lang="ru-RU" dirty="0">
                <a:solidFill>
                  <a:prstClr val="black"/>
                </a:solidFill>
              </a:rPr>
              <a:t> таб. 2000 стр. 22</a:t>
            </a:r>
            <a:r>
              <a:rPr lang="en-US" dirty="0">
                <a:solidFill>
                  <a:prstClr val="black"/>
                </a:solidFill>
              </a:rPr>
              <a:t>:2</a:t>
            </a:r>
            <a:r>
              <a:rPr lang="ru-RU" dirty="0">
                <a:solidFill>
                  <a:prstClr val="black"/>
                </a:solidFill>
              </a:rPr>
              <a:t>7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ru-RU" b="1" dirty="0">
                <a:solidFill>
                  <a:prstClr val="black"/>
                </a:solidFill>
              </a:rPr>
              <a:t>сумме</a:t>
            </a:r>
            <a:r>
              <a:rPr lang="ru-RU" dirty="0">
                <a:solidFill>
                  <a:prstClr val="black"/>
                </a:solidFill>
              </a:rPr>
              <a:t> граф 19+20+21+22+23+24+25+26+27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ru-RU" dirty="0">
              <a:solidFill>
                <a:prstClr val="black"/>
              </a:solidFill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>
                <a:solidFill>
                  <a:prstClr val="black"/>
                </a:solidFill>
              </a:rPr>
              <a:t>Таб. 2000 стр. 29</a:t>
            </a:r>
            <a:r>
              <a:rPr lang="en-US" dirty="0">
                <a:solidFill>
                  <a:prstClr val="black"/>
                </a:solidFill>
              </a:rPr>
              <a:t>:</a:t>
            </a:r>
            <a:r>
              <a:rPr lang="ru-RU" dirty="0">
                <a:solidFill>
                  <a:prstClr val="black"/>
                </a:solidFill>
              </a:rPr>
              <a:t>30 гр. 06 должна быть </a:t>
            </a:r>
            <a:r>
              <a:rPr lang="ru-RU" u="sng" dirty="0">
                <a:solidFill>
                  <a:prstClr val="black"/>
                </a:solidFill>
              </a:rPr>
              <a:t>равна</a:t>
            </a:r>
            <a:r>
              <a:rPr lang="ru-RU" dirty="0">
                <a:solidFill>
                  <a:prstClr val="black"/>
                </a:solidFill>
              </a:rPr>
              <a:t> таб. 2000 стр. 29 </a:t>
            </a:r>
            <a:r>
              <a:rPr lang="ru-RU" b="1" dirty="0">
                <a:solidFill>
                  <a:prstClr val="black"/>
                </a:solidFill>
              </a:rPr>
              <a:t>сумме</a:t>
            </a:r>
            <a:r>
              <a:rPr lang="ru-RU" dirty="0">
                <a:solidFill>
                  <a:prstClr val="black"/>
                </a:solidFill>
              </a:rPr>
              <a:t> граф 19+20+21+22+23+24+25+26+27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ru-RU" dirty="0">
              <a:solidFill>
                <a:prstClr val="black"/>
              </a:solidFill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>
                <a:solidFill>
                  <a:prstClr val="black"/>
                </a:solidFill>
              </a:rPr>
              <a:t>Это </a:t>
            </a:r>
            <a:r>
              <a:rPr lang="ru-RU" b="1" dirty="0">
                <a:solidFill>
                  <a:prstClr val="black"/>
                </a:solidFill>
              </a:rPr>
              <a:t>обязательные</a:t>
            </a:r>
            <a:r>
              <a:rPr lang="ru-RU" dirty="0">
                <a:solidFill>
                  <a:prstClr val="black"/>
                </a:solidFill>
              </a:rPr>
              <a:t> условия контроля.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ru-RU" dirty="0">
              <a:solidFill>
                <a:prstClr val="black"/>
              </a:solidFill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ru-RU" dirty="0">
              <a:solidFill>
                <a:prstClr val="black"/>
              </a:solidFill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>
                <a:solidFill>
                  <a:prstClr val="black"/>
                </a:solidFill>
              </a:rPr>
              <a:t>Таб. 2000 стр. 21 гр. 06 должна быть </a:t>
            </a:r>
            <a:r>
              <a:rPr lang="ru-RU" u="sng" dirty="0">
                <a:solidFill>
                  <a:prstClr val="black"/>
                </a:solidFill>
              </a:rPr>
              <a:t>равна</a:t>
            </a:r>
            <a:r>
              <a:rPr lang="ru-RU" dirty="0">
                <a:solidFill>
                  <a:prstClr val="black"/>
                </a:solidFill>
              </a:rPr>
              <a:t> таб. 2000 стр. 21 </a:t>
            </a:r>
            <a:r>
              <a:rPr lang="ru-RU" b="1" dirty="0">
                <a:solidFill>
                  <a:prstClr val="black"/>
                </a:solidFill>
              </a:rPr>
              <a:t>сумме</a:t>
            </a:r>
            <a:r>
              <a:rPr lang="ru-RU" dirty="0">
                <a:solidFill>
                  <a:prstClr val="black"/>
                </a:solidFill>
              </a:rPr>
              <a:t> граф 25+26+27</a:t>
            </a: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ru-RU" dirty="0">
              <a:solidFill>
                <a:prstClr val="black"/>
              </a:solidFill>
            </a:endParaRP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>
                <a:solidFill>
                  <a:prstClr val="black"/>
                </a:solidFill>
              </a:rPr>
              <a:t>Таб. 2000 стр. 28 гр. 19</a:t>
            </a:r>
            <a:r>
              <a:rPr lang="en-US" dirty="0">
                <a:solidFill>
                  <a:prstClr val="black"/>
                </a:solidFill>
              </a:rPr>
              <a:t>:27</a:t>
            </a:r>
            <a:r>
              <a:rPr lang="ru-RU" dirty="0">
                <a:solidFill>
                  <a:prstClr val="black"/>
                </a:solidFill>
              </a:rPr>
              <a:t> должны быть </a:t>
            </a:r>
            <a:r>
              <a:rPr lang="ru-RU" u="sng" dirty="0">
                <a:solidFill>
                  <a:prstClr val="black"/>
                </a:solidFill>
              </a:rPr>
              <a:t>равны нулю</a:t>
            </a:r>
            <a:r>
              <a:rPr lang="ru-RU" dirty="0">
                <a:solidFill>
                  <a:prstClr val="black"/>
                </a:solidFill>
              </a:rPr>
              <a:t>.</a:t>
            </a: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dirty="0">
              <a:solidFill>
                <a:prstClr val="black"/>
              </a:solidFill>
            </a:endParaRPr>
          </a:p>
          <a:p>
            <a:endParaRPr lang="ru-RU" dirty="0"/>
          </a:p>
        </p:txBody>
      </p:sp>
      <p:sp>
        <p:nvSpPr>
          <p:cNvPr id="6" name="Стрелка: вниз 5">
            <a:extLst>
              <a:ext uri="{FF2B5EF4-FFF2-40B4-BE49-F238E27FC236}">
                <a16:creationId xmlns:a16="http://schemas.microsoft.com/office/drawing/2014/main" xmlns="" id="{57194A07-5144-419E-A204-87E6DD2CB2BD}"/>
              </a:ext>
            </a:extLst>
          </p:cNvPr>
          <p:cNvSpPr/>
          <p:nvPr/>
        </p:nvSpPr>
        <p:spPr>
          <a:xfrm rot="10800000">
            <a:off x="5659845" y="3588278"/>
            <a:ext cx="513761" cy="69458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41927800"/>
      </p:ext>
    </p:extLst>
  </p:cSld>
  <p:clrMapOvr>
    <a:masterClrMapping/>
  </p:clrMapOvr>
  <p:transition spd="slow">
    <p:push dir="u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1773B4E-D107-4732-9AFE-A211280677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02201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Таблица 2100. Пути передачи ВИЧ-инфекции</a:t>
            </a:r>
            <a:r>
              <a:rPr lang="ru-RU" sz="3200" dirty="0">
                <a:solidFill>
                  <a:prstClr val="black"/>
                </a:solidFill>
              </a:rPr>
              <a:t/>
            </a:r>
            <a:br>
              <a:rPr lang="ru-RU" sz="3200" dirty="0">
                <a:solidFill>
                  <a:prstClr val="black"/>
                </a:solidFill>
              </a:rPr>
            </a:br>
            <a:endParaRPr lang="ru-RU" sz="32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AE7536B7-D674-481C-9469-21B8F2DB2D65}"/>
              </a:ext>
            </a:extLst>
          </p:cNvPr>
          <p:cNvSpPr txBox="1"/>
          <p:nvPr/>
        </p:nvSpPr>
        <p:spPr>
          <a:xfrm>
            <a:off x="838200" y="1267326"/>
            <a:ext cx="10827441" cy="19389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Пути передачи (из табл. 2000, стр.1, гр. 6 и 7): парентеральный 1_______, из него (стр. 1): у лиц с впервые в жизни установленным диагнозом 2 _______, </a:t>
            </a:r>
          </a:p>
          <a:p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половой  3 ______, из него (стр. 3): у лиц с впервые в жизни установленным диагнозом 4 _______, вертикальный  5_______, из него (стр. 5): у лиц с впервые в жизни установленным диагнозом 6 _______, неустановленный  7_______, из него (стр. 7): у лиц с впервые в жизни установленным диагнозом 8 _______.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8377398E-DA8F-41A8-B92F-D0E36F84F26E}"/>
              </a:ext>
            </a:extLst>
          </p:cNvPr>
          <p:cNvSpPr/>
          <p:nvPr/>
        </p:nvSpPr>
        <p:spPr>
          <a:xfrm>
            <a:off x="998622" y="3851482"/>
            <a:ext cx="1053565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0033CC"/>
                </a:solidFill>
              </a:rPr>
              <a:t>НЕКОТОРЫЕ УСЛОВИЯ МЕЖТАБЛИЧНОГО КОНТРОЛЯ ДЛЯ ТАБЛИЦЫ 2100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3648A905-6DA2-4790-94C4-ABEDD6ADCDF0}"/>
              </a:ext>
            </a:extLst>
          </p:cNvPr>
          <p:cNvSpPr/>
          <p:nvPr/>
        </p:nvSpPr>
        <p:spPr>
          <a:xfrm>
            <a:off x="1796715" y="4313147"/>
            <a:ext cx="955708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defRPr/>
            </a:pPr>
            <a:r>
              <a:rPr lang="ru-RU" sz="2400" dirty="0">
                <a:solidFill>
                  <a:prstClr val="black"/>
                </a:solidFill>
              </a:rPr>
              <a:t>Строка ф.61, таб.2000, </a:t>
            </a:r>
            <a:r>
              <a:rPr lang="ru-RU" sz="2400" dirty="0">
                <a:solidFill>
                  <a:srgbClr val="C00000"/>
                </a:solidFill>
              </a:rPr>
              <a:t>стр.1, гр.06 </a:t>
            </a:r>
            <a:r>
              <a:rPr lang="ru-RU" sz="2400" dirty="0">
                <a:solidFill>
                  <a:prstClr val="black"/>
                </a:solidFill>
              </a:rPr>
              <a:t>должна быть </a:t>
            </a:r>
            <a:r>
              <a:rPr lang="ru-RU" sz="2400" u="sng" dirty="0">
                <a:solidFill>
                  <a:prstClr val="black"/>
                </a:solidFill>
              </a:rPr>
              <a:t>равна </a:t>
            </a:r>
            <a:r>
              <a:rPr lang="ru-RU" sz="2400" dirty="0">
                <a:solidFill>
                  <a:prstClr val="black"/>
                </a:solidFill>
              </a:rPr>
              <a:t>сумме строк </a:t>
            </a:r>
          </a:p>
          <a:p>
            <a:pPr lvl="0" algn="just">
              <a:defRPr/>
            </a:pPr>
            <a:r>
              <a:rPr lang="ru-RU" sz="2400" dirty="0">
                <a:solidFill>
                  <a:prstClr val="black"/>
                </a:solidFill>
              </a:rPr>
              <a:t>          из ф.61,таб.2100,</a:t>
            </a:r>
            <a:r>
              <a:rPr lang="ru-RU" sz="2400" dirty="0">
                <a:solidFill>
                  <a:srgbClr val="C00000"/>
                </a:solidFill>
              </a:rPr>
              <a:t>стр.1+3+5+7</a:t>
            </a:r>
          </a:p>
          <a:p>
            <a:pPr lvl="0" algn="just">
              <a:defRPr/>
            </a:pPr>
            <a:endParaRPr lang="ru-RU" sz="2400" dirty="0">
              <a:solidFill>
                <a:srgbClr val="C00000"/>
              </a:solidFill>
            </a:endParaRPr>
          </a:p>
          <a:p>
            <a:pPr lvl="0" algn="just">
              <a:defRPr/>
            </a:pPr>
            <a:r>
              <a:rPr lang="ru-RU" sz="2400" dirty="0">
                <a:solidFill>
                  <a:prstClr val="black"/>
                </a:solidFill>
              </a:rPr>
              <a:t>Строка ф.61, таб.2000, </a:t>
            </a:r>
            <a:r>
              <a:rPr lang="ru-RU" sz="2400" dirty="0">
                <a:solidFill>
                  <a:srgbClr val="C00000"/>
                </a:solidFill>
              </a:rPr>
              <a:t>стр.1, гр.07 </a:t>
            </a:r>
            <a:r>
              <a:rPr lang="ru-RU" sz="2400" dirty="0">
                <a:solidFill>
                  <a:prstClr val="black"/>
                </a:solidFill>
              </a:rPr>
              <a:t>должна быть </a:t>
            </a:r>
            <a:r>
              <a:rPr lang="ru-RU" sz="2400" u="sng" dirty="0">
                <a:solidFill>
                  <a:prstClr val="black"/>
                </a:solidFill>
              </a:rPr>
              <a:t>равна</a:t>
            </a:r>
            <a:r>
              <a:rPr lang="ru-RU" sz="2400" dirty="0">
                <a:solidFill>
                  <a:prstClr val="black"/>
                </a:solidFill>
              </a:rPr>
              <a:t>  сумме строк </a:t>
            </a:r>
          </a:p>
          <a:p>
            <a:pPr lvl="0" algn="just">
              <a:defRPr/>
            </a:pPr>
            <a:r>
              <a:rPr lang="ru-RU" sz="2400" dirty="0">
                <a:solidFill>
                  <a:prstClr val="black"/>
                </a:solidFill>
              </a:rPr>
              <a:t>          из ф.61,таб.2100,</a:t>
            </a:r>
            <a:r>
              <a:rPr lang="ru-RU" sz="2400" dirty="0">
                <a:solidFill>
                  <a:srgbClr val="C00000"/>
                </a:solidFill>
              </a:rPr>
              <a:t>стр.2+4+6+8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7F938030-9B2E-41C9-AF2D-8088ADCA91D3}"/>
              </a:ext>
            </a:extLst>
          </p:cNvPr>
          <p:cNvSpPr/>
          <p:nvPr/>
        </p:nvSpPr>
        <p:spPr>
          <a:xfrm>
            <a:off x="1796715" y="6344472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400" dirty="0">
                <a:solidFill>
                  <a:prstClr val="black"/>
                </a:solidFill>
              </a:rPr>
              <a:t>Это </a:t>
            </a:r>
            <a:r>
              <a:rPr lang="ru-RU" sz="2400" b="1" dirty="0">
                <a:solidFill>
                  <a:prstClr val="black"/>
                </a:solidFill>
              </a:rPr>
              <a:t>обязательные</a:t>
            </a:r>
            <a:r>
              <a:rPr lang="ru-RU" sz="2400" dirty="0">
                <a:solidFill>
                  <a:prstClr val="black"/>
                </a:solidFill>
              </a:rPr>
              <a:t> условия контроля.</a:t>
            </a:r>
          </a:p>
        </p:txBody>
      </p:sp>
    </p:spTree>
    <p:extLst>
      <p:ext uri="{BB962C8B-B14F-4D97-AF65-F5344CB8AC3E}">
        <p14:creationId xmlns:p14="http://schemas.microsoft.com/office/powerpoint/2010/main" xmlns="" val="1022884639"/>
      </p:ext>
    </p:extLst>
  </p:cSld>
  <p:clrMapOvr>
    <a:masterClrMapping/>
  </p:clrMapOvr>
  <p:transition spd="slow">
    <p:push dir="u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5B3FF98-B883-4D8B-AE59-93B79C2FED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93654"/>
          </a:xfrm>
        </p:spPr>
        <p:txBody>
          <a:bodyPr>
            <a:normAutofit/>
          </a:bodyPr>
          <a:lstStyle/>
          <a:p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Таблица 3000. Обследование пациентов с ВИЧ-инфекцией</a:t>
            </a: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xmlns="" id="{BC30B0E2-87A8-4A1A-B6FB-6ABE3DBECC16}"/>
              </a:ext>
            </a:extLst>
          </p:cNvPr>
          <p:cNvGraphicFramePr>
            <a:graphicFrameLocks noGrp="1"/>
          </p:cNvGraphicFramePr>
          <p:nvPr/>
        </p:nvGraphicFramePr>
        <p:xfrm>
          <a:off x="467544" y="1240100"/>
          <a:ext cx="10886253" cy="5252770"/>
        </p:xfrm>
        <a:graphic>
          <a:graphicData uri="http://schemas.openxmlformats.org/drawingml/2006/table">
            <a:tbl>
              <a:tblPr firstRow="1" firstCol="1" bandRow="1"/>
              <a:tblGrid>
                <a:gridCol w="4104461">
                  <a:extLst>
                    <a:ext uri="{9D8B030D-6E8A-4147-A177-3AD203B41FA5}">
                      <a16:colId xmlns:a16="http://schemas.microsoft.com/office/drawing/2014/main" xmlns="" val="2898345357"/>
                    </a:ext>
                  </a:extLst>
                </a:gridCol>
                <a:gridCol w="420891">
                  <a:extLst>
                    <a:ext uri="{9D8B030D-6E8A-4147-A177-3AD203B41FA5}">
                      <a16:colId xmlns:a16="http://schemas.microsoft.com/office/drawing/2014/main" xmlns="" val="4043024647"/>
                    </a:ext>
                  </a:extLst>
                </a:gridCol>
                <a:gridCol w="701483">
                  <a:extLst>
                    <a:ext uri="{9D8B030D-6E8A-4147-A177-3AD203B41FA5}">
                      <a16:colId xmlns:a16="http://schemas.microsoft.com/office/drawing/2014/main" xmlns="" val="177930914"/>
                    </a:ext>
                  </a:extLst>
                </a:gridCol>
                <a:gridCol w="701483">
                  <a:extLst>
                    <a:ext uri="{9D8B030D-6E8A-4147-A177-3AD203B41FA5}">
                      <a16:colId xmlns:a16="http://schemas.microsoft.com/office/drawing/2014/main" xmlns="" val="4027682900"/>
                    </a:ext>
                  </a:extLst>
                </a:gridCol>
                <a:gridCol w="732661">
                  <a:extLst>
                    <a:ext uri="{9D8B030D-6E8A-4147-A177-3AD203B41FA5}">
                      <a16:colId xmlns:a16="http://schemas.microsoft.com/office/drawing/2014/main" xmlns="" val="73663783"/>
                    </a:ext>
                  </a:extLst>
                </a:gridCol>
                <a:gridCol w="802030">
                  <a:extLst>
                    <a:ext uri="{9D8B030D-6E8A-4147-A177-3AD203B41FA5}">
                      <a16:colId xmlns:a16="http://schemas.microsoft.com/office/drawing/2014/main" xmlns="" val="1727290837"/>
                    </a:ext>
                  </a:extLst>
                </a:gridCol>
                <a:gridCol w="855811">
                  <a:extLst>
                    <a:ext uri="{9D8B030D-6E8A-4147-A177-3AD203B41FA5}">
                      <a16:colId xmlns:a16="http://schemas.microsoft.com/office/drawing/2014/main" xmlns="" val="633130027"/>
                    </a:ext>
                  </a:extLst>
                </a:gridCol>
                <a:gridCol w="855811">
                  <a:extLst>
                    <a:ext uri="{9D8B030D-6E8A-4147-A177-3AD203B41FA5}">
                      <a16:colId xmlns:a16="http://schemas.microsoft.com/office/drawing/2014/main" xmlns="" val="245926801"/>
                    </a:ext>
                  </a:extLst>
                </a:gridCol>
                <a:gridCol w="855811">
                  <a:extLst>
                    <a:ext uri="{9D8B030D-6E8A-4147-A177-3AD203B41FA5}">
                      <a16:colId xmlns:a16="http://schemas.microsoft.com/office/drawing/2014/main" xmlns="" val="1489226920"/>
                    </a:ext>
                  </a:extLst>
                </a:gridCol>
                <a:gridCol w="855811">
                  <a:extLst>
                    <a:ext uri="{9D8B030D-6E8A-4147-A177-3AD203B41FA5}">
                      <a16:colId xmlns:a16="http://schemas.microsoft.com/office/drawing/2014/main" xmlns="" val="1610238697"/>
                    </a:ext>
                  </a:extLst>
                </a:gridCol>
              </a:tblGrid>
              <a:tr h="196049">
                <a:tc rowSpan="4"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контингентов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</a:t>
                      </a:r>
                      <a:b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5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стро-ки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427" marR="174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Пациенты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225815613"/>
                  </a:ext>
                </a:extLst>
              </a:tr>
              <a:tr h="45220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 болезнью, вызванной ВИЧ (В20</a:t>
                      </a: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В24)</a:t>
                      </a:r>
                      <a:b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(из табл. 2000, стр. 1, гр. </a:t>
                      </a:r>
                      <a:r>
                        <a:rPr lang="ru-RU" sz="115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)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427" marR="174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 бессимптомным инфекционным</a:t>
                      </a:r>
                      <a:b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статусом (</a:t>
                      </a:r>
                      <a:r>
                        <a:rPr lang="en-US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Z</a:t>
                      </a: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21)</a:t>
                      </a:r>
                      <a:b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(из табл. 2000, стр. </a:t>
                      </a:r>
                      <a:r>
                        <a:rPr lang="ru-RU" sz="115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29, гр. 6</a:t>
                      </a: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)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397009683"/>
                  </a:ext>
                </a:extLst>
              </a:tr>
              <a:tr h="39209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обследовано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выявлено патологии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обследовано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выявлено 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патологии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907893181"/>
                  </a:ext>
                </a:extLst>
              </a:tr>
              <a:tr h="8029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  <a:b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детей</a:t>
                      </a:r>
                      <a:b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0–17 лет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  <a:b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детей</a:t>
                      </a:r>
                      <a:b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0–17 лет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  <a:b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детей</a:t>
                      </a:r>
                      <a:b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0–17 лет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  <a:b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детей</a:t>
                      </a:r>
                      <a:b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0–17 лет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991297726"/>
                  </a:ext>
                </a:extLst>
              </a:tr>
              <a:tr h="171961"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279861342"/>
                  </a:ext>
                </a:extLst>
              </a:tr>
              <a:tr h="376837">
                <a:tc>
                  <a:txBody>
                    <a:bodyPr/>
                    <a:lstStyle/>
                    <a:p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Пациенты, обследованные в отчетном году, всего 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397313536"/>
                  </a:ext>
                </a:extLst>
              </a:tr>
              <a:tr h="300377">
                <a:tc>
                  <a:txBody>
                    <a:bodyPr/>
                    <a:lstStyle/>
                    <a:p>
                      <a:pPr algn="just">
                        <a:lnSpc>
                          <a:spcPts val="11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них: для выявления 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ts val="11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туберкулеза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042979665"/>
                  </a:ext>
                </a:extLst>
              </a:tr>
              <a:tr h="267644">
                <a:tc>
                  <a:txBody>
                    <a:bodyPr/>
                    <a:lstStyle/>
                    <a:p>
                      <a:pPr indent="741680" algn="just">
                        <a:lnSpc>
                          <a:spcPts val="11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них: методом флюорографии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2.1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133072838"/>
                  </a:ext>
                </a:extLst>
              </a:tr>
              <a:tr h="275733"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бактериологическими методами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2.2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249950375"/>
                  </a:ext>
                </a:extLst>
              </a:tr>
              <a:tr h="188418"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</a:t>
                      </a:r>
                      <a:r>
                        <a:rPr lang="ru-RU" sz="115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микобактериальной</a:t>
                      </a: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инфекции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en-US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322219458"/>
                  </a:ext>
                </a:extLst>
              </a:tr>
              <a:tr h="188418">
                <a:tc>
                  <a:txBody>
                    <a:bodyPr/>
                    <a:lstStyle/>
                    <a:p>
                      <a:pPr algn="just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</a:t>
                      </a:r>
                      <a:r>
                        <a:rPr lang="ru-RU" sz="115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цитомегаловирусной</a:t>
                      </a: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инфекции 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en-US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764351030"/>
                  </a:ext>
                </a:extLst>
              </a:tr>
              <a:tr h="376837">
                <a:tc>
                  <a:txBody>
                    <a:bodyPr/>
                    <a:lstStyle/>
                    <a:p>
                      <a:pPr algn="just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инфекции, вызванной вирусом герпеса </a:t>
                      </a:r>
                      <a:r>
                        <a:rPr lang="en-US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H</a:t>
                      </a: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.</a:t>
                      </a:r>
                      <a:r>
                        <a:rPr lang="en-US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simplex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en-US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976056098"/>
                  </a:ext>
                </a:extLst>
              </a:tr>
              <a:tr h="321172">
                <a:tc>
                  <a:txBody>
                    <a:bodyPr/>
                    <a:lstStyle/>
                    <a:p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инфекции, вызванной вирусом </a:t>
                      </a:r>
                      <a:r>
                        <a:rPr lang="en-US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H</a:t>
                      </a: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. </a:t>
                      </a:r>
                      <a:r>
                        <a:rPr lang="en-US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zoster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en-US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899107898"/>
                  </a:ext>
                </a:extLst>
              </a:tr>
              <a:tr h="188418">
                <a:tc>
                  <a:txBody>
                    <a:bodyPr/>
                    <a:lstStyle/>
                    <a:p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пневмоцистоза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en-US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840356392"/>
                  </a:ext>
                </a:extLst>
              </a:tr>
              <a:tr h="188418">
                <a:tc>
                  <a:txBody>
                    <a:bodyPr/>
                    <a:lstStyle/>
                    <a:p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токсоплазмоза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en-US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80437453"/>
                  </a:ext>
                </a:extLst>
              </a:tr>
              <a:tr h="188418">
                <a:tc>
                  <a:txBody>
                    <a:bodyPr/>
                    <a:lstStyle/>
                    <a:p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криптококкоза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en-US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550555131"/>
                  </a:ext>
                </a:extLst>
              </a:tr>
              <a:tr h="188418">
                <a:tc>
                  <a:txBody>
                    <a:bodyPr/>
                    <a:lstStyle/>
                    <a:p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кандидоза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694723817"/>
                  </a:ext>
                </a:extLst>
              </a:tr>
              <a:tr h="188418">
                <a:tc>
                  <a:txBody>
                    <a:bodyPr/>
                    <a:lstStyle/>
                    <a:p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инвазивного рака шейки матки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en-US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879273236"/>
                  </a:ext>
                </a:extLst>
              </a:tr>
            </a:tbl>
          </a:graphicData>
        </a:graphic>
      </p:graphicFrame>
      <p:sp>
        <p:nvSpPr>
          <p:cNvPr id="5" name="Овал 4">
            <a:extLst>
              <a:ext uri="{FF2B5EF4-FFF2-40B4-BE49-F238E27FC236}">
                <a16:creationId xmlns:a16="http://schemas.microsoft.com/office/drawing/2014/main" xmlns="" id="{AAA97ECB-8706-4D83-AADB-35A9DCF7C1CD}"/>
              </a:ext>
            </a:extLst>
          </p:cNvPr>
          <p:cNvSpPr/>
          <p:nvPr/>
        </p:nvSpPr>
        <p:spPr>
          <a:xfrm>
            <a:off x="4876801" y="1058780"/>
            <a:ext cx="6476996" cy="2532400"/>
          </a:xfrm>
          <a:prstGeom prst="ellipse">
            <a:avLst/>
          </a:prstGeom>
          <a:noFill/>
          <a:ln w="190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xmlns="" id="{EC6D3AEB-7936-4585-A3B9-6DACACFFD873}"/>
              </a:ext>
            </a:extLst>
          </p:cNvPr>
          <p:cNvSpPr/>
          <p:nvPr/>
        </p:nvSpPr>
        <p:spPr>
          <a:xfrm>
            <a:off x="170807" y="3962400"/>
            <a:ext cx="4705994" cy="2717051"/>
          </a:xfrm>
          <a:prstGeom prst="ellipse">
            <a:avLst/>
          </a:prstGeom>
          <a:noFill/>
          <a:ln w="190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83575644"/>
      </p:ext>
    </p:extLst>
  </p:cSld>
  <p:clrMapOvr>
    <a:masterClrMapping/>
  </p:clrMapOvr>
  <p:transition spd="slow">
    <p:push dir="u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1C53075-2C69-401F-8535-5D1D8CBDFA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Таблица 3100. Результаты лабораторного обследования на антитела к ВИЧ</a:t>
            </a: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xmlns="" id="{EEB172C4-1200-4F4E-8509-D04B9CC4453F}"/>
              </a:ext>
            </a:extLst>
          </p:cNvPr>
          <p:cNvGraphicFramePr>
            <a:graphicFrameLocks noGrp="1"/>
          </p:cNvGraphicFramePr>
          <p:nvPr/>
        </p:nvGraphicFramePr>
        <p:xfrm>
          <a:off x="838200" y="1234440"/>
          <a:ext cx="10680033" cy="438912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935938">
                  <a:extLst>
                    <a:ext uri="{9D8B030D-6E8A-4147-A177-3AD203B41FA5}">
                      <a16:colId xmlns:a16="http://schemas.microsoft.com/office/drawing/2014/main" xmlns="" val="2525194654"/>
                    </a:ext>
                  </a:extLst>
                </a:gridCol>
                <a:gridCol w="612900">
                  <a:extLst>
                    <a:ext uri="{9D8B030D-6E8A-4147-A177-3AD203B41FA5}">
                      <a16:colId xmlns:a16="http://schemas.microsoft.com/office/drawing/2014/main" xmlns="" val="676431847"/>
                    </a:ext>
                  </a:extLst>
                </a:gridCol>
                <a:gridCol w="913646">
                  <a:extLst>
                    <a:ext uri="{9D8B030D-6E8A-4147-A177-3AD203B41FA5}">
                      <a16:colId xmlns:a16="http://schemas.microsoft.com/office/drawing/2014/main" xmlns="" val="1352498194"/>
                    </a:ext>
                  </a:extLst>
                </a:gridCol>
                <a:gridCol w="1398691">
                  <a:extLst>
                    <a:ext uri="{9D8B030D-6E8A-4147-A177-3AD203B41FA5}">
                      <a16:colId xmlns:a16="http://schemas.microsoft.com/office/drawing/2014/main" xmlns="" val="1820682412"/>
                    </a:ext>
                  </a:extLst>
                </a:gridCol>
                <a:gridCol w="1632633">
                  <a:extLst>
                    <a:ext uri="{9D8B030D-6E8A-4147-A177-3AD203B41FA5}">
                      <a16:colId xmlns:a16="http://schemas.microsoft.com/office/drawing/2014/main" xmlns="" val="2220952390"/>
                    </a:ext>
                  </a:extLst>
                </a:gridCol>
                <a:gridCol w="1807617">
                  <a:extLst>
                    <a:ext uri="{9D8B030D-6E8A-4147-A177-3AD203B41FA5}">
                      <a16:colId xmlns:a16="http://schemas.microsoft.com/office/drawing/2014/main" xmlns="" val="1157154077"/>
                    </a:ext>
                  </a:extLst>
                </a:gridCol>
                <a:gridCol w="1378608">
                  <a:extLst>
                    <a:ext uri="{9D8B030D-6E8A-4147-A177-3AD203B41FA5}">
                      <a16:colId xmlns:a16="http://schemas.microsoft.com/office/drawing/2014/main" xmlns="" val="682811600"/>
                    </a:ext>
                  </a:extLst>
                </a:gridCol>
              </a:tblGrid>
              <a:tr h="223956">
                <a:tc rowSpan="2"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Контингенты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</a:t>
                      </a:r>
                      <a:b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стро-ки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</a:p>
                  </a:txBody>
                  <a:tcPr marL="68517" marR="685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27983574"/>
                  </a:ext>
                </a:extLst>
              </a:tr>
              <a:tr h="89582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0–14 лет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15–17 лет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мужчины 18–59</a:t>
                      </a:r>
                      <a:b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женщины 18–54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старше трудоспособного возраста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704502577"/>
                  </a:ext>
                </a:extLst>
              </a:tr>
              <a:tr h="223956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17" marR="685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17" marR="685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17" marR="685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17" marR="685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17" marR="685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</a:p>
                  </a:txBody>
                  <a:tcPr marL="68517" marR="685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800490186"/>
                  </a:ext>
                </a:extLst>
              </a:tr>
              <a:tr h="671867">
                <a:tc>
                  <a:txBody>
                    <a:bodyPr/>
                    <a:lstStyle/>
                    <a:p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лиц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обследованных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на антитела к ВИЧ в текущем году</a:t>
                      </a:r>
                    </a:p>
                  </a:txBody>
                  <a:tcPr marL="68517" marR="685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u="none" strike="noStrike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33560311"/>
                  </a:ext>
                </a:extLst>
              </a:tr>
              <a:tr h="895823">
                <a:tc>
                  <a:txBody>
                    <a:bodyPr/>
                    <a:lstStyle/>
                    <a:p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лиц,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</a:t>
                      </a:r>
                      <a:r>
                        <a:rPr lang="ru-RU" sz="18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которых методом иммунного блоттинга выявлены антитела к ВИЧ  (из стр.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)</a:t>
                      </a:r>
                    </a:p>
                  </a:txBody>
                  <a:tcPr marL="68517" marR="685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75328246"/>
                  </a:ext>
                </a:extLst>
              </a:tr>
              <a:tr h="671867">
                <a:tc>
                  <a:txBody>
                    <a:bodyPr/>
                    <a:lstStyle/>
                    <a:p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лиц,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</a:t>
                      </a:r>
                      <a:r>
                        <a:rPr lang="ru-RU" sz="18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которых методом ПЦР выявлены антитела к ВИЧ (из стр.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)</a:t>
                      </a:r>
                    </a:p>
                  </a:txBody>
                  <a:tcPr marL="68517" marR="685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u="none" strike="noStrike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752653366"/>
                  </a:ext>
                </a:extLst>
              </a:tr>
            </a:tbl>
          </a:graphicData>
        </a:graphic>
      </p:graphicFrame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8E21E1A7-94D0-47E6-A8B4-0C16AA031356}"/>
              </a:ext>
            </a:extLst>
          </p:cNvPr>
          <p:cNvSpPr/>
          <p:nvPr/>
        </p:nvSpPr>
        <p:spPr>
          <a:xfrm>
            <a:off x="673767" y="5802670"/>
            <a:ext cx="1120942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cs typeface="Times New Roman" panose="02020603050405020304" pitchFamily="18" charset="0"/>
              </a:rPr>
              <a:t>В таблицу 3100 включают результаты лабораторного обследования на ВИЧ, при этом включают каждого пациента только один раз, независимо от числа проведенных исследований.</a:t>
            </a:r>
          </a:p>
        </p:txBody>
      </p:sp>
    </p:spTree>
    <p:extLst>
      <p:ext uri="{BB962C8B-B14F-4D97-AF65-F5344CB8AC3E}">
        <p14:creationId xmlns:p14="http://schemas.microsoft.com/office/powerpoint/2010/main" xmlns="" val="614303779"/>
      </p:ext>
    </p:extLst>
  </p:cSld>
  <p:clrMapOvr>
    <a:masterClrMapping/>
  </p:clrMapOvr>
  <p:transition spd="slow">
    <p:push dir="u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D621DC2-07AB-424C-85D1-C7A8867F38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6923" y="221128"/>
            <a:ext cx="11583972" cy="1325563"/>
          </a:xfrm>
        </p:spPr>
        <p:txBody>
          <a:bodyPr>
            <a:noAutofit/>
          </a:bodyPr>
          <a:lstStyle/>
          <a:p>
            <a:pPr algn="just"/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Таблица 3600. Выявление и лечение сопутствующих заболеваний у пациентов с болезнью, вызванной ВИЧ</a:t>
            </a: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(B20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B24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</p:txBody>
      </p:sp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xmlns="" id="{5B7B2EB1-0493-4A12-A862-AC1F4386654E}"/>
              </a:ext>
            </a:extLst>
          </p:cNvPr>
          <p:cNvGraphicFramePr>
            <a:graphicFrameLocks noGrp="1"/>
          </p:cNvGraphicFramePr>
          <p:nvPr/>
        </p:nvGraphicFramePr>
        <p:xfrm>
          <a:off x="801278" y="1814523"/>
          <a:ext cx="9995060" cy="2670927"/>
        </p:xfrm>
        <a:graphic>
          <a:graphicData uri="http://schemas.openxmlformats.org/drawingml/2006/table">
            <a:tbl>
              <a:tblPr firstRow="1" firstCol="1" bandRow="1"/>
              <a:tblGrid>
                <a:gridCol w="1880258">
                  <a:extLst>
                    <a:ext uri="{9D8B030D-6E8A-4147-A177-3AD203B41FA5}">
                      <a16:colId xmlns:a16="http://schemas.microsoft.com/office/drawing/2014/main" xmlns="" val="3020733216"/>
                    </a:ext>
                  </a:extLst>
                </a:gridCol>
                <a:gridCol w="1347118">
                  <a:extLst>
                    <a:ext uri="{9D8B030D-6E8A-4147-A177-3AD203B41FA5}">
                      <a16:colId xmlns:a16="http://schemas.microsoft.com/office/drawing/2014/main" xmlns="" val="3260010011"/>
                    </a:ext>
                  </a:extLst>
                </a:gridCol>
                <a:gridCol w="591472">
                  <a:extLst>
                    <a:ext uri="{9D8B030D-6E8A-4147-A177-3AD203B41FA5}">
                      <a16:colId xmlns:a16="http://schemas.microsoft.com/office/drawing/2014/main" xmlns="" val="213799126"/>
                    </a:ext>
                  </a:extLst>
                </a:gridCol>
                <a:gridCol w="1283369">
                  <a:extLst>
                    <a:ext uri="{9D8B030D-6E8A-4147-A177-3AD203B41FA5}">
                      <a16:colId xmlns:a16="http://schemas.microsoft.com/office/drawing/2014/main" xmlns="" val="2136680360"/>
                    </a:ext>
                  </a:extLst>
                </a:gridCol>
                <a:gridCol w="770189">
                  <a:extLst>
                    <a:ext uri="{9D8B030D-6E8A-4147-A177-3AD203B41FA5}">
                      <a16:colId xmlns:a16="http://schemas.microsoft.com/office/drawing/2014/main" xmlns="" val="3354329655"/>
                    </a:ext>
                  </a:extLst>
                </a:gridCol>
                <a:gridCol w="971295">
                  <a:extLst>
                    <a:ext uri="{9D8B030D-6E8A-4147-A177-3AD203B41FA5}">
                      <a16:colId xmlns:a16="http://schemas.microsoft.com/office/drawing/2014/main" xmlns="" val="936402187"/>
                    </a:ext>
                  </a:extLst>
                </a:gridCol>
                <a:gridCol w="1050453">
                  <a:extLst>
                    <a:ext uri="{9D8B030D-6E8A-4147-A177-3AD203B41FA5}">
                      <a16:colId xmlns:a16="http://schemas.microsoft.com/office/drawing/2014/main" xmlns="" val="2446835585"/>
                    </a:ext>
                  </a:extLst>
                </a:gridCol>
                <a:gridCol w="1050453">
                  <a:extLst>
                    <a:ext uri="{9D8B030D-6E8A-4147-A177-3AD203B41FA5}">
                      <a16:colId xmlns:a16="http://schemas.microsoft.com/office/drawing/2014/main" xmlns="" val="1611364838"/>
                    </a:ext>
                  </a:extLst>
                </a:gridCol>
                <a:gridCol w="1050453">
                  <a:extLst>
                    <a:ext uri="{9D8B030D-6E8A-4147-A177-3AD203B41FA5}">
                      <a16:colId xmlns:a16="http://schemas.microsoft.com/office/drawing/2014/main" xmlns="" val="529203698"/>
                    </a:ext>
                  </a:extLst>
                </a:gridCol>
              </a:tblGrid>
              <a:tr h="396961"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Сопутствующие заболевания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Код МКБ-10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стро-ки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подлежало</a:t>
                      </a:r>
                      <a:b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пациентов обследованию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(из табл. 2000, стр. 1, гр. 6)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обследовано</a:t>
                      </a:r>
                      <a:b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пациентов 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b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выявлено</a:t>
                      </a:r>
                      <a:b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пациентов</a:t>
                      </a:r>
                      <a:b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(из гр. 5)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  <a:b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(из гр. 6)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гр. 8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953380037"/>
                  </a:ext>
                </a:extLst>
              </a:tr>
              <a:tr h="66160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детей</a:t>
                      </a:r>
                      <a:b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0–17 лет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получили курс лечения 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детей</a:t>
                      </a:r>
                      <a:b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0–17 лет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272788363"/>
                  </a:ext>
                </a:extLst>
              </a:tr>
              <a:tr h="15122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350094484"/>
                  </a:ext>
                </a:extLst>
              </a:tr>
              <a:tr h="302446">
                <a:tc>
                  <a:txBody>
                    <a:bodyPr/>
                    <a:lstStyle/>
                    <a:p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Вирусный гепатит 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В16, В18.0, В18.1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711301758"/>
                  </a:ext>
                </a:extLst>
              </a:tr>
              <a:tr h="302446">
                <a:tc>
                  <a:txBody>
                    <a:bodyPr/>
                    <a:lstStyle/>
                    <a:p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Вирусный гепатит С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В17.1, В18.2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72724568"/>
                  </a:ext>
                </a:extLst>
              </a:tr>
              <a:tr h="189029">
                <a:tc>
                  <a:txBody>
                    <a:bodyPr/>
                    <a:lstStyle/>
                    <a:p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Сифилис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А50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53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534838857"/>
                  </a:ext>
                </a:extLst>
              </a:tr>
              <a:tr h="302446">
                <a:tc>
                  <a:txBody>
                    <a:bodyPr/>
                    <a:lstStyle/>
                    <a:p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из них (стр. 3)</a:t>
                      </a:r>
                    </a:p>
                    <a:p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у беременных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А50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53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098605482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8398D3CD-0E2C-4DC8-9480-2153B0E4E850}"/>
              </a:ext>
            </a:extLst>
          </p:cNvPr>
          <p:cNvSpPr txBox="1"/>
          <p:nvPr/>
        </p:nvSpPr>
        <p:spPr>
          <a:xfrm>
            <a:off x="801278" y="5021113"/>
            <a:ext cx="1019980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cs typeface="Times New Roman" panose="02020603050405020304" pitchFamily="18" charset="0"/>
              </a:rPr>
              <a:t>В таблицу 3600 включают результаты обследования, выявления и лечение сопутствующих заболеваний у пациентов с болезнью, вызванной ВИЧ (В20 - В24). </a:t>
            </a:r>
          </a:p>
        </p:txBody>
      </p:sp>
    </p:spTree>
    <p:extLst>
      <p:ext uri="{BB962C8B-B14F-4D97-AF65-F5344CB8AC3E}">
        <p14:creationId xmlns:p14="http://schemas.microsoft.com/office/powerpoint/2010/main" xmlns="" val="2647419295"/>
      </p:ext>
    </p:extLst>
  </p:cSld>
  <p:clrMapOvr>
    <a:masterClrMapping/>
  </p:clrMapOvr>
  <p:transition spd="slow">
    <p:push dir="u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E8C506A-8024-4B27-B85B-8640BABFFF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7818"/>
            <a:ext cx="10776284" cy="1325563"/>
          </a:xfrm>
        </p:spPr>
        <p:txBody>
          <a:bodyPr>
            <a:normAutofit/>
          </a:bodyPr>
          <a:lstStyle/>
          <a:p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Таблица 4000. Обследование пациентов с болезнью, вызванной ВИЧ (В20 - В24) </a:t>
            </a:r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xmlns="" id="{6EBA8EF1-4B1D-4A0A-9391-B62269A6656D}"/>
              </a:ext>
            </a:extLst>
          </p:cNvPr>
          <p:cNvGraphicFramePr>
            <a:graphicFrameLocks noGrp="1"/>
          </p:cNvGraphicFramePr>
          <p:nvPr/>
        </p:nvGraphicFramePr>
        <p:xfrm>
          <a:off x="842210" y="1521388"/>
          <a:ext cx="10772273" cy="4946400"/>
        </p:xfrm>
        <a:graphic>
          <a:graphicData uri="http://schemas.openxmlformats.org/drawingml/2006/table">
            <a:tbl>
              <a:tblPr firstRow="1" firstCol="1" bandRow="1"/>
              <a:tblGrid>
                <a:gridCol w="4897976">
                  <a:extLst>
                    <a:ext uri="{9D8B030D-6E8A-4147-A177-3AD203B41FA5}">
                      <a16:colId xmlns:a16="http://schemas.microsoft.com/office/drawing/2014/main" xmlns="" val="807372545"/>
                    </a:ext>
                  </a:extLst>
                </a:gridCol>
                <a:gridCol w="479273">
                  <a:extLst>
                    <a:ext uri="{9D8B030D-6E8A-4147-A177-3AD203B41FA5}">
                      <a16:colId xmlns:a16="http://schemas.microsoft.com/office/drawing/2014/main" xmlns="" val="1052962909"/>
                    </a:ext>
                  </a:extLst>
                </a:gridCol>
                <a:gridCol w="1271425">
                  <a:extLst>
                    <a:ext uri="{9D8B030D-6E8A-4147-A177-3AD203B41FA5}">
                      <a16:colId xmlns:a16="http://schemas.microsoft.com/office/drawing/2014/main" xmlns="" val="774748845"/>
                    </a:ext>
                  </a:extLst>
                </a:gridCol>
                <a:gridCol w="1374533">
                  <a:extLst>
                    <a:ext uri="{9D8B030D-6E8A-4147-A177-3AD203B41FA5}">
                      <a16:colId xmlns:a16="http://schemas.microsoft.com/office/drawing/2014/main" xmlns="" val="4173316530"/>
                    </a:ext>
                  </a:extLst>
                </a:gridCol>
                <a:gridCol w="1374533">
                  <a:extLst>
                    <a:ext uri="{9D8B030D-6E8A-4147-A177-3AD203B41FA5}">
                      <a16:colId xmlns:a16="http://schemas.microsoft.com/office/drawing/2014/main" xmlns="" val="3151627740"/>
                    </a:ext>
                  </a:extLst>
                </a:gridCol>
                <a:gridCol w="1374533">
                  <a:extLst>
                    <a:ext uri="{9D8B030D-6E8A-4147-A177-3AD203B41FA5}">
                      <a16:colId xmlns:a16="http://schemas.microsoft.com/office/drawing/2014/main" xmlns="" val="2183514355"/>
                    </a:ext>
                  </a:extLst>
                </a:gridCol>
              </a:tblGrid>
              <a:tr h="305820">
                <a:tc rowSpan="2"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показателя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№№</a:t>
                      </a:r>
                      <a:b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п/п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(из гр. 3)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85812395"/>
                  </a:ext>
                </a:extLst>
              </a:tr>
              <a:tr h="53217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дети в возрасте</a:t>
                      </a:r>
                      <a:br>
                        <a:rPr lang="ru-RU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5–17 лет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 впервые</a:t>
                      </a:r>
                      <a:br>
                        <a:rPr lang="ru-RU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жизни установленным диагнозом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(из гр. 5)</a:t>
                      </a:r>
                      <a:b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дети в возрасте</a:t>
                      </a:r>
                      <a:b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5–17 лет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324793221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90243567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Осмотрено пациентов </a:t>
                      </a:r>
                      <a:r>
                        <a:rPr lang="ru-RU" sz="105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(из табл. 2000, стр. 1, гр. 4), </a:t>
                      </a: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них: 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218550075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обследовано для определения вирусной нагрузки ВИЧ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490829789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с неопределенной вирусной нагрузкой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707656848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обследовано для определения CD4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876994818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имели уровень CD4: </a:t>
                      </a:r>
                      <a:r>
                        <a:rPr lang="ru-RU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более 500</a:t>
                      </a: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/мкл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980185480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     351</a:t>
                      </a: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500/мкл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95803524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     200</a:t>
                      </a: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350/мкл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879512481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     100</a:t>
                      </a: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199/мкл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79687587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         50</a:t>
                      </a: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99/мкл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369473066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   менее 50/мкл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23024764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обследовано для выявления резистентности, чел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29304495"/>
                  </a:ext>
                </a:extLst>
              </a:tr>
              <a:tr h="304594">
                <a:tc>
                  <a:txBody>
                    <a:bodyPr/>
                    <a:lstStyle/>
                    <a:p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из них (из стр. 11):  </a:t>
                      </a:r>
                    </a:p>
                    <a:p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выявлена резистентность   к НИОТ 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680447740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                         к ННИОТ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066521156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                         к ИП 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869586748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                         к ИИ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273123731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                         к НИОТ и ННИОТ 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908905145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                         к НИОТ и ИП 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15373601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                         к ННИОТ и ИП 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18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935030532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                         к НИОТ и ИИ 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19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430290239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                         к ННИОТ и ИИ 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311015721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                         к НИОТ, ННИОТ и ИП 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21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07933881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                         к НИОТ, ННИОТ, ИП и ИИ 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22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512292763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другие варианты резистентности ВИЧ к АРВП 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23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231765674"/>
                  </a:ext>
                </a:extLst>
              </a:tr>
            </a:tbl>
          </a:graphicData>
        </a:graphic>
      </p:graphicFrame>
      <p:sp>
        <p:nvSpPr>
          <p:cNvPr id="4" name="Овал 3">
            <a:extLst>
              <a:ext uri="{FF2B5EF4-FFF2-40B4-BE49-F238E27FC236}">
                <a16:creationId xmlns:a16="http://schemas.microsoft.com/office/drawing/2014/main" xmlns="" id="{B80B81C5-43E8-4F33-A75C-54F1D24F1E9C}"/>
              </a:ext>
            </a:extLst>
          </p:cNvPr>
          <p:cNvSpPr/>
          <p:nvPr/>
        </p:nvSpPr>
        <p:spPr>
          <a:xfrm>
            <a:off x="838200" y="3073138"/>
            <a:ext cx="4705994" cy="1127658"/>
          </a:xfrm>
          <a:prstGeom prst="ellipse">
            <a:avLst/>
          </a:prstGeom>
          <a:noFill/>
          <a:ln w="190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xmlns="" id="{6C541824-20BE-4A30-A56A-A5DBD8F7D970}"/>
              </a:ext>
            </a:extLst>
          </p:cNvPr>
          <p:cNvSpPr/>
          <p:nvPr/>
        </p:nvSpPr>
        <p:spPr>
          <a:xfrm>
            <a:off x="838200" y="4295065"/>
            <a:ext cx="4705994" cy="2266992"/>
          </a:xfrm>
          <a:prstGeom prst="ellipse">
            <a:avLst/>
          </a:prstGeom>
          <a:noFill/>
          <a:ln w="190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76893838"/>
      </p:ext>
    </p:extLst>
  </p:cSld>
  <p:clrMapOvr>
    <a:masterClrMapping/>
  </p:clrMapOvr>
  <p:transition spd="slow">
    <p:push dir="u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C9789F1F-2FEF-496B-B301-16833B1AB5A0}"/>
              </a:ext>
            </a:extLst>
          </p:cNvPr>
          <p:cNvSpPr/>
          <p:nvPr/>
        </p:nvSpPr>
        <p:spPr>
          <a:xfrm>
            <a:off x="449179" y="555140"/>
            <a:ext cx="11293642" cy="5684768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B89711DE-C935-48AD-8D62-1170B13BB71D}"/>
              </a:ext>
            </a:extLst>
          </p:cNvPr>
          <p:cNvSpPr/>
          <p:nvPr/>
        </p:nvSpPr>
        <p:spPr>
          <a:xfrm>
            <a:off x="1128376" y="659885"/>
            <a:ext cx="1022943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0033CC"/>
                </a:solidFill>
              </a:rPr>
              <a:t>УСЛОВИЯ МЕЖТАБЛИЧНОГО КОНТРОЛЯ ДЛЯ ТАБЛИЦЫ 4000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0886B8EF-16EF-4ABF-A18D-C1A130D548A7}"/>
              </a:ext>
            </a:extLst>
          </p:cNvPr>
          <p:cNvSpPr/>
          <p:nvPr/>
        </p:nvSpPr>
        <p:spPr>
          <a:xfrm>
            <a:off x="633663" y="1333621"/>
            <a:ext cx="10924673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400" dirty="0">
                <a:solidFill>
                  <a:prstClr val="black"/>
                </a:solidFill>
              </a:rPr>
              <a:t>Таб. 4000 стр. 1 гр. 03 должна быть </a:t>
            </a:r>
            <a:r>
              <a:rPr lang="ru-RU" sz="2400" u="sng" dirty="0">
                <a:solidFill>
                  <a:prstClr val="black"/>
                </a:solidFill>
              </a:rPr>
              <a:t>меньше или равна</a:t>
            </a:r>
            <a:r>
              <a:rPr lang="ru-RU" sz="2400" dirty="0">
                <a:solidFill>
                  <a:prstClr val="black"/>
                </a:solidFill>
              </a:rPr>
              <a:t> таб. 2000 стр. 1 гр. 06</a:t>
            </a:r>
          </a:p>
          <a:p>
            <a:pPr lvl="0" algn="just"/>
            <a:endParaRPr lang="ru-RU" sz="2400" dirty="0">
              <a:solidFill>
                <a:prstClr val="black"/>
              </a:solidFill>
            </a:endParaRPr>
          </a:p>
          <a:p>
            <a:pPr algn="just"/>
            <a:r>
              <a:rPr lang="ru-RU" sz="2400" dirty="0">
                <a:solidFill>
                  <a:prstClr val="black"/>
                </a:solidFill>
              </a:rPr>
              <a:t>Таб. 4000 стр. 1 гр. 05 должна быть </a:t>
            </a:r>
            <a:r>
              <a:rPr lang="ru-RU" sz="2400" u="sng" dirty="0">
                <a:solidFill>
                  <a:prstClr val="black"/>
                </a:solidFill>
              </a:rPr>
              <a:t>меньше или равна</a:t>
            </a:r>
            <a:r>
              <a:rPr lang="ru-RU" sz="2400" dirty="0">
                <a:solidFill>
                  <a:prstClr val="black"/>
                </a:solidFill>
              </a:rPr>
              <a:t> таб. 2000 стр. 1 гр. 07</a:t>
            </a:r>
          </a:p>
          <a:p>
            <a:pPr algn="just"/>
            <a:endParaRPr lang="ru-RU" sz="2400" dirty="0">
              <a:solidFill>
                <a:prstClr val="black"/>
              </a:solidFill>
            </a:endParaRPr>
          </a:p>
          <a:p>
            <a:pPr algn="just"/>
            <a:r>
              <a:rPr lang="ru-RU" sz="2400" dirty="0">
                <a:solidFill>
                  <a:prstClr val="black"/>
                </a:solidFill>
              </a:rPr>
              <a:t>Таб. 4000 стр. 8+9+10 гр. 03 должна быть </a:t>
            </a:r>
            <a:r>
              <a:rPr lang="ru-RU" sz="2400" u="sng" dirty="0">
                <a:solidFill>
                  <a:prstClr val="black"/>
                </a:solidFill>
              </a:rPr>
              <a:t>меньше или равна</a:t>
            </a:r>
            <a:r>
              <a:rPr lang="ru-RU" sz="2400" dirty="0">
                <a:solidFill>
                  <a:prstClr val="black"/>
                </a:solidFill>
              </a:rPr>
              <a:t> таб. 2000 стр. 27 гр. 06</a:t>
            </a:r>
          </a:p>
          <a:p>
            <a:pPr algn="just"/>
            <a:endParaRPr lang="ru-RU" sz="2400" dirty="0">
              <a:solidFill>
                <a:prstClr val="black"/>
              </a:solidFill>
            </a:endParaRPr>
          </a:p>
          <a:p>
            <a:pPr algn="just"/>
            <a:r>
              <a:rPr lang="ru-RU" sz="2400" dirty="0">
                <a:solidFill>
                  <a:prstClr val="black"/>
                </a:solidFill>
              </a:rPr>
              <a:t>Таб. 4000 стр. 8+9+10 гр. 05 должна быть </a:t>
            </a:r>
            <a:r>
              <a:rPr lang="ru-RU" sz="2400" u="sng" dirty="0">
                <a:solidFill>
                  <a:prstClr val="black"/>
                </a:solidFill>
              </a:rPr>
              <a:t>меньше или равна</a:t>
            </a:r>
            <a:r>
              <a:rPr lang="ru-RU" sz="2400" dirty="0">
                <a:solidFill>
                  <a:prstClr val="black"/>
                </a:solidFill>
              </a:rPr>
              <a:t> таб. 2000 стр. 27 гр. 07</a:t>
            </a:r>
          </a:p>
          <a:p>
            <a:pPr algn="just"/>
            <a:endParaRPr lang="ru-RU" sz="2400" dirty="0">
              <a:solidFill>
                <a:prstClr val="black"/>
              </a:solidFill>
            </a:endParaRPr>
          </a:p>
          <a:p>
            <a:pPr lvl="0" algn="just"/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B1D3FFF0-8D72-40C0-B7CA-F13227A87869}"/>
              </a:ext>
            </a:extLst>
          </p:cNvPr>
          <p:cNvSpPr/>
          <p:nvPr/>
        </p:nvSpPr>
        <p:spPr>
          <a:xfrm>
            <a:off x="633663" y="4181457"/>
            <a:ext cx="66977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/>
            <a:r>
              <a:rPr lang="ru-RU" sz="3200" dirty="0">
                <a:solidFill>
                  <a:prstClr val="black"/>
                </a:solidFill>
              </a:rPr>
              <a:t>Это </a:t>
            </a:r>
            <a:r>
              <a:rPr lang="ru-RU" sz="3200" b="1" dirty="0">
                <a:solidFill>
                  <a:prstClr val="black"/>
                </a:solidFill>
              </a:rPr>
              <a:t>обязательные</a:t>
            </a:r>
            <a:r>
              <a:rPr lang="ru-RU" sz="3200" dirty="0">
                <a:solidFill>
                  <a:prstClr val="black"/>
                </a:solidFill>
              </a:rPr>
              <a:t> условия контроля.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588BD719-2CBD-41EA-BDFD-56C5EC702638}"/>
              </a:ext>
            </a:extLst>
          </p:cNvPr>
          <p:cNvSpPr/>
          <p:nvPr/>
        </p:nvSpPr>
        <p:spPr>
          <a:xfrm>
            <a:off x="633663" y="5106634"/>
            <a:ext cx="1048351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solidFill>
                  <a:prstClr val="black"/>
                </a:solidFill>
              </a:rPr>
              <a:t>Таб. 4000 стр. 3 гр. 03 должна быть </a:t>
            </a:r>
            <a:r>
              <a:rPr lang="ru-RU" sz="2400" u="sng" dirty="0">
                <a:solidFill>
                  <a:prstClr val="black"/>
                </a:solidFill>
              </a:rPr>
              <a:t>больше или равна</a:t>
            </a:r>
            <a:r>
              <a:rPr lang="ru-RU" sz="2400" dirty="0">
                <a:solidFill>
                  <a:prstClr val="black"/>
                </a:solidFill>
              </a:rPr>
              <a:t> таб. 6000 стр. 8 гр. 03</a:t>
            </a:r>
          </a:p>
          <a:p>
            <a:pPr algn="just"/>
            <a:endParaRPr lang="ru-RU" sz="2400" dirty="0">
              <a:solidFill>
                <a:prstClr val="black"/>
              </a:solidFill>
            </a:endParaRPr>
          </a:p>
          <a:p>
            <a:pPr algn="just"/>
            <a:r>
              <a:rPr lang="ru-RU" sz="2400" dirty="0">
                <a:solidFill>
                  <a:prstClr val="black"/>
                </a:solidFill>
              </a:rPr>
              <a:t>Таб. 4000 стр. 3 гр. 05 должна быть </a:t>
            </a:r>
            <a:r>
              <a:rPr lang="ru-RU" sz="2400" u="sng" dirty="0">
                <a:solidFill>
                  <a:prstClr val="black"/>
                </a:solidFill>
              </a:rPr>
              <a:t>больше или равна</a:t>
            </a:r>
            <a:r>
              <a:rPr lang="ru-RU" sz="2400" dirty="0">
                <a:solidFill>
                  <a:prstClr val="black"/>
                </a:solidFill>
              </a:rPr>
              <a:t> таб. 6000 стр. 8 гр. 04</a:t>
            </a:r>
          </a:p>
          <a:p>
            <a:pPr algn="just"/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7" name="Стрелка: вниз 6">
            <a:extLst>
              <a:ext uri="{FF2B5EF4-FFF2-40B4-BE49-F238E27FC236}">
                <a16:creationId xmlns:a16="http://schemas.microsoft.com/office/drawing/2014/main" xmlns="" id="{093CBD6D-147E-40BF-B5DA-52ED0FF44D7E}"/>
              </a:ext>
            </a:extLst>
          </p:cNvPr>
          <p:cNvSpPr/>
          <p:nvPr/>
        </p:nvSpPr>
        <p:spPr>
          <a:xfrm rot="10800000">
            <a:off x="7331459" y="4027404"/>
            <a:ext cx="513761" cy="69458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69836212"/>
      </p:ext>
    </p:extLst>
  </p:cSld>
  <p:clrMapOvr>
    <a:masterClrMapping/>
  </p:clrMapOvr>
  <p:transition spd="slow">
    <p:push dir="u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altLang="ru-RU" sz="2800" b="1" dirty="0">
                <a:solidFill>
                  <a:srgbClr val="0033CC"/>
                </a:solidFill>
              </a:rPr>
              <a:t>НЕКОТОРЫЕ УСЛОВИЯ ВНУТРИТАБЛИЧНОГО КОНТРОЛЯ ДЛЯ ТАБЛИЦЫ </a:t>
            </a:r>
            <a:r>
              <a:rPr lang="en-US" altLang="ru-RU" sz="2800" b="1" dirty="0">
                <a:solidFill>
                  <a:srgbClr val="0033CC"/>
                </a:solidFill>
              </a:rPr>
              <a:t>5</a:t>
            </a:r>
            <a:r>
              <a:rPr lang="ru-RU" altLang="ru-RU" sz="2800" b="1" dirty="0">
                <a:solidFill>
                  <a:srgbClr val="0033CC"/>
                </a:solidFill>
              </a:rPr>
              <a:t>000</a:t>
            </a:r>
            <a:br>
              <a:rPr lang="ru-RU" altLang="ru-RU" sz="2800" b="1" dirty="0">
                <a:solidFill>
                  <a:srgbClr val="0033CC"/>
                </a:solidFill>
              </a:rPr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ru-RU" dirty="0"/>
              <a:t>Строка ф.61, таб. 5000, </a:t>
            </a:r>
            <a:r>
              <a:rPr lang="ru-RU" dirty="0">
                <a:solidFill>
                  <a:srgbClr val="C00000"/>
                </a:solidFill>
              </a:rPr>
              <a:t>стр.15, </a:t>
            </a:r>
            <a:r>
              <a:rPr lang="ru-RU" dirty="0"/>
              <a:t>гр.03:04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/>
              <a:t>должна быть </a:t>
            </a:r>
            <a:r>
              <a:rPr lang="ru-RU" u="sng" dirty="0"/>
              <a:t>больше или равна</a:t>
            </a:r>
            <a:r>
              <a:rPr lang="ru-RU" dirty="0"/>
              <a:t> сумме строк из ф.61,таб.5000, </a:t>
            </a:r>
            <a:r>
              <a:rPr lang="ru-RU" dirty="0">
                <a:solidFill>
                  <a:srgbClr val="C00000"/>
                </a:solidFill>
              </a:rPr>
              <a:t>стр.16+19</a:t>
            </a:r>
            <a:r>
              <a:rPr lang="ru-RU" dirty="0"/>
              <a:t>, гр.03:14</a:t>
            </a:r>
          </a:p>
          <a:p>
            <a:pPr algn="just"/>
            <a:endParaRPr lang="ru-RU" dirty="0"/>
          </a:p>
          <a:p>
            <a:pPr algn="just"/>
            <a:r>
              <a:rPr lang="ru-RU" dirty="0"/>
              <a:t>Строка ф.61, таб. 5000, </a:t>
            </a:r>
            <a:r>
              <a:rPr lang="ru-RU" dirty="0">
                <a:solidFill>
                  <a:srgbClr val="C00000"/>
                </a:solidFill>
              </a:rPr>
              <a:t>стр.9</a:t>
            </a:r>
            <a:r>
              <a:rPr lang="ru-RU" dirty="0"/>
              <a:t>, гр.03</a:t>
            </a:r>
            <a:r>
              <a:rPr lang="en-US" dirty="0"/>
              <a:t>:</a:t>
            </a:r>
            <a:r>
              <a:rPr lang="ru-RU" dirty="0"/>
              <a:t>04 должна быть </a:t>
            </a:r>
            <a:r>
              <a:rPr lang="ru-RU" u="sng" dirty="0"/>
              <a:t>больше или равна</a:t>
            </a:r>
            <a:r>
              <a:rPr lang="ru-RU" dirty="0"/>
              <a:t> строке из ф.61,таб.5000, </a:t>
            </a:r>
            <a:r>
              <a:rPr lang="ru-RU" dirty="0">
                <a:solidFill>
                  <a:srgbClr val="C00000"/>
                </a:solidFill>
              </a:rPr>
              <a:t>стр.6</a:t>
            </a:r>
            <a:r>
              <a:rPr lang="ru-RU" dirty="0"/>
              <a:t>, гр.03:14</a:t>
            </a:r>
          </a:p>
          <a:p>
            <a:pPr algn="just"/>
            <a:endParaRPr lang="ru-RU" dirty="0"/>
          </a:p>
          <a:p>
            <a:pPr algn="just"/>
            <a:r>
              <a:rPr lang="ru-RU" dirty="0"/>
              <a:t>Строка ф.61, таб. 5000, </a:t>
            </a:r>
            <a:r>
              <a:rPr lang="ru-RU" dirty="0">
                <a:solidFill>
                  <a:srgbClr val="C00000"/>
                </a:solidFill>
              </a:rPr>
              <a:t>стр.9</a:t>
            </a:r>
            <a:r>
              <a:rPr lang="ru-RU" dirty="0"/>
              <a:t>, гр.03</a:t>
            </a:r>
            <a:r>
              <a:rPr lang="en-US" dirty="0"/>
              <a:t>:</a:t>
            </a:r>
            <a:r>
              <a:rPr lang="ru-RU" dirty="0"/>
              <a:t>04 должна быть </a:t>
            </a:r>
            <a:r>
              <a:rPr lang="ru-RU" u="sng" dirty="0"/>
              <a:t>больше или равна</a:t>
            </a:r>
            <a:r>
              <a:rPr lang="ru-RU" dirty="0"/>
              <a:t> строке из ф.61,таб.5000, </a:t>
            </a:r>
            <a:r>
              <a:rPr lang="ru-RU" dirty="0">
                <a:solidFill>
                  <a:srgbClr val="C00000"/>
                </a:solidFill>
              </a:rPr>
              <a:t>стр.7</a:t>
            </a:r>
            <a:r>
              <a:rPr lang="ru-RU" dirty="0"/>
              <a:t>, гр.03:14</a:t>
            </a:r>
          </a:p>
          <a:p>
            <a:pPr algn="just"/>
            <a:endParaRPr lang="ru-RU" dirty="0"/>
          </a:p>
          <a:p>
            <a:pPr algn="just"/>
            <a:r>
              <a:rPr lang="ru-RU" dirty="0"/>
              <a:t>Строка ф.61, таб. 5000, </a:t>
            </a:r>
            <a:r>
              <a:rPr lang="ru-RU" dirty="0">
                <a:solidFill>
                  <a:srgbClr val="C00000"/>
                </a:solidFill>
              </a:rPr>
              <a:t>стр.9</a:t>
            </a:r>
            <a:r>
              <a:rPr lang="ru-RU" dirty="0"/>
              <a:t>, гр.03</a:t>
            </a:r>
            <a:r>
              <a:rPr lang="en-US" dirty="0"/>
              <a:t>:</a:t>
            </a:r>
            <a:r>
              <a:rPr lang="ru-RU" dirty="0"/>
              <a:t>04 должна быть </a:t>
            </a:r>
            <a:r>
              <a:rPr lang="ru-RU" u="sng" dirty="0"/>
              <a:t>больше или равна</a:t>
            </a:r>
            <a:r>
              <a:rPr lang="ru-RU" dirty="0"/>
              <a:t> строке из ф.61,таб.5000, </a:t>
            </a:r>
            <a:r>
              <a:rPr lang="ru-RU" dirty="0">
                <a:solidFill>
                  <a:srgbClr val="C00000"/>
                </a:solidFill>
              </a:rPr>
              <a:t>стр.8</a:t>
            </a:r>
            <a:r>
              <a:rPr lang="ru-RU" dirty="0"/>
              <a:t>, гр.03:14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3584712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75895" y="583096"/>
            <a:ext cx="10457048" cy="5618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2016133"/>
      </p:ext>
    </p:extLst>
  </p:cSld>
  <p:clrMapOvr>
    <a:masterClrMapping/>
  </p:clrMapOvr>
  <p:transition spd="slow">
    <p:push dir="u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ED83B1E-BAE0-44D2-BBA3-5855FEE110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5879" y="473058"/>
            <a:ext cx="10760242" cy="1166313"/>
          </a:xfrm>
        </p:spPr>
        <p:txBody>
          <a:bodyPr>
            <a:noAutofit/>
          </a:bodyPr>
          <a:lstStyle/>
          <a:p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Таблица 6000. Результаты лечения пациентов с болезнью, вызванной ВИЧ (В20 - В24), состоящих под наблюдением медицинской организации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xmlns="" id="{A590C790-6B66-4A2D-88C7-C6397544D25D}"/>
              </a:ext>
            </a:extLst>
          </p:cNvPr>
          <p:cNvGraphicFramePr>
            <a:graphicFrameLocks noGrp="1"/>
          </p:cNvGraphicFramePr>
          <p:nvPr/>
        </p:nvGraphicFramePr>
        <p:xfrm>
          <a:off x="838200" y="1453460"/>
          <a:ext cx="10407317" cy="5211386"/>
        </p:xfrm>
        <a:graphic>
          <a:graphicData uri="http://schemas.openxmlformats.org/drawingml/2006/table">
            <a:tbl>
              <a:tblPr firstRow="1" firstCol="1" bandRow="1"/>
              <a:tblGrid>
                <a:gridCol w="6503820">
                  <a:extLst>
                    <a:ext uri="{9D8B030D-6E8A-4147-A177-3AD203B41FA5}">
                      <a16:colId xmlns:a16="http://schemas.microsoft.com/office/drawing/2014/main" xmlns="" val="3570228247"/>
                    </a:ext>
                  </a:extLst>
                </a:gridCol>
                <a:gridCol w="695833">
                  <a:extLst>
                    <a:ext uri="{9D8B030D-6E8A-4147-A177-3AD203B41FA5}">
                      <a16:colId xmlns:a16="http://schemas.microsoft.com/office/drawing/2014/main" xmlns="" val="2343845454"/>
                    </a:ext>
                  </a:extLst>
                </a:gridCol>
                <a:gridCol w="1057155">
                  <a:extLst>
                    <a:ext uri="{9D8B030D-6E8A-4147-A177-3AD203B41FA5}">
                      <a16:colId xmlns:a16="http://schemas.microsoft.com/office/drawing/2014/main" xmlns="" val="3569764334"/>
                    </a:ext>
                  </a:extLst>
                </a:gridCol>
                <a:gridCol w="2150509">
                  <a:extLst>
                    <a:ext uri="{9D8B030D-6E8A-4147-A177-3AD203B41FA5}">
                      <a16:colId xmlns:a16="http://schemas.microsoft.com/office/drawing/2014/main" xmlns="" val="3063455805"/>
                    </a:ext>
                  </a:extLst>
                </a:gridCol>
              </a:tblGrid>
              <a:tr h="584455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показателей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</a:t>
                      </a:r>
                      <a:b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строки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с впервые в жизни установленным диагнозом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253554531"/>
                  </a:ext>
                </a:extLst>
              </a:tr>
              <a:tr h="194818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902242256"/>
                  </a:ext>
                </a:extLst>
              </a:tr>
              <a:tr h="378813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пациентов с болезнью, вызванной ВИЧ (В20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В24), получавших антиретровирусную терапию (АРВТ)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079901117"/>
                  </a:ext>
                </a:extLst>
              </a:tr>
              <a:tr h="194818">
                <a:tc>
                  <a:txBody>
                    <a:bodyPr/>
                    <a:lstStyle/>
                    <a:p>
                      <a:pPr indent="1461770">
                        <a:lnSpc>
                          <a:spcPts val="1400"/>
                        </a:lnSpc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том числе: с уровнем С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4:  более 500/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мкл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751187818"/>
                  </a:ext>
                </a:extLst>
              </a:tr>
              <a:tr h="19481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 351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500/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мкл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716334581"/>
                  </a:ext>
                </a:extLst>
              </a:tr>
              <a:tr h="19481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 200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350/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мкл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177514842"/>
                  </a:ext>
                </a:extLst>
              </a:tr>
              <a:tr h="19481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100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199/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мкл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761711529"/>
                  </a:ext>
                </a:extLst>
              </a:tr>
              <a:tr h="19481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50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99/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мкл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56706557"/>
                  </a:ext>
                </a:extLst>
              </a:tr>
              <a:tr h="19481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менее 50/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мкл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37657991"/>
                  </a:ext>
                </a:extLst>
              </a:tr>
              <a:tr h="757627">
                <a:tc>
                  <a:txBody>
                    <a:bodyPr/>
                    <a:lstStyle/>
                    <a:p>
                      <a:pPr indent="21590" algn="just">
                        <a:lnSpc>
                          <a:spcPts val="1400"/>
                        </a:lnSpc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числа пациентов с болезнью, вызванной ВИЧ, получавших АРВТ в отчетном году (из стр. 1):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indent="291465">
                        <a:lnSpc>
                          <a:spcPts val="1400"/>
                        </a:lnSpc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вирусная нагрузка при последнем исследовании в отчетном году ниже порога определения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561499502"/>
                  </a:ext>
                </a:extLst>
              </a:tr>
              <a:tr h="194818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получали АРВТ не менее 12 месяцев, всего (из стр. 1)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89203247"/>
                  </a:ext>
                </a:extLst>
              </a:tr>
              <a:tr h="568220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числа обследованных пациентов с болезнью, вызванной ВИЧ (В20 </a:t>
                      </a: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В24) (табл. 3000, стр. 1), получили курс химиопрофилактики в отчетном году от: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indent="921385">
                        <a:lnSpc>
                          <a:spcPts val="14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туберкулеза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770527591"/>
                  </a:ext>
                </a:extLst>
              </a:tr>
              <a:tr h="194818">
                <a:tc>
                  <a:txBody>
                    <a:bodyPr/>
                    <a:lstStyle/>
                    <a:p>
                      <a:pPr indent="921385">
                        <a:lnSpc>
                          <a:spcPts val="14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токсоплазмоза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638186627"/>
                  </a:ext>
                </a:extLst>
              </a:tr>
              <a:tr h="194818">
                <a:tc>
                  <a:txBody>
                    <a:bodyPr/>
                    <a:lstStyle/>
                    <a:p>
                      <a:pPr indent="921385">
                        <a:lnSpc>
                          <a:spcPts val="14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пневмоцистной пневмонии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79926631"/>
                  </a:ext>
                </a:extLst>
              </a:tr>
              <a:tr h="194818">
                <a:tc>
                  <a:txBody>
                    <a:bodyPr/>
                    <a:lstStyle/>
                    <a:p>
                      <a:pPr indent="921385">
                        <a:lnSpc>
                          <a:spcPts val="14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атипичного микобактериоза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89970955"/>
                  </a:ext>
                </a:extLst>
              </a:tr>
              <a:tr h="584455"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числа пациентов с болезнью, вызванной ВИЧ (В20 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В24), состоящих под наблюдением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(табл. 2000, стр. 1, гр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.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), получили лечение в стационарных условиях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34178491"/>
                  </a:ext>
                </a:extLst>
              </a:tr>
              <a:tr h="194818">
                <a:tc>
                  <a:txBody>
                    <a:bodyPr/>
                    <a:lstStyle/>
                    <a:p>
                      <a:pPr indent="381000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(стр. 14): два и более раза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480077708"/>
                  </a:ext>
                </a:extLst>
              </a:tr>
            </a:tbl>
          </a:graphicData>
        </a:graphic>
      </p:graphicFrame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D1161CD7-17EE-45AB-A962-7CFAF2E15A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1232" y="4452317"/>
            <a:ext cx="5764285" cy="221252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1531" b="1" dirty="0"/>
              <a:t>Табл. 6000 </a:t>
            </a:r>
          </a:p>
          <a:p>
            <a:r>
              <a:rPr lang="ru-RU" altLang="ru-RU" sz="1531" dirty="0"/>
              <a:t>	В графе 3 показывается </a:t>
            </a:r>
            <a:r>
              <a:rPr lang="ru-RU" altLang="ru-RU" sz="1531" b="1" dirty="0"/>
              <a:t>общее число пациентов </a:t>
            </a:r>
            <a:r>
              <a:rPr lang="ru-RU" altLang="ru-RU" sz="1531" dirty="0"/>
              <a:t>с болезнью, вызванной ВИЧ, из числа состоявших под наблюдением в отчетном году, зарегистрированных для лечения.</a:t>
            </a:r>
          </a:p>
          <a:p>
            <a:r>
              <a:rPr lang="ru-RU" altLang="ru-RU" sz="1531" dirty="0"/>
              <a:t> 	В графе 4 - те из них, кто был зарегистрирован для лечения </a:t>
            </a:r>
            <a:r>
              <a:rPr lang="ru-RU" altLang="ru-RU" sz="1531" b="1" dirty="0"/>
              <a:t>с впервые в жизни установленным диагнозом </a:t>
            </a:r>
            <a:r>
              <a:rPr lang="ru-RU" altLang="ru-RU" sz="1531" dirty="0"/>
              <a:t>болезни, вызванной ВИЧ.</a:t>
            </a:r>
          </a:p>
          <a:p>
            <a:r>
              <a:rPr lang="ru-RU" altLang="ru-RU" sz="1531" dirty="0">
                <a:solidFill>
                  <a:srgbClr val="C00000"/>
                </a:solidFill>
              </a:rPr>
              <a:t>	</a:t>
            </a:r>
            <a:endParaRPr lang="ru-RU" altLang="ru-RU" sz="153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FB786200-F35C-4318-83D2-7D2F0FCE8A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61022" y="2452107"/>
            <a:ext cx="1745894" cy="1021818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ru-RU" altLang="ru-RU" sz="936" dirty="0">
              <a:solidFill>
                <a:schemeClr val="tx2"/>
              </a:solidFill>
            </a:endParaRPr>
          </a:p>
          <a:p>
            <a:r>
              <a:rPr lang="ru-RU" altLang="ru-RU" sz="1021" dirty="0">
                <a:solidFill>
                  <a:schemeClr val="tx2"/>
                </a:solidFill>
              </a:rPr>
              <a:t>Значение по строке 1 = значения по стр.2+ стр. 3+стр.4+стр.5 + стр. 6</a:t>
            </a:r>
            <a:r>
              <a:rPr lang="en-US" altLang="ru-RU" sz="1021" dirty="0">
                <a:solidFill>
                  <a:schemeClr val="tx2"/>
                </a:solidFill>
              </a:rPr>
              <a:t>+</a:t>
            </a:r>
            <a:r>
              <a:rPr lang="ru-RU" altLang="ru-RU" sz="1021" dirty="0">
                <a:solidFill>
                  <a:schemeClr val="tx2"/>
                </a:solidFill>
              </a:rPr>
              <a:t>стр.7 по </a:t>
            </a:r>
            <a:r>
              <a:rPr lang="ru-RU" altLang="ru-RU" sz="1021" b="1" dirty="0">
                <a:solidFill>
                  <a:schemeClr val="tx2"/>
                </a:solidFill>
              </a:rPr>
              <a:t>гр. 3 и 4</a:t>
            </a:r>
          </a:p>
          <a:p>
            <a:endParaRPr lang="ru-RU" altLang="ru-RU" sz="1021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38741526"/>
      </p:ext>
    </p:extLst>
  </p:cSld>
  <p:clrMapOvr>
    <a:masterClrMapping/>
  </p:clrMapOvr>
  <p:transition spd="slow">
    <p:push dir="u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8BC1371A-540D-4551-80A8-4373752A5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22947"/>
            <a:ext cx="10515600" cy="5054016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0" indent="0" algn="just">
              <a:buNone/>
            </a:pPr>
            <a:r>
              <a:rPr lang="ru-RU" dirty="0">
                <a:solidFill>
                  <a:prstClr val="black"/>
                </a:solidFill>
              </a:rPr>
              <a:t> Таб. 5000 стр. 1 гр. 03 должна быть </a:t>
            </a:r>
            <a:r>
              <a:rPr lang="ru-RU" u="sng" dirty="0">
                <a:solidFill>
                  <a:prstClr val="black"/>
                </a:solidFill>
              </a:rPr>
              <a:t>равна</a:t>
            </a:r>
            <a:r>
              <a:rPr lang="ru-RU" dirty="0">
                <a:solidFill>
                  <a:prstClr val="black"/>
                </a:solidFill>
              </a:rPr>
              <a:t> таб. 2000 стр. 24 гр. 06</a:t>
            </a:r>
          </a:p>
          <a:p>
            <a:pPr lvl="0" algn="just"/>
            <a:endParaRPr lang="ru-RU" dirty="0">
              <a:solidFill>
                <a:prstClr val="black"/>
              </a:solidFill>
            </a:endParaRPr>
          </a:p>
          <a:p>
            <a:endParaRPr lang="ru-RU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9BA5F084-34A9-477E-B9A9-882EE8C6BC19}"/>
              </a:ext>
            </a:extLst>
          </p:cNvPr>
          <p:cNvSpPr/>
          <p:nvPr/>
        </p:nvSpPr>
        <p:spPr>
          <a:xfrm>
            <a:off x="1076826" y="1293077"/>
            <a:ext cx="1003834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0033CC"/>
                </a:solidFill>
              </a:rPr>
              <a:t>УСЛОВИЕ МЕЖТАБЛИЧНОГО КОНТРОЛЯ ДЛЯ ТАБЛИЦЫ </a:t>
            </a:r>
            <a:r>
              <a:rPr lang="en-US" altLang="ru-RU" sz="2400" b="1" dirty="0">
                <a:solidFill>
                  <a:srgbClr val="0033CC"/>
                </a:solidFill>
              </a:rPr>
              <a:t>5</a:t>
            </a:r>
            <a:r>
              <a:rPr lang="ru-RU" altLang="ru-RU" sz="2400" b="1" dirty="0">
                <a:solidFill>
                  <a:srgbClr val="0033CC"/>
                </a:solidFill>
              </a:rPr>
              <a:t>000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163A9C74-B243-45F1-AA03-3D7A42A71D41}"/>
              </a:ext>
            </a:extLst>
          </p:cNvPr>
          <p:cNvSpPr/>
          <p:nvPr/>
        </p:nvSpPr>
        <p:spPr>
          <a:xfrm>
            <a:off x="1076826" y="4580039"/>
            <a:ext cx="581999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/>
            <a:r>
              <a:rPr lang="ru-RU" sz="2800" dirty="0">
                <a:solidFill>
                  <a:prstClr val="black"/>
                </a:solidFill>
              </a:rPr>
              <a:t>Это </a:t>
            </a:r>
            <a:r>
              <a:rPr lang="ru-RU" sz="2800" b="1" dirty="0">
                <a:solidFill>
                  <a:prstClr val="black"/>
                </a:solidFill>
              </a:rPr>
              <a:t>обязательное</a:t>
            </a:r>
            <a:r>
              <a:rPr lang="ru-RU" sz="2800" dirty="0">
                <a:solidFill>
                  <a:prstClr val="black"/>
                </a:solidFill>
              </a:rPr>
              <a:t> условие контроля.</a:t>
            </a:r>
          </a:p>
        </p:txBody>
      </p:sp>
    </p:spTree>
    <p:extLst>
      <p:ext uri="{BB962C8B-B14F-4D97-AF65-F5344CB8AC3E}">
        <p14:creationId xmlns:p14="http://schemas.microsoft.com/office/powerpoint/2010/main" xmlns="" val="2438978120"/>
      </p:ext>
    </p:extLst>
  </p:cSld>
  <p:clrMapOvr>
    <a:masterClrMapping/>
  </p:clrMapOvr>
  <p:transition spd="slow">
    <p:push dir="u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274B05F-7A8D-415F-8AD1-A15D1A1231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207001"/>
          </a:xfrm>
        </p:spPr>
        <p:txBody>
          <a:bodyPr>
            <a:normAutofit/>
          </a:bodyPr>
          <a:lstStyle/>
          <a:p>
            <a:pPr lvl="0" algn="ctr">
              <a:lnSpc>
                <a:spcPct val="100000"/>
              </a:lnSpc>
              <a:spcBef>
                <a:spcPts val="0"/>
              </a:spcBef>
            </a:pPr>
            <a:r>
              <a:rPr lang="ru-RU" altLang="ru-RU" sz="2400" b="1" dirty="0">
                <a:solidFill>
                  <a:srgbClr val="0033CC"/>
                </a:solidFill>
                <a:latin typeface="Calibri"/>
                <a:ea typeface="+mn-ea"/>
                <a:cs typeface="+mn-cs"/>
              </a:rPr>
              <a:t>НЕКОТОРЫЕ УСЛОВИЯ ВНУТРИТАБЛИЧНОГО КОНТРОЛЯ ДЛЯ ТАБЛИЦЫ 6000</a:t>
            </a:r>
            <a:br>
              <a:rPr lang="ru-RU" altLang="ru-RU" sz="2400" b="1" dirty="0">
                <a:solidFill>
                  <a:srgbClr val="0033CC"/>
                </a:solidFill>
                <a:latin typeface="Calibri"/>
                <a:ea typeface="+mn-ea"/>
                <a:cs typeface="+mn-cs"/>
              </a:rPr>
            </a:br>
            <a:endParaRPr lang="ru-RU" sz="2400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9453E06B-82A4-432F-B6D9-93E0985DAE96}"/>
              </a:ext>
            </a:extLst>
          </p:cNvPr>
          <p:cNvSpPr/>
          <p:nvPr/>
        </p:nvSpPr>
        <p:spPr>
          <a:xfrm>
            <a:off x="838200" y="1347538"/>
            <a:ext cx="10515600" cy="5145338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BE45C031-6C68-469B-9FC6-7508F33F5C6A}"/>
              </a:ext>
            </a:extLst>
          </p:cNvPr>
          <p:cNvSpPr/>
          <p:nvPr/>
        </p:nvSpPr>
        <p:spPr>
          <a:xfrm>
            <a:off x="1308593" y="1673438"/>
            <a:ext cx="9574814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/>
              <a:t>Ф.61,таб. 6000, </a:t>
            </a:r>
            <a:r>
              <a:rPr lang="ru-RU" sz="2200" dirty="0">
                <a:solidFill>
                  <a:srgbClr val="C00000"/>
                </a:solidFill>
              </a:rPr>
              <a:t>стр.1, гр.03.04 </a:t>
            </a:r>
            <a:r>
              <a:rPr lang="ru-RU" sz="2200" u="sng" dirty="0"/>
              <a:t>равно</a:t>
            </a:r>
            <a:r>
              <a:rPr lang="ru-RU" sz="2200" dirty="0"/>
              <a:t> ф. 61, таб. 6000, </a:t>
            </a:r>
            <a:r>
              <a:rPr lang="ru-RU" sz="2200" dirty="0">
                <a:solidFill>
                  <a:srgbClr val="C00000"/>
                </a:solidFill>
              </a:rPr>
              <a:t>стр. со 2 по 6, гр.03.04*</a:t>
            </a:r>
          </a:p>
          <a:p>
            <a:r>
              <a:rPr lang="ru-RU" sz="2200" dirty="0"/>
              <a:t>Ф.61,таб. 6000, </a:t>
            </a:r>
            <a:r>
              <a:rPr lang="ru-RU" sz="2200" dirty="0">
                <a:solidFill>
                  <a:srgbClr val="C00000"/>
                </a:solidFill>
              </a:rPr>
              <a:t>стр.1, гр.03.04 </a:t>
            </a:r>
            <a:r>
              <a:rPr lang="ru-RU" sz="2200" u="sng" dirty="0"/>
              <a:t>больше</a:t>
            </a:r>
            <a:r>
              <a:rPr lang="ru-RU" sz="2200" dirty="0"/>
              <a:t> ф.61,таб. 6000, </a:t>
            </a:r>
            <a:r>
              <a:rPr lang="ru-RU" sz="2200" dirty="0">
                <a:solidFill>
                  <a:srgbClr val="C00000"/>
                </a:solidFill>
              </a:rPr>
              <a:t>стр.2, гр.03.04*</a:t>
            </a:r>
          </a:p>
          <a:p>
            <a:r>
              <a:rPr lang="ru-RU" sz="2200" dirty="0"/>
              <a:t>Ф.61,таб. 6000, </a:t>
            </a:r>
            <a:r>
              <a:rPr lang="ru-RU" sz="2200" dirty="0">
                <a:solidFill>
                  <a:srgbClr val="C00000"/>
                </a:solidFill>
              </a:rPr>
              <a:t>стр.1, гр.03.04 </a:t>
            </a:r>
            <a:r>
              <a:rPr lang="ru-RU" sz="2200" u="sng" dirty="0"/>
              <a:t>больше </a:t>
            </a:r>
            <a:r>
              <a:rPr lang="ru-RU" sz="2200" dirty="0"/>
              <a:t>ф.61,таб. 6000, </a:t>
            </a:r>
            <a:r>
              <a:rPr lang="ru-RU" sz="2200" dirty="0">
                <a:solidFill>
                  <a:srgbClr val="C00000"/>
                </a:solidFill>
              </a:rPr>
              <a:t>стр.3, гр.03.04*</a:t>
            </a:r>
          </a:p>
          <a:p>
            <a:r>
              <a:rPr lang="ru-RU" sz="2200" dirty="0"/>
              <a:t>Ф.61,таб. 6000, </a:t>
            </a:r>
            <a:r>
              <a:rPr lang="ru-RU" sz="2200" dirty="0">
                <a:solidFill>
                  <a:srgbClr val="C00000"/>
                </a:solidFill>
              </a:rPr>
              <a:t>стр.1, гр.03.04 </a:t>
            </a:r>
            <a:r>
              <a:rPr lang="ru-RU" sz="2200" u="sng" dirty="0"/>
              <a:t>больше </a:t>
            </a:r>
            <a:r>
              <a:rPr lang="ru-RU" sz="2200" dirty="0"/>
              <a:t>ф.61,таб. 6000, </a:t>
            </a:r>
            <a:r>
              <a:rPr lang="ru-RU" sz="2200" dirty="0">
                <a:solidFill>
                  <a:srgbClr val="C00000"/>
                </a:solidFill>
              </a:rPr>
              <a:t>стр.4, гр.03.04*</a:t>
            </a:r>
          </a:p>
          <a:p>
            <a:r>
              <a:rPr lang="ru-RU" sz="2200" dirty="0"/>
              <a:t>Ф.61,таб. 6000, </a:t>
            </a:r>
            <a:r>
              <a:rPr lang="ru-RU" sz="2200" dirty="0">
                <a:solidFill>
                  <a:srgbClr val="C00000"/>
                </a:solidFill>
              </a:rPr>
              <a:t>стр.1, гр.03.04 </a:t>
            </a:r>
            <a:r>
              <a:rPr lang="ru-RU" sz="2200" u="sng" dirty="0"/>
              <a:t>больше </a:t>
            </a:r>
            <a:r>
              <a:rPr lang="ru-RU" sz="2200" dirty="0"/>
              <a:t>ф.61,таб. 6000, </a:t>
            </a:r>
            <a:r>
              <a:rPr lang="ru-RU" sz="2200" dirty="0">
                <a:solidFill>
                  <a:srgbClr val="C00000"/>
                </a:solidFill>
              </a:rPr>
              <a:t>стр.5, гр.03.04*</a:t>
            </a:r>
          </a:p>
          <a:p>
            <a:r>
              <a:rPr lang="ru-RU" sz="2200" dirty="0"/>
              <a:t>Ф.61,таб. 6000, </a:t>
            </a:r>
            <a:r>
              <a:rPr lang="ru-RU" sz="2200" dirty="0">
                <a:solidFill>
                  <a:srgbClr val="C00000"/>
                </a:solidFill>
              </a:rPr>
              <a:t>стр.1, гр.03.04 </a:t>
            </a:r>
            <a:r>
              <a:rPr lang="ru-RU" sz="2200" u="sng" dirty="0"/>
              <a:t>больше </a:t>
            </a:r>
            <a:r>
              <a:rPr lang="ru-RU" sz="2200" dirty="0"/>
              <a:t>ф.61,таб. 6000, </a:t>
            </a:r>
            <a:r>
              <a:rPr lang="ru-RU" sz="2200" dirty="0">
                <a:solidFill>
                  <a:srgbClr val="C00000"/>
                </a:solidFill>
              </a:rPr>
              <a:t>стр.6, гр.03.04*</a:t>
            </a:r>
          </a:p>
          <a:p>
            <a:r>
              <a:rPr lang="ru-RU" sz="2200" dirty="0"/>
              <a:t>Ф.61,таб. 6000, </a:t>
            </a:r>
            <a:r>
              <a:rPr lang="ru-RU" sz="2200" dirty="0">
                <a:solidFill>
                  <a:srgbClr val="C00000"/>
                </a:solidFill>
              </a:rPr>
              <a:t>стр.1, гр.03.04 </a:t>
            </a:r>
            <a:r>
              <a:rPr lang="ru-RU" sz="2200" u="sng" dirty="0"/>
              <a:t>больше </a:t>
            </a:r>
            <a:r>
              <a:rPr lang="ru-RU" sz="2200" dirty="0"/>
              <a:t>ф.61,таб. 6000, </a:t>
            </a:r>
            <a:r>
              <a:rPr lang="ru-RU" sz="2200" dirty="0">
                <a:solidFill>
                  <a:srgbClr val="C00000"/>
                </a:solidFill>
              </a:rPr>
              <a:t>стр.7, гр.03.04*</a:t>
            </a:r>
          </a:p>
          <a:p>
            <a:r>
              <a:rPr lang="ru-RU" sz="2200" dirty="0"/>
              <a:t>Ф.61,таб. 6000, </a:t>
            </a:r>
            <a:r>
              <a:rPr lang="ru-RU" sz="2200" dirty="0">
                <a:solidFill>
                  <a:srgbClr val="C00000"/>
                </a:solidFill>
              </a:rPr>
              <a:t>стр.1, гр.03.04 </a:t>
            </a:r>
            <a:r>
              <a:rPr lang="ru-RU" sz="2200" u="sng" dirty="0"/>
              <a:t>больше </a:t>
            </a:r>
            <a:r>
              <a:rPr lang="ru-RU" sz="2200" dirty="0"/>
              <a:t>ф.61,таб. 6000, </a:t>
            </a:r>
            <a:r>
              <a:rPr lang="ru-RU" sz="2200" dirty="0">
                <a:solidFill>
                  <a:srgbClr val="C00000"/>
                </a:solidFill>
              </a:rPr>
              <a:t>стр.8, гр.03.04*</a:t>
            </a:r>
          </a:p>
          <a:p>
            <a:r>
              <a:rPr lang="ru-RU" sz="2200" dirty="0"/>
              <a:t>Ф.61,таб. 6000, </a:t>
            </a:r>
            <a:r>
              <a:rPr lang="ru-RU" sz="2200" dirty="0">
                <a:solidFill>
                  <a:srgbClr val="C00000"/>
                </a:solidFill>
              </a:rPr>
              <a:t>стр.1, гр.03 </a:t>
            </a:r>
            <a:r>
              <a:rPr lang="ru-RU" sz="2200" u="sng" dirty="0"/>
              <a:t>больше </a:t>
            </a:r>
            <a:r>
              <a:rPr lang="ru-RU" sz="2200" dirty="0"/>
              <a:t>ф.61,таб. 6000, </a:t>
            </a:r>
            <a:r>
              <a:rPr lang="ru-RU" sz="2200" dirty="0">
                <a:solidFill>
                  <a:srgbClr val="C00000"/>
                </a:solidFill>
              </a:rPr>
              <a:t>стр.9, гр.03*</a:t>
            </a:r>
          </a:p>
          <a:p>
            <a:r>
              <a:rPr lang="ru-RU" sz="2200" dirty="0"/>
              <a:t>Ф.61,таб. 6000, </a:t>
            </a:r>
            <a:r>
              <a:rPr lang="ru-RU" sz="2200" dirty="0">
                <a:solidFill>
                  <a:srgbClr val="C00000"/>
                </a:solidFill>
              </a:rPr>
              <a:t>стр.10, гр.03.04 </a:t>
            </a:r>
            <a:r>
              <a:rPr lang="ru-RU" sz="2200" u="sng" dirty="0"/>
              <a:t>больше  или равно </a:t>
            </a:r>
            <a:r>
              <a:rPr lang="ru-RU" sz="2200" dirty="0"/>
              <a:t>ф.61,таб. 6000, </a:t>
            </a:r>
            <a:r>
              <a:rPr lang="ru-RU" sz="2200" dirty="0">
                <a:solidFill>
                  <a:srgbClr val="C00000"/>
                </a:solidFill>
              </a:rPr>
              <a:t>стр.11, гр.03.04</a:t>
            </a:r>
            <a:r>
              <a:rPr lang="ru-RU" sz="2200" dirty="0"/>
              <a:t>*</a:t>
            </a:r>
          </a:p>
          <a:p>
            <a:r>
              <a:rPr lang="ru-RU" sz="2200" dirty="0"/>
              <a:t>Ф.61,таб. 6000, </a:t>
            </a:r>
            <a:r>
              <a:rPr lang="ru-RU" sz="2200" dirty="0">
                <a:solidFill>
                  <a:srgbClr val="C00000"/>
                </a:solidFill>
              </a:rPr>
              <a:t>стр.17, гр.03.04</a:t>
            </a:r>
            <a:r>
              <a:rPr lang="ru-RU" sz="2200" u="sng" dirty="0">
                <a:solidFill>
                  <a:srgbClr val="C00000"/>
                </a:solidFill>
              </a:rPr>
              <a:t> </a:t>
            </a:r>
            <a:r>
              <a:rPr lang="ru-RU" sz="2200" u="sng" dirty="0"/>
              <a:t>больше </a:t>
            </a:r>
            <a:r>
              <a:rPr lang="ru-RU" sz="2200" dirty="0"/>
              <a:t>ф.61,таб. 6000, </a:t>
            </a:r>
            <a:r>
              <a:rPr lang="ru-RU" sz="2200" dirty="0">
                <a:solidFill>
                  <a:srgbClr val="C00000"/>
                </a:solidFill>
              </a:rPr>
              <a:t>стр.18,03.04*</a:t>
            </a:r>
          </a:p>
          <a:p>
            <a:r>
              <a:rPr lang="ru-RU" sz="2200" dirty="0"/>
              <a:t>Ф.61,таб. 6000, </a:t>
            </a:r>
            <a:r>
              <a:rPr lang="ru-RU" sz="2200" dirty="0">
                <a:solidFill>
                  <a:srgbClr val="C00000"/>
                </a:solidFill>
              </a:rPr>
              <a:t>стр.1:16, гр.03 </a:t>
            </a:r>
            <a:r>
              <a:rPr lang="ru-RU" sz="2200" u="sng" dirty="0"/>
              <a:t>больше </a:t>
            </a:r>
            <a:r>
              <a:rPr lang="ru-RU" sz="2200" dirty="0"/>
              <a:t>ф.61,таб. 6000, </a:t>
            </a:r>
            <a:r>
              <a:rPr lang="ru-RU" sz="2200" dirty="0">
                <a:solidFill>
                  <a:srgbClr val="C00000"/>
                </a:solidFill>
              </a:rPr>
              <a:t>стр.1:16,гр.04*</a:t>
            </a:r>
          </a:p>
        </p:txBody>
      </p:sp>
    </p:spTree>
    <p:extLst>
      <p:ext uri="{BB962C8B-B14F-4D97-AF65-F5344CB8AC3E}">
        <p14:creationId xmlns:p14="http://schemas.microsoft.com/office/powerpoint/2010/main" xmlns="" val="1995833864"/>
      </p:ext>
    </p:extLst>
  </p:cSld>
  <p:clrMapOvr>
    <a:masterClrMapping/>
  </p:clrMapOvr>
  <p:transition spd="slow">
    <p:push dir="u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C9789F1F-2FEF-496B-B301-16833B1AB5A0}"/>
              </a:ext>
            </a:extLst>
          </p:cNvPr>
          <p:cNvSpPr/>
          <p:nvPr/>
        </p:nvSpPr>
        <p:spPr>
          <a:xfrm>
            <a:off x="449179" y="555140"/>
            <a:ext cx="11293642" cy="5684768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B89711DE-C935-48AD-8D62-1170B13BB71D}"/>
              </a:ext>
            </a:extLst>
          </p:cNvPr>
          <p:cNvSpPr/>
          <p:nvPr/>
        </p:nvSpPr>
        <p:spPr>
          <a:xfrm>
            <a:off x="1128376" y="659885"/>
            <a:ext cx="1022943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0033CC"/>
                </a:solidFill>
              </a:rPr>
              <a:t>НЕКОТОРЫЕ УСЛОВИЯ МЕЖТАБЛИЧНОГО КОНТРОЛЯ ДЛЯ ТАБЛИЦЫ 6000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0886B8EF-16EF-4ABF-A18D-C1A130D548A7}"/>
              </a:ext>
            </a:extLst>
          </p:cNvPr>
          <p:cNvSpPr/>
          <p:nvPr/>
        </p:nvSpPr>
        <p:spPr>
          <a:xfrm>
            <a:off x="633663" y="1333621"/>
            <a:ext cx="10924673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800" dirty="0">
              <a:solidFill>
                <a:prstClr val="black"/>
              </a:solidFill>
            </a:endParaRPr>
          </a:p>
          <a:p>
            <a:pPr algn="just"/>
            <a:r>
              <a:rPr lang="ru-RU" sz="2800" dirty="0">
                <a:solidFill>
                  <a:prstClr val="black"/>
                </a:solidFill>
              </a:rPr>
              <a:t>Таб. 6000 стр. 5+6+7 гр. 03 должна быть </a:t>
            </a:r>
            <a:r>
              <a:rPr lang="ru-RU" sz="2800" u="sng" dirty="0">
                <a:solidFill>
                  <a:prstClr val="black"/>
                </a:solidFill>
              </a:rPr>
              <a:t>меньше или равна</a:t>
            </a:r>
            <a:r>
              <a:rPr lang="ru-RU" sz="2800" dirty="0">
                <a:solidFill>
                  <a:prstClr val="black"/>
                </a:solidFill>
              </a:rPr>
              <a:t> таб. 2000 стр. 27 гр. 06</a:t>
            </a:r>
          </a:p>
          <a:p>
            <a:pPr algn="just"/>
            <a:endParaRPr lang="ru-RU" sz="2800" dirty="0">
              <a:solidFill>
                <a:prstClr val="black"/>
              </a:solidFill>
            </a:endParaRPr>
          </a:p>
          <a:p>
            <a:pPr algn="just"/>
            <a:r>
              <a:rPr lang="ru-RU" sz="2800" dirty="0">
                <a:solidFill>
                  <a:prstClr val="black"/>
                </a:solidFill>
              </a:rPr>
              <a:t>Таб. 6000 стр. 5+6+7 гр. 04 должна быть </a:t>
            </a:r>
            <a:r>
              <a:rPr lang="ru-RU" sz="2800" u="sng" dirty="0">
                <a:solidFill>
                  <a:prstClr val="black"/>
                </a:solidFill>
              </a:rPr>
              <a:t>меньше или равна</a:t>
            </a:r>
            <a:r>
              <a:rPr lang="ru-RU" sz="2800" dirty="0">
                <a:solidFill>
                  <a:prstClr val="black"/>
                </a:solidFill>
              </a:rPr>
              <a:t> таб. 2000 стр. 27 гр. 07</a:t>
            </a:r>
          </a:p>
          <a:p>
            <a:pPr algn="just"/>
            <a:endParaRPr lang="ru-RU" sz="2800" dirty="0">
              <a:solidFill>
                <a:prstClr val="black"/>
              </a:solidFill>
            </a:endParaRPr>
          </a:p>
          <a:p>
            <a:pPr lvl="0" algn="just"/>
            <a:endParaRPr lang="ru-RU" sz="2800" dirty="0">
              <a:solidFill>
                <a:prstClr val="black"/>
              </a:solidFill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1E0568F0-997E-4284-BD0D-FBD5D8950FED}"/>
              </a:ext>
            </a:extLst>
          </p:cNvPr>
          <p:cNvSpPr/>
          <p:nvPr/>
        </p:nvSpPr>
        <p:spPr>
          <a:xfrm>
            <a:off x="633663" y="5001159"/>
            <a:ext cx="58728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/>
            <a:r>
              <a:rPr lang="ru-RU" sz="2800" dirty="0">
                <a:solidFill>
                  <a:prstClr val="black"/>
                </a:solidFill>
              </a:rPr>
              <a:t>Это </a:t>
            </a:r>
            <a:r>
              <a:rPr lang="ru-RU" sz="2800" b="1" dirty="0">
                <a:solidFill>
                  <a:prstClr val="black"/>
                </a:solidFill>
              </a:rPr>
              <a:t>обязательные</a:t>
            </a:r>
            <a:r>
              <a:rPr lang="ru-RU" sz="2800" dirty="0">
                <a:solidFill>
                  <a:prstClr val="black"/>
                </a:solidFill>
              </a:rPr>
              <a:t> условия контроля.</a:t>
            </a:r>
          </a:p>
        </p:txBody>
      </p:sp>
    </p:spTree>
    <p:extLst>
      <p:ext uri="{BB962C8B-B14F-4D97-AF65-F5344CB8AC3E}">
        <p14:creationId xmlns:p14="http://schemas.microsoft.com/office/powerpoint/2010/main" xmlns="" val="3513565605"/>
      </p:ext>
    </p:extLst>
  </p:cSld>
  <p:clrMapOvr>
    <a:masterClrMapping/>
  </p:clrMapOvr>
  <p:transition spd="slow">
    <p:push dir="u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FAE185D-5997-4E00-A291-788AAC33CB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Таблица 6100. Лечение пациентов с бессимптомным инфекционным статусом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51118D55-7EFD-42E1-9211-B0A34CB56D6D}"/>
              </a:ext>
            </a:extLst>
          </p:cNvPr>
          <p:cNvSpPr/>
          <p:nvPr/>
        </p:nvSpPr>
        <p:spPr>
          <a:xfrm>
            <a:off x="724852" y="3016251"/>
            <a:ext cx="10742295" cy="31110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57702830-FB17-4A1B-B46E-6923409A93D2}"/>
              </a:ext>
            </a:extLst>
          </p:cNvPr>
          <p:cNvSpPr txBox="1"/>
          <p:nvPr/>
        </p:nvSpPr>
        <p:spPr>
          <a:xfrm>
            <a:off x="724852" y="1690688"/>
            <a:ext cx="10311063" cy="10156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tabLst>
                <a:tab pos="704850" algn="l"/>
              </a:tabLs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Из числа пациентов с бессимптомным инфекционным статусом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Z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21 (из табл. 2000, стр. 29, гр.</a:t>
            </a:r>
            <a:r>
              <a:rPr lang="ru-RU" sz="20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6) получили антиретровирусную терапию 1 _____,</a:t>
            </a:r>
          </a:p>
          <a:p>
            <a:pPr>
              <a:tabLst>
                <a:tab pos="704850" algn="l"/>
              </a:tabLs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из них (из табл. 2000, стр. 29, гр.7) получили антиретровирусную терапию 2 _____.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5A99894C-7E0C-47D4-9011-20403AD3909D}"/>
              </a:ext>
            </a:extLst>
          </p:cNvPr>
          <p:cNvSpPr/>
          <p:nvPr/>
        </p:nvSpPr>
        <p:spPr>
          <a:xfrm>
            <a:off x="1209074" y="3262159"/>
            <a:ext cx="982684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000" b="1" dirty="0">
                <a:solidFill>
                  <a:srgbClr val="0033CC"/>
                </a:solidFill>
              </a:rPr>
              <a:t>УСЛОВИЯ МЕЖТАБЛИЧНОГО КОНТРОЛЯ ДЛЯ ТАБЛИЦЫ 6100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79138817-2848-4FC7-A82C-2DE9BC2441C8}"/>
              </a:ext>
            </a:extLst>
          </p:cNvPr>
          <p:cNvSpPr/>
          <p:nvPr/>
        </p:nvSpPr>
        <p:spPr>
          <a:xfrm>
            <a:off x="1209074" y="4308286"/>
            <a:ext cx="10515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Ф.61, </a:t>
            </a:r>
            <a:r>
              <a:rPr lang="ru-RU" sz="2400" dirty="0">
                <a:solidFill>
                  <a:srgbClr val="C00000"/>
                </a:solidFill>
              </a:rPr>
              <a:t>таб.6100,</a:t>
            </a:r>
            <a:r>
              <a:rPr lang="ru-RU" sz="2400" dirty="0"/>
              <a:t> </a:t>
            </a:r>
            <a:r>
              <a:rPr lang="ru-RU" sz="2400" dirty="0">
                <a:solidFill>
                  <a:srgbClr val="C00000"/>
                </a:solidFill>
              </a:rPr>
              <a:t>стр.1 </a:t>
            </a:r>
            <a:r>
              <a:rPr lang="ru-RU" sz="2400" dirty="0"/>
              <a:t>меньше или равно ф.61, </a:t>
            </a:r>
            <a:r>
              <a:rPr lang="ru-RU" sz="2400" dirty="0">
                <a:solidFill>
                  <a:srgbClr val="C00000"/>
                </a:solidFill>
              </a:rPr>
              <a:t>таб.2000, стр. 29, гр. 6</a:t>
            </a:r>
          </a:p>
          <a:p>
            <a:r>
              <a:rPr lang="ru-RU" sz="2400" dirty="0"/>
              <a:t>Ф.61, </a:t>
            </a:r>
            <a:r>
              <a:rPr lang="ru-RU" sz="2400" dirty="0">
                <a:solidFill>
                  <a:srgbClr val="C00000"/>
                </a:solidFill>
              </a:rPr>
              <a:t>таб.6100, стр.2 </a:t>
            </a:r>
            <a:r>
              <a:rPr lang="ru-RU" sz="2400" dirty="0"/>
              <a:t>меньше или равно ф.61, </a:t>
            </a:r>
            <a:r>
              <a:rPr lang="ru-RU" sz="2400" dirty="0">
                <a:solidFill>
                  <a:srgbClr val="C00000"/>
                </a:solidFill>
              </a:rPr>
              <a:t>таб.2000, стр.29, гр.7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95316101"/>
      </p:ext>
    </p:extLst>
  </p:cSld>
  <p:clrMapOvr>
    <a:masterClrMapping/>
  </p:clrMapOvr>
  <p:transition spd="slow">
    <p:push dir="u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563B9B8-A9EA-4024-B6E8-ADAB6AD1D1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1383" y="252003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  <a:t>Условие межгодового контроля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7052737-DDCE-46BD-8ECC-D2BE82833C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474" y="1829428"/>
            <a:ext cx="11349872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/>
              <a:t>Ф. 61 таб. 2000 стр. 1 гр. 17 должна быть </a:t>
            </a:r>
            <a:r>
              <a:rPr lang="ru-RU" sz="3200" b="1" u="sng" dirty="0"/>
              <a:t>равна</a:t>
            </a:r>
            <a:r>
              <a:rPr lang="ru-RU" sz="3200" dirty="0"/>
              <a:t> </a:t>
            </a:r>
            <a:br>
              <a:rPr lang="ru-RU" sz="3200" dirty="0"/>
            </a:br>
            <a:r>
              <a:rPr lang="ru-RU" sz="3200" dirty="0"/>
              <a:t>ф. 61 таб. 2000 стр. 1 гр. 17 (формы 61 за предыдущий отчетный период) + ф. 61 таб. 2000 стр. 1 гр. 07 + гр. 09 + гр. 11 – гр. 12</a:t>
            </a:r>
          </a:p>
        </p:txBody>
      </p:sp>
    </p:spTree>
    <p:extLst>
      <p:ext uri="{BB962C8B-B14F-4D97-AF65-F5344CB8AC3E}">
        <p14:creationId xmlns:p14="http://schemas.microsoft.com/office/powerpoint/2010/main" xmlns="" val="3743067490"/>
      </p:ext>
    </p:extLst>
  </p:cSld>
  <p:clrMapOvr>
    <a:masterClrMapping/>
  </p:clrMapOvr>
  <p:transition spd="slow">
    <p:push dir="u"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A027BB9-22EE-4B99-A68B-D0AB1F259B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002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  <a:t>Условия </a:t>
            </a:r>
            <a:r>
              <a:rPr lang="ru-RU" sz="4000" b="1" dirty="0" err="1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  <a:t>межформенного</a:t>
            </a:r>
            <a:r>
              <a:rPr lang="ru-RU" sz="4000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  <a:t> контроля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D942B54-1281-47A6-B44D-C8F5BD9C94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4679" y="1477161"/>
            <a:ext cx="11422641" cy="4741385"/>
          </a:xfrm>
        </p:spPr>
        <p:txBody>
          <a:bodyPr>
            <a:normAutofit fontScale="92500"/>
          </a:bodyPr>
          <a:lstStyle/>
          <a:p>
            <a:pPr algn="just"/>
            <a:r>
              <a:rPr lang="ru-RU" dirty="0"/>
              <a:t>Ф. 61 таб. 3000 стр. 2 гр. 05 должна быть </a:t>
            </a:r>
            <a:r>
              <a:rPr lang="ru-RU" u="sng" dirty="0"/>
              <a:t>меньше или равна</a:t>
            </a:r>
            <a:r>
              <a:rPr lang="ru-RU" dirty="0"/>
              <a:t> ф. 33 таб. 2100 стр. 13 гр. 04*</a:t>
            </a:r>
          </a:p>
          <a:p>
            <a:pPr algn="just"/>
            <a:r>
              <a:rPr lang="ru-RU" dirty="0"/>
              <a:t>Ф. 61 таб. 3100 стр. 1 гр. 03 должна быть </a:t>
            </a:r>
            <a:r>
              <a:rPr lang="ru-RU" u="sng" dirty="0"/>
              <a:t>меньше или равна</a:t>
            </a:r>
            <a:r>
              <a:rPr lang="ru-RU" dirty="0"/>
              <a:t> ф. 30 таб. 5301 стр. 11 гр. 03*</a:t>
            </a:r>
          </a:p>
          <a:p>
            <a:pPr algn="just"/>
            <a:r>
              <a:rPr lang="ru-RU" dirty="0"/>
              <a:t>Ф. 61 таб. 3100 стр. 2+3 гр. 03 должна быть </a:t>
            </a:r>
            <a:r>
              <a:rPr lang="ru-RU" u="sng" dirty="0"/>
              <a:t>меньше или равна</a:t>
            </a:r>
            <a:r>
              <a:rPr lang="ru-RU" dirty="0"/>
              <a:t> ф. 30 таб. 5301 стр. 11 гр. 04*</a:t>
            </a:r>
          </a:p>
          <a:p>
            <a:pPr algn="just"/>
            <a:r>
              <a:rPr lang="ru-RU" dirty="0"/>
              <a:t>Ф. 61 таб. 5000 стр. 2 гр. 03 должна быть </a:t>
            </a:r>
            <a:r>
              <a:rPr lang="ru-RU" u="sng" dirty="0"/>
              <a:t>равна</a:t>
            </a:r>
            <a:r>
              <a:rPr lang="ru-RU" dirty="0"/>
              <a:t> ф. 32 таб. 2210 стр. 1 гр. 04*</a:t>
            </a:r>
          </a:p>
          <a:p>
            <a:pPr algn="just"/>
            <a:r>
              <a:rPr lang="ru-RU" dirty="0"/>
              <a:t>Ф. 61 таб. 5000 стр. 1 - стр. 2 гр. 03 должна быть </a:t>
            </a:r>
            <a:r>
              <a:rPr lang="ru-RU" u="sng" dirty="0"/>
              <a:t>больше или равна</a:t>
            </a:r>
            <a:r>
              <a:rPr lang="ru-RU" dirty="0"/>
              <a:t> ф. 13 таб. 1000 стр. 1+7+8+9 гр. 11 + ф. 13 таб. 2000 стр. 1+7+8+9 гр. 11*</a:t>
            </a:r>
          </a:p>
          <a:p>
            <a:pPr algn="just"/>
            <a:r>
              <a:rPr lang="ru-RU" dirty="0"/>
              <a:t>Ф. 61 таб. 5000 стр. 15 гр. 03 должна быть </a:t>
            </a:r>
            <a:r>
              <a:rPr lang="ru-RU" u="sng" dirty="0"/>
              <a:t>равна</a:t>
            </a:r>
            <a:r>
              <a:rPr lang="ru-RU" dirty="0"/>
              <a:t> ф. 32 таб. 2248 стр. 1 гр. 02*</a:t>
            </a:r>
          </a:p>
          <a:p>
            <a:pPr algn="just"/>
            <a:endParaRPr lang="ru-RU" dirty="0"/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2701136"/>
      </p:ext>
    </p:extLst>
  </p:cSld>
  <p:clrMapOvr>
    <a:masterClrMapping/>
  </p:clrMapOvr>
  <p:transition spd="slow">
    <p:push dir="u"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CF84437-71A7-4254-8F4D-2A1514E3F4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4841"/>
            <a:ext cx="10515600" cy="1605847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Мероприятия по приведению в соответствие форм статистической отчетности </a:t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Федерального регистра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6600744-6C8E-4911-9274-E2C219EC63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0354" y="1976453"/>
            <a:ext cx="11011292" cy="4518615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dirty="0"/>
              <a:t>В настоящее время руководством Минздрава России придается особое значение принципу идентичности персонифицированного учета и государственной статистической отчетности. ФРВИЧ и формы должны быть едины.</a:t>
            </a:r>
          </a:p>
          <a:p>
            <a:pPr marL="0" indent="0" algn="just">
              <a:buNone/>
            </a:pPr>
            <a:r>
              <a:rPr lang="ru-RU" dirty="0"/>
              <a:t>Проведение сверок Федерального регистра с первичной медицинской документацией</a:t>
            </a:r>
            <a:r>
              <a:rPr lang="en-US" dirty="0"/>
              <a:t>:</a:t>
            </a:r>
            <a:r>
              <a:rPr lang="ru-RU" dirty="0"/>
              <a:t> </a:t>
            </a:r>
          </a:p>
          <a:p>
            <a:pPr marL="0" indent="0" algn="just">
              <a:buNone/>
            </a:pPr>
            <a:r>
              <a:rPr lang="ru-RU" dirty="0"/>
              <a:t>1) Медицинская карта амбулаторного приема №025-у</a:t>
            </a:r>
          </a:p>
          <a:p>
            <a:pPr marL="0" indent="0" algn="just">
              <a:buNone/>
            </a:pPr>
            <a:r>
              <a:rPr lang="ru-RU" dirty="0">
                <a:solidFill>
                  <a:sysClr val="windowText" lastClr="000000"/>
                </a:solidFill>
              </a:rPr>
              <a:t>2) Карта персонального учета пациента с ВИЧ-инфекцией № 025-4</a:t>
            </a:r>
            <a:r>
              <a:rPr lang="en-US" dirty="0">
                <a:solidFill>
                  <a:sysClr val="windowText" lastClr="000000"/>
                </a:solidFill>
              </a:rPr>
              <a:t>/</a:t>
            </a:r>
            <a:r>
              <a:rPr lang="ru-RU" dirty="0">
                <a:solidFill>
                  <a:sysClr val="windowText" lastClr="000000"/>
                </a:solidFill>
              </a:rPr>
              <a:t>у</a:t>
            </a:r>
          </a:p>
          <a:p>
            <a:pPr algn="just"/>
            <a:r>
              <a:rPr lang="ru-RU" dirty="0">
                <a:solidFill>
                  <a:sysClr val="windowText" lastClr="000000"/>
                </a:solidFill>
              </a:rPr>
              <a:t>Использование данных для Федерального регистра о явках пациентов в поликлиники</a:t>
            </a:r>
          </a:p>
          <a:p>
            <a:pPr algn="just"/>
            <a:r>
              <a:rPr lang="ru-RU" dirty="0">
                <a:solidFill>
                  <a:sysClr val="windowText" lastClr="000000"/>
                </a:solidFill>
              </a:rPr>
              <a:t>Данные аптек о выписанных и отпущенных рецептах</a:t>
            </a:r>
          </a:p>
          <a:p>
            <a:pPr algn="just"/>
            <a:r>
              <a:rPr lang="ru-RU" dirty="0">
                <a:solidFill>
                  <a:sysClr val="windowText" lastClr="000000"/>
                </a:solidFill>
              </a:rPr>
              <a:t>Своевременное проведение работ со стационарами </a:t>
            </a:r>
            <a:r>
              <a:rPr lang="ru-RU" dirty="0" err="1">
                <a:solidFill>
                  <a:sysClr val="windowText" lastClr="000000"/>
                </a:solidFill>
              </a:rPr>
              <a:t>общелечебной</a:t>
            </a:r>
            <a:r>
              <a:rPr lang="ru-RU" dirty="0">
                <a:solidFill>
                  <a:sysClr val="windowText" lastClr="000000"/>
                </a:solidFill>
              </a:rPr>
              <a:t> сети, патологоанатомической службой и противотуберкулезными диспансерами.</a:t>
            </a:r>
          </a:p>
          <a:p>
            <a:pPr algn="just"/>
            <a:r>
              <a:rPr lang="ru-RU" dirty="0">
                <a:solidFill>
                  <a:sysClr val="windowText" lastClr="000000"/>
                </a:solidFill>
              </a:rPr>
              <a:t>Сведения лабораторий</a:t>
            </a:r>
          </a:p>
          <a:p>
            <a:pPr marL="0" indent="0" algn="just">
              <a:buNone/>
            </a:pPr>
            <a:endParaRPr lang="ru-RU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21507842"/>
      </p:ext>
    </p:extLst>
  </p:cSld>
  <p:clrMapOvr>
    <a:masterClrMapping/>
  </p:clrMapOvr>
  <p:transition spd="slow">
    <p:push dir="u"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/>
              <a:t>Мониторинг показателей ФРВИЧ для сравнения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пациентов с впервые в жизни установленным диагнозом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пациентов, находящихся под диспансерным наблюдением в течение отчетного периода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пациентов, находящихся под диспансерным наблюдением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конец отчетного периода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пациентов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получавших АРТ в течение отчетного периода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Внесение данных по путям передачи ВИЧ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пациентов, снятых с диспансерного наблюдения в связи  со смертью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9744198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17594" y="1167356"/>
            <a:ext cx="8121761" cy="4322621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4400" dirty="0"/>
              <a:t>По информации НМИЦ ФПИ </a:t>
            </a:r>
            <a:r>
              <a:rPr lang="en-US" sz="4400" dirty="0" err="1"/>
              <a:t>omoAIDS</a:t>
            </a:r>
            <a:r>
              <a:rPr lang="ru-RU" sz="4400" dirty="0"/>
              <a:t>: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-</a:t>
            </a:r>
            <a:r>
              <a:rPr lang="ru-RU" sz="3600" dirty="0" smtClean="0"/>
              <a:t>при наличии расхождений 5% и более между показателями Формы №61 и ФРВИЧ в ходе приема предоставляется пояснительная записка с указанием причин расхождения</a:t>
            </a:r>
            <a:r>
              <a:rPr lang="ru-RU" sz="3000" dirty="0" smtClean="0"/>
              <a:t>.</a:t>
            </a:r>
            <a:endParaRPr lang="ru-RU" sz="3000" dirty="0"/>
          </a:p>
          <a:p>
            <a:pPr marL="0" indent="0">
              <a:buNone/>
            </a:pPr>
            <a:endParaRPr lang="ru-RU" sz="3000" dirty="0"/>
          </a:p>
        </p:txBody>
      </p:sp>
    </p:spTree>
    <p:extLst>
      <p:ext uri="{BB962C8B-B14F-4D97-AF65-F5344CB8AC3E}">
        <p14:creationId xmlns:p14="http://schemas.microsoft.com/office/powerpoint/2010/main" xmlns="" val="2773112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n-lt"/>
                <a:ea typeface="+mn-ea"/>
                <a:cs typeface="+mn-cs"/>
              </a:rPr>
              <a:t>Структура ф. ФГСН</a:t>
            </a:r>
            <a:r>
              <a:rPr lang="en-US" sz="36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n-lt"/>
                <a:ea typeface="+mn-ea"/>
                <a:cs typeface="+mn-cs"/>
              </a:rPr>
              <a:t> </a:t>
            </a:r>
            <a:r>
              <a:rPr lang="ru-RU" sz="36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n-lt"/>
                <a:ea typeface="+mn-ea"/>
                <a:cs typeface="+mn-cs"/>
              </a:rPr>
              <a:t>№61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marL="0" indent="0" fontAlgn="ctr">
              <a:buNone/>
            </a:pPr>
            <a:endParaRPr lang="ru-RU" dirty="0"/>
          </a:p>
          <a:p>
            <a:pPr fontAlgn="ctr"/>
            <a:r>
              <a:rPr lang="ru-RU" sz="7200" b="1" dirty="0"/>
              <a:t>1000</a:t>
            </a:r>
            <a:r>
              <a:rPr lang="ru-RU" sz="7200" dirty="0"/>
              <a:t> Число пациентов с впервые в жизни установленным диагнозом болезни, вызванной ВИЧ, число контактных лиц и лиц с бессимптомным инфекционным статусом</a:t>
            </a:r>
          </a:p>
          <a:p>
            <a:pPr fontAlgn="ctr"/>
            <a:r>
              <a:rPr lang="ru-RU" sz="7200" b="1" dirty="0"/>
              <a:t>2000</a:t>
            </a:r>
            <a:r>
              <a:rPr lang="ru-RU" sz="7200" dirty="0"/>
              <a:t> Движение пациентов, больных ВИЧ-инфекцией, контактных лиц и лиц с бессимптомным статусом, состоящих под наблюдением данной медицинской организации, и клинические стадии болезни, вызванной ВИЧ </a:t>
            </a:r>
          </a:p>
          <a:p>
            <a:pPr fontAlgn="ctr"/>
            <a:r>
              <a:rPr lang="ru-RU" sz="7200" b="1" dirty="0"/>
              <a:t>2100</a:t>
            </a:r>
            <a:r>
              <a:rPr lang="ru-RU" sz="7200" dirty="0"/>
              <a:t> Пути передачи ВИЧ-инфекции</a:t>
            </a:r>
          </a:p>
          <a:p>
            <a:pPr fontAlgn="ctr"/>
            <a:r>
              <a:rPr lang="ru-RU" sz="7200" b="1" dirty="0"/>
              <a:t>3000 </a:t>
            </a:r>
            <a:r>
              <a:rPr lang="ru-RU" sz="7200" dirty="0"/>
              <a:t>Обследование пациентов с ВИЧ-инфекцией</a:t>
            </a:r>
          </a:p>
          <a:p>
            <a:pPr fontAlgn="ctr"/>
            <a:r>
              <a:rPr lang="ru-RU" sz="7200" b="1" dirty="0"/>
              <a:t>3100</a:t>
            </a:r>
            <a:r>
              <a:rPr lang="ru-RU" sz="7200" dirty="0"/>
              <a:t> Результаты лабораторного обследования на ВИЧ</a:t>
            </a:r>
          </a:p>
          <a:p>
            <a:pPr fontAlgn="ctr"/>
            <a:r>
              <a:rPr lang="ru-RU" sz="7200" b="1" dirty="0"/>
              <a:t>3600</a:t>
            </a:r>
            <a:r>
              <a:rPr lang="ru-RU" sz="7200" dirty="0"/>
              <a:t> Выявление и лечение сопутствующих заболеваний у пациентов с болезнью, вызванной ВИЧ (В20 - В24)</a:t>
            </a:r>
          </a:p>
          <a:p>
            <a:pPr fontAlgn="ctr"/>
            <a:r>
              <a:rPr lang="ru-RU" sz="7200" b="1" dirty="0"/>
              <a:t>4000</a:t>
            </a:r>
            <a:r>
              <a:rPr lang="ru-RU" sz="7200" dirty="0"/>
              <a:t> Обследование пациентов с болезнью, вызванной ВИЧ (В20 - В24)  </a:t>
            </a:r>
          </a:p>
          <a:p>
            <a:pPr fontAlgn="ctr"/>
            <a:r>
              <a:rPr lang="ru-RU" sz="7200" b="1" dirty="0"/>
              <a:t>5000</a:t>
            </a:r>
            <a:r>
              <a:rPr lang="ru-RU" sz="7200" dirty="0"/>
              <a:t> Диспансерное наблюдение за беременными, роженицами и родильницами с ВИЧ-инфекцией</a:t>
            </a:r>
          </a:p>
          <a:p>
            <a:pPr fontAlgn="ctr"/>
            <a:r>
              <a:rPr lang="ru-RU" sz="7200" b="1" dirty="0"/>
              <a:t>6000</a:t>
            </a:r>
            <a:r>
              <a:rPr lang="ru-RU" sz="7200" dirty="0"/>
              <a:t> Результаты лечения пациентов с болезнью, вызванной ВИЧ (В20 - В24), состоящих под наблюдением медицинской организации</a:t>
            </a:r>
          </a:p>
          <a:p>
            <a:pPr fontAlgn="ctr"/>
            <a:r>
              <a:rPr lang="ru-RU" sz="7200" b="1" dirty="0"/>
              <a:t>6100</a:t>
            </a:r>
            <a:r>
              <a:rPr lang="ru-RU" sz="7200" dirty="0"/>
              <a:t> Лечение пациентов с бессимптомным инфекционным статусом</a:t>
            </a:r>
          </a:p>
          <a:p>
            <a:endParaRPr lang="ru-RU" sz="6200" dirty="0"/>
          </a:p>
        </p:txBody>
      </p:sp>
    </p:spTree>
    <p:extLst>
      <p:ext uri="{BB962C8B-B14F-4D97-AF65-F5344CB8AC3E}">
        <p14:creationId xmlns:p14="http://schemas.microsoft.com/office/powerpoint/2010/main" xmlns="" val="3806280801"/>
      </p:ext>
    </p:extLst>
  </p:cSld>
  <p:clrMapOvr>
    <a:masterClrMapping/>
  </p:clrMapOvr>
  <p:transition spd="slow">
    <p:push dir="u"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4718-516D-4284-812E-2FE0C1302E6C}" type="slidenum">
              <a:rPr lang="en-GB" smtClean="0">
                <a:solidFill>
                  <a:prstClr val="white">
                    <a:lumMod val="50000"/>
                  </a:prstClr>
                </a:solidFill>
              </a:rPr>
              <a:pPr/>
              <a:t>50</a:t>
            </a:fld>
            <a:endParaRPr lang="en-GB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03512" y="908725"/>
            <a:ext cx="8424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b="1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Итоги реализации Государственной стратегии противодействия распространению ВИЧ-инфекции в Забайкальском крае</a:t>
            </a:r>
            <a:endParaRPr lang="ru-RU" altLang="ru-RU" dirty="0">
              <a:solidFill>
                <a:srgbClr val="0070C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027633" y="1700808"/>
            <a:ext cx="3974683" cy="1908000"/>
          </a:xfrm>
          <a:prstGeom prst="roundRect">
            <a:avLst>
              <a:gd name="adj" fmla="val 3774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041875" y="1774224"/>
            <a:ext cx="39604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1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Охват населения медицинским освидетельствованием на ВИЧ-инфекцию</a:t>
            </a:r>
          </a:p>
        </p:txBody>
      </p:sp>
      <p:sp>
        <p:nvSpPr>
          <p:cNvPr id="10" name="Овал 9"/>
          <p:cNvSpPr/>
          <p:nvPr/>
        </p:nvSpPr>
        <p:spPr>
          <a:xfrm>
            <a:off x="4257897" y="2174333"/>
            <a:ext cx="1080000" cy="10800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352907" y="2319276"/>
            <a:ext cx="88998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" b="1" dirty="0">
                <a:solidFill>
                  <a:schemeClr val="bg1"/>
                </a:solidFill>
              </a:rPr>
              <a:t>Целевой показатель </a:t>
            </a:r>
          </a:p>
          <a:p>
            <a:pPr algn="ctr"/>
            <a:r>
              <a:rPr lang="ru-RU" sz="600" b="1" dirty="0">
                <a:solidFill>
                  <a:schemeClr val="bg1"/>
                </a:solidFill>
              </a:rPr>
              <a:t>на 2022 (%)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58089" y="259844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31</a:t>
            </a:r>
          </a:p>
        </p:txBody>
      </p:sp>
      <p:sp>
        <p:nvSpPr>
          <p:cNvPr id="9" name="Овал 8"/>
          <p:cNvSpPr/>
          <p:nvPr/>
        </p:nvSpPr>
        <p:spPr>
          <a:xfrm>
            <a:off x="5034996" y="2638705"/>
            <a:ext cx="792000" cy="792000"/>
          </a:xfrm>
          <a:prstGeom prst="ellipse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5129121" y="2687181"/>
            <a:ext cx="6351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" b="1" dirty="0">
                <a:solidFill>
                  <a:schemeClr val="bg1"/>
                </a:solidFill>
              </a:rPr>
              <a:t>Фактическое </a:t>
            </a:r>
          </a:p>
          <a:p>
            <a:pPr algn="ctr"/>
            <a:r>
              <a:rPr lang="ru-RU" sz="600" b="1" dirty="0">
                <a:solidFill>
                  <a:schemeClr val="bg1"/>
                </a:solidFill>
              </a:rPr>
              <a:t>значение </a:t>
            </a:r>
          </a:p>
          <a:p>
            <a:pPr algn="ctr"/>
            <a:r>
              <a:rPr lang="ru-RU" sz="600" b="1" dirty="0">
                <a:solidFill>
                  <a:schemeClr val="bg1"/>
                </a:solidFill>
              </a:rPr>
              <a:t>2022 (%)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109437" y="3019154"/>
            <a:ext cx="5501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solidFill>
                  <a:schemeClr val="bg1"/>
                </a:solidFill>
              </a:rPr>
              <a:t>28,4</a:t>
            </a:r>
          </a:p>
        </p:txBody>
      </p:sp>
      <p:sp>
        <p:nvSpPr>
          <p:cNvPr id="14" name="Овал 13"/>
          <p:cNvSpPr/>
          <p:nvPr/>
        </p:nvSpPr>
        <p:spPr>
          <a:xfrm>
            <a:off x="6145183" y="2165813"/>
            <a:ext cx="1080000" cy="10800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6240193" y="2310756"/>
            <a:ext cx="88998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" b="1" dirty="0">
                <a:solidFill>
                  <a:schemeClr val="bg1"/>
                </a:solidFill>
              </a:rPr>
              <a:t>Целевой показатель </a:t>
            </a:r>
          </a:p>
          <a:p>
            <a:pPr algn="ctr"/>
            <a:r>
              <a:rPr lang="ru-RU" sz="600" b="1" dirty="0">
                <a:solidFill>
                  <a:schemeClr val="bg1"/>
                </a:solidFill>
              </a:rPr>
              <a:t>на 2023 (%)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445375" y="258992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32</a:t>
            </a:r>
          </a:p>
        </p:txBody>
      </p:sp>
      <p:sp>
        <p:nvSpPr>
          <p:cNvPr id="17" name="Овал 16"/>
          <p:cNvSpPr/>
          <p:nvPr/>
        </p:nvSpPr>
        <p:spPr>
          <a:xfrm>
            <a:off x="6922281" y="2630185"/>
            <a:ext cx="792000" cy="792000"/>
          </a:xfrm>
          <a:prstGeom prst="ellipse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983546" y="2678661"/>
            <a:ext cx="7008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" b="1" dirty="0">
                <a:solidFill>
                  <a:schemeClr val="bg1"/>
                </a:solidFill>
              </a:rPr>
              <a:t>Фактическое </a:t>
            </a:r>
          </a:p>
          <a:p>
            <a:pPr algn="ctr"/>
            <a:r>
              <a:rPr lang="ru-RU" sz="600" b="1" dirty="0">
                <a:solidFill>
                  <a:schemeClr val="bg1"/>
                </a:solidFill>
              </a:rPr>
              <a:t>значение </a:t>
            </a:r>
          </a:p>
          <a:p>
            <a:pPr algn="ctr"/>
            <a:r>
              <a:rPr lang="ru-RU" sz="600" b="1" dirty="0">
                <a:solidFill>
                  <a:schemeClr val="bg1"/>
                </a:solidFill>
              </a:rPr>
              <a:t>2023 </a:t>
            </a:r>
            <a:r>
              <a:rPr lang="ru-RU" sz="600" b="1" dirty="0" smtClean="0">
                <a:solidFill>
                  <a:schemeClr val="bg1"/>
                </a:solidFill>
              </a:rPr>
              <a:t>11мес</a:t>
            </a:r>
            <a:r>
              <a:rPr lang="ru-RU" sz="600" b="1" dirty="0">
                <a:solidFill>
                  <a:schemeClr val="bg1"/>
                </a:solidFill>
              </a:rPr>
              <a:t>. (%)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996723" y="3010634"/>
            <a:ext cx="5501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chemeClr val="bg1"/>
                </a:solidFill>
              </a:rPr>
              <a:t>28,8</a:t>
            </a:r>
            <a:endParaRPr lang="ru-RU" sz="1600" b="1" dirty="0">
              <a:solidFill>
                <a:schemeClr val="bg1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761279" y="3861048"/>
            <a:ext cx="3974683" cy="1908000"/>
          </a:xfrm>
          <a:prstGeom prst="roundRect">
            <a:avLst>
              <a:gd name="adj" fmla="val 3774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1775521" y="3874999"/>
            <a:ext cx="3960440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altLang="ru-RU" sz="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Доля лиц с ВИЧ-инфекцией, сведения о которых внесены в Федеральный регистр лиц, инфицированных вирусом иммунодефицита человека, в общем числе лиц с ВИЧ-инфекцией (процентов)</a:t>
            </a:r>
          </a:p>
        </p:txBody>
      </p:sp>
      <p:sp>
        <p:nvSpPr>
          <p:cNvPr id="22" name="Овал 21"/>
          <p:cNvSpPr/>
          <p:nvPr/>
        </p:nvSpPr>
        <p:spPr>
          <a:xfrm>
            <a:off x="1991544" y="4341388"/>
            <a:ext cx="1080000" cy="10800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2086554" y="4486331"/>
            <a:ext cx="88998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" b="1" dirty="0">
                <a:solidFill>
                  <a:schemeClr val="bg1"/>
                </a:solidFill>
              </a:rPr>
              <a:t>Целевой показатель </a:t>
            </a:r>
          </a:p>
          <a:p>
            <a:pPr algn="ctr"/>
            <a:r>
              <a:rPr lang="ru-RU" sz="600" b="1" dirty="0">
                <a:solidFill>
                  <a:schemeClr val="bg1"/>
                </a:solidFill>
              </a:rPr>
              <a:t>на 2022 (%)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291736" y="476550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84</a:t>
            </a:r>
          </a:p>
        </p:txBody>
      </p:sp>
      <p:sp>
        <p:nvSpPr>
          <p:cNvPr id="25" name="Овал 24"/>
          <p:cNvSpPr/>
          <p:nvPr/>
        </p:nvSpPr>
        <p:spPr>
          <a:xfrm>
            <a:off x="2768643" y="4805760"/>
            <a:ext cx="792000" cy="792000"/>
          </a:xfrm>
          <a:prstGeom prst="ellipse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2862767" y="4854237"/>
            <a:ext cx="6351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" b="1" dirty="0">
                <a:solidFill>
                  <a:schemeClr val="bg1"/>
                </a:solidFill>
              </a:rPr>
              <a:t>Фактическое </a:t>
            </a:r>
          </a:p>
          <a:p>
            <a:pPr algn="ctr"/>
            <a:r>
              <a:rPr lang="ru-RU" sz="600" b="1" dirty="0">
                <a:solidFill>
                  <a:schemeClr val="bg1"/>
                </a:solidFill>
              </a:rPr>
              <a:t>значение </a:t>
            </a:r>
          </a:p>
          <a:p>
            <a:pPr algn="ctr"/>
            <a:r>
              <a:rPr lang="ru-RU" sz="600" b="1" dirty="0">
                <a:solidFill>
                  <a:schemeClr val="bg1"/>
                </a:solidFill>
              </a:rPr>
              <a:t>2022 (%)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843084" y="5186208"/>
            <a:ext cx="5501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solidFill>
                  <a:schemeClr val="bg1"/>
                </a:solidFill>
              </a:rPr>
              <a:t>92,7</a:t>
            </a:r>
          </a:p>
        </p:txBody>
      </p:sp>
      <p:sp>
        <p:nvSpPr>
          <p:cNvPr id="28" name="Овал 27"/>
          <p:cNvSpPr/>
          <p:nvPr/>
        </p:nvSpPr>
        <p:spPr>
          <a:xfrm>
            <a:off x="3878829" y="4332868"/>
            <a:ext cx="1080000" cy="10800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3973839" y="4477811"/>
            <a:ext cx="88998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" b="1" dirty="0">
                <a:solidFill>
                  <a:schemeClr val="bg1"/>
                </a:solidFill>
              </a:rPr>
              <a:t>Целевой показатель </a:t>
            </a:r>
          </a:p>
          <a:p>
            <a:pPr algn="ctr"/>
            <a:r>
              <a:rPr lang="ru-RU" sz="600" b="1" dirty="0">
                <a:solidFill>
                  <a:schemeClr val="bg1"/>
                </a:solidFill>
              </a:rPr>
              <a:t>на 2023 (%)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179021" y="475698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86</a:t>
            </a:r>
          </a:p>
        </p:txBody>
      </p:sp>
      <p:sp>
        <p:nvSpPr>
          <p:cNvPr id="31" name="Овал 30"/>
          <p:cNvSpPr/>
          <p:nvPr/>
        </p:nvSpPr>
        <p:spPr>
          <a:xfrm>
            <a:off x="4655928" y="4797240"/>
            <a:ext cx="792000" cy="792000"/>
          </a:xfrm>
          <a:prstGeom prst="ellipse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4708376" y="4845717"/>
            <a:ext cx="7184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" b="1" dirty="0">
                <a:solidFill>
                  <a:schemeClr val="bg1"/>
                </a:solidFill>
              </a:rPr>
              <a:t>Фактическое </a:t>
            </a:r>
          </a:p>
          <a:p>
            <a:pPr algn="ctr"/>
            <a:r>
              <a:rPr lang="ru-RU" sz="600" b="1" dirty="0">
                <a:solidFill>
                  <a:schemeClr val="bg1"/>
                </a:solidFill>
              </a:rPr>
              <a:t>значение </a:t>
            </a:r>
          </a:p>
          <a:p>
            <a:pPr algn="ctr"/>
            <a:r>
              <a:rPr lang="ru-RU" sz="600" b="1" dirty="0">
                <a:solidFill>
                  <a:schemeClr val="bg1"/>
                </a:solidFill>
              </a:rPr>
              <a:t>2023 </a:t>
            </a:r>
            <a:r>
              <a:rPr lang="ru-RU" sz="600" b="1" dirty="0" smtClean="0">
                <a:solidFill>
                  <a:schemeClr val="bg1"/>
                </a:solidFill>
              </a:rPr>
              <a:t>11 </a:t>
            </a:r>
            <a:r>
              <a:rPr lang="ru-RU" sz="600" b="1" dirty="0">
                <a:solidFill>
                  <a:schemeClr val="bg1"/>
                </a:solidFill>
              </a:rPr>
              <a:t>мес. (%)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730369" y="5177688"/>
            <a:ext cx="5501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solidFill>
                  <a:schemeClr val="bg1"/>
                </a:solidFill>
              </a:rPr>
              <a:t>94,3</a:t>
            </a:r>
          </a:p>
        </p:txBody>
      </p:sp>
      <p:sp>
        <p:nvSpPr>
          <p:cNvPr id="48" name="Скругленный прямоугольник 47"/>
          <p:cNvSpPr/>
          <p:nvPr/>
        </p:nvSpPr>
        <p:spPr>
          <a:xfrm>
            <a:off x="6441799" y="3861048"/>
            <a:ext cx="3974683" cy="1908000"/>
          </a:xfrm>
          <a:prstGeom prst="roundRect">
            <a:avLst>
              <a:gd name="adj" fmla="val 3774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6456040" y="3861049"/>
            <a:ext cx="3960440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altLang="ru-RU" sz="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Доля лиц с ВИЧ-инфекцией, получающих антиретровирусную терапию, в общем числе лиц с ВИЧ-инфекцией, сведения о которых внесены в Федеральный регистр лиц, инфицированных вирусом иммунодефицита человек (процентов)</a:t>
            </a:r>
          </a:p>
        </p:txBody>
      </p:sp>
      <p:sp>
        <p:nvSpPr>
          <p:cNvPr id="50" name="Овал 49"/>
          <p:cNvSpPr/>
          <p:nvPr/>
        </p:nvSpPr>
        <p:spPr>
          <a:xfrm>
            <a:off x="6672064" y="4341388"/>
            <a:ext cx="1080000" cy="10800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1" name="Прямоугольник 50"/>
          <p:cNvSpPr/>
          <p:nvPr/>
        </p:nvSpPr>
        <p:spPr>
          <a:xfrm>
            <a:off x="6767074" y="4486331"/>
            <a:ext cx="88998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" b="1" dirty="0">
                <a:solidFill>
                  <a:schemeClr val="bg1"/>
                </a:solidFill>
              </a:rPr>
              <a:t>Целевой показатель </a:t>
            </a:r>
          </a:p>
          <a:p>
            <a:pPr algn="ctr"/>
            <a:r>
              <a:rPr lang="ru-RU" sz="600" b="1" dirty="0">
                <a:solidFill>
                  <a:schemeClr val="bg1"/>
                </a:solidFill>
              </a:rPr>
              <a:t>на 2022 (%)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6972256" y="476550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80</a:t>
            </a:r>
          </a:p>
        </p:txBody>
      </p:sp>
      <p:sp>
        <p:nvSpPr>
          <p:cNvPr id="53" name="Овал 52"/>
          <p:cNvSpPr/>
          <p:nvPr/>
        </p:nvSpPr>
        <p:spPr>
          <a:xfrm>
            <a:off x="7449163" y="4805760"/>
            <a:ext cx="792000" cy="792000"/>
          </a:xfrm>
          <a:prstGeom prst="ellipse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7543286" y="4854237"/>
            <a:ext cx="6351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" b="1" dirty="0">
                <a:solidFill>
                  <a:schemeClr val="bg1"/>
                </a:solidFill>
              </a:rPr>
              <a:t>Фактическое </a:t>
            </a:r>
          </a:p>
          <a:p>
            <a:pPr algn="ctr"/>
            <a:r>
              <a:rPr lang="ru-RU" sz="600" b="1" dirty="0">
                <a:solidFill>
                  <a:schemeClr val="bg1"/>
                </a:solidFill>
              </a:rPr>
              <a:t>значение </a:t>
            </a:r>
          </a:p>
          <a:p>
            <a:pPr algn="ctr"/>
            <a:r>
              <a:rPr lang="ru-RU" sz="600" b="1" dirty="0">
                <a:solidFill>
                  <a:schemeClr val="bg1"/>
                </a:solidFill>
              </a:rPr>
              <a:t>2022 (%)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7523605" y="5186208"/>
            <a:ext cx="5501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solidFill>
                  <a:schemeClr val="bg1"/>
                </a:solidFill>
              </a:rPr>
              <a:t>83,5</a:t>
            </a:r>
          </a:p>
        </p:txBody>
      </p:sp>
      <p:sp>
        <p:nvSpPr>
          <p:cNvPr id="56" name="Овал 55"/>
          <p:cNvSpPr/>
          <p:nvPr/>
        </p:nvSpPr>
        <p:spPr>
          <a:xfrm>
            <a:off x="8559349" y="4332868"/>
            <a:ext cx="1080000" cy="10800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7" name="Прямоугольник 56"/>
          <p:cNvSpPr/>
          <p:nvPr/>
        </p:nvSpPr>
        <p:spPr>
          <a:xfrm>
            <a:off x="8654359" y="4477811"/>
            <a:ext cx="88998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" b="1" dirty="0">
                <a:solidFill>
                  <a:schemeClr val="bg1"/>
                </a:solidFill>
              </a:rPr>
              <a:t>Целевой показатель </a:t>
            </a:r>
          </a:p>
          <a:p>
            <a:pPr algn="ctr"/>
            <a:r>
              <a:rPr lang="ru-RU" sz="600" b="1" dirty="0">
                <a:solidFill>
                  <a:schemeClr val="bg1"/>
                </a:solidFill>
              </a:rPr>
              <a:t>на 2023 (%)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8859541" y="475698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84</a:t>
            </a:r>
          </a:p>
        </p:txBody>
      </p:sp>
      <p:sp>
        <p:nvSpPr>
          <p:cNvPr id="59" name="Овал 58"/>
          <p:cNvSpPr/>
          <p:nvPr/>
        </p:nvSpPr>
        <p:spPr>
          <a:xfrm>
            <a:off x="9336448" y="4797240"/>
            <a:ext cx="792000" cy="792000"/>
          </a:xfrm>
          <a:prstGeom prst="ellipse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9388897" y="4845717"/>
            <a:ext cx="7184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" b="1" dirty="0">
                <a:solidFill>
                  <a:schemeClr val="bg1"/>
                </a:solidFill>
              </a:rPr>
              <a:t>Фактическое </a:t>
            </a:r>
          </a:p>
          <a:p>
            <a:pPr algn="ctr"/>
            <a:r>
              <a:rPr lang="ru-RU" sz="600" b="1" dirty="0">
                <a:solidFill>
                  <a:schemeClr val="bg1"/>
                </a:solidFill>
              </a:rPr>
              <a:t>значение </a:t>
            </a:r>
          </a:p>
          <a:p>
            <a:pPr algn="ctr"/>
            <a:r>
              <a:rPr lang="ru-RU" sz="600" b="1" dirty="0">
                <a:solidFill>
                  <a:schemeClr val="bg1"/>
                </a:solidFill>
              </a:rPr>
              <a:t>2023 </a:t>
            </a:r>
            <a:r>
              <a:rPr lang="ru-RU" sz="600" b="1" dirty="0" smtClean="0">
                <a:solidFill>
                  <a:schemeClr val="bg1"/>
                </a:solidFill>
              </a:rPr>
              <a:t>11 </a:t>
            </a:r>
            <a:r>
              <a:rPr lang="ru-RU" sz="600" b="1" dirty="0">
                <a:solidFill>
                  <a:schemeClr val="bg1"/>
                </a:solidFill>
              </a:rPr>
              <a:t>мес. (%)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9410891" y="5177688"/>
            <a:ext cx="5501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solidFill>
                  <a:schemeClr val="bg1"/>
                </a:solidFill>
              </a:rPr>
              <a:t>85,8</a:t>
            </a:r>
          </a:p>
        </p:txBody>
      </p:sp>
    </p:spTree>
    <p:extLst>
      <p:ext uri="{BB962C8B-B14F-4D97-AF65-F5344CB8AC3E}">
        <p14:creationId xmlns:p14="http://schemas.microsoft.com/office/powerpoint/2010/main" xmlns="" val="26099629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4718-516D-4284-812E-2FE0C1302E6C}" type="slidenum">
              <a:rPr lang="en-GB" smtClean="0">
                <a:solidFill>
                  <a:prstClr val="white">
                    <a:lumMod val="50000"/>
                  </a:prstClr>
                </a:solidFill>
              </a:rPr>
              <a:pPr/>
              <a:t>51</a:t>
            </a:fld>
            <a:endParaRPr lang="en-GB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03512" y="908725"/>
            <a:ext cx="8424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b="1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Итоги реализации Государственной стратегии противодействия распространению ВИЧ-инфекции в Забайкальском крае</a:t>
            </a:r>
            <a:endParaRPr lang="ru-RU" altLang="ru-RU" dirty="0">
              <a:solidFill>
                <a:srgbClr val="0070C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027633" y="1700808"/>
            <a:ext cx="3974683" cy="1908000"/>
          </a:xfrm>
          <a:prstGeom prst="roundRect">
            <a:avLst>
              <a:gd name="adj" fmla="val 3774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034752" y="1703382"/>
            <a:ext cx="396044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altLang="ru-RU" sz="1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Проведение </a:t>
            </a:r>
            <a:r>
              <a:rPr lang="ru-RU" altLang="ru-RU" sz="1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химиопрофилактики</a:t>
            </a:r>
            <a:r>
              <a:rPr lang="ru-RU" altLang="ru-RU" sz="1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передачи ВИЧ-инфекции от матери к ребенку (во время беременности): </a:t>
            </a:r>
          </a:p>
        </p:txBody>
      </p:sp>
      <p:sp>
        <p:nvSpPr>
          <p:cNvPr id="10" name="Овал 9"/>
          <p:cNvSpPr/>
          <p:nvPr/>
        </p:nvSpPr>
        <p:spPr>
          <a:xfrm>
            <a:off x="4257897" y="2174333"/>
            <a:ext cx="1080000" cy="10800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352907" y="2319276"/>
            <a:ext cx="88998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" b="1" dirty="0">
                <a:solidFill>
                  <a:schemeClr val="bg1"/>
                </a:solidFill>
              </a:rPr>
              <a:t>Целевой показатель </a:t>
            </a:r>
          </a:p>
          <a:p>
            <a:pPr algn="ctr"/>
            <a:r>
              <a:rPr lang="ru-RU" sz="600" b="1" dirty="0">
                <a:solidFill>
                  <a:schemeClr val="bg1"/>
                </a:solidFill>
              </a:rPr>
              <a:t>на 2022 (%)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448285" y="2581097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95,4</a:t>
            </a:r>
          </a:p>
        </p:txBody>
      </p:sp>
      <p:sp>
        <p:nvSpPr>
          <p:cNvPr id="9" name="Овал 8"/>
          <p:cNvSpPr/>
          <p:nvPr/>
        </p:nvSpPr>
        <p:spPr>
          <a:xfrm>
            <a:off x="5034996" y="2638705"/>
            <a:ext cx="792000" cy="792000"/>
          </a:xfrm>
          <a:prstGeom prst="ellipse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5129121" y="2687181"/>
            <a:ext cx="6351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" b="1" dirty="0">
                <a:solidFill>
                  <a:schemeClr val="bg1"/>
                </a:solidFill>
              </a:rPr>
              <a:t>Фактическое </a:t>
            </a:r>
          </a:p>
          <a:p>
            <a:pPr algn="ctr"/>
            <a:r>
              <a:rPr lang="ru-RU" sz="600" b="1" dirty="0">
                <a:solidFill>
                  <a:schemeClr val="bg1"/>
                </a:solidFill>
              </a:rPr>
              <a:t>значение </a:t>
            </a:r>
          </a:p>
          <a:p>
            <a:pPr algn="ctr"/>
            <a:r>
              <a:rPr lang="ru-RU" sz="600" b="1" dirty="0">
                <a:solidFill>
                  <a:schemeClr val="bg1"/>
                </a:solidFill>
              </a:rPr>
              <a:t>2022 (%)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109437" y="3019154"/>
            <a:ext cx="5501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solidFill>
                  <a:schemeClr val="bg1"/>
                </a:solidFill>
              </a:rPr>
              <a:t>96,1</a:t>
            </a:r>
          </a:p>
        </p:txBody>
      </p:sp>
      <p:sp>
        <p:nvSpPr>
          <p:cNvPr id="14" name="Овал 13"/>
          <p:cNvSpPr/>
          <p:nvPr/>
        </p:nvSpPr>
        <p:spPr>
          <a:xfrm>
            <a:off x="6145183" y="2165813"/>
            <a:ext cx="1080000" cy="10800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6240193" y="2310756"/>
            <a:ext cx="88998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" b="1" dirty="0">
                <a:solidFill>
                  <a:schemeClr val="bg1"/>
                </a:solidFill>
              </a:rPr>
              <a:t>Целевой показатель </a:t>
            </a:r>
          </a:p>
          <a:p>
            <a:pPr algn="ctr"/>
            <a:r>
              <a:rPr lang="ru-RU" sz="600" b="1" dirty="0">
                <a:solidFill>
                  <a:schemeClr val="bg1"/>
                </a:solidFill>
              </a:rPr>
              <a:t>на 2023 (%)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387668" y="2596271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95,6</a:t>
            </a:r>
          </a:p>
        </p:txBody>
      </p:sp>
      <p:sp>
        <p:nvSpPr>
          <p:cNvPr id="17" name="Овал 16"/>
          <p:cNvSpPr/>
          <p:nvPr/>
        </p:nvSpPr>
        <p:spPr>
          <a:xfrm>
            <a:off x="6922281" y="2630185"/>
            <a:ext cx="792000" cy="792000"/>
          </a:xfrm>
          <a:prstGeom prst="ellipse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974729" y="2678661"/>
            <a:ext cx="7184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" b="1" dirty="0">
                <a:solidFill>
                  <a:schemeClr val="bg1"/>
                </a:solidFill>
              </a:rPr>
              <a:t>Фактическое </a:t>
            </a:r>
          </a:p>
          <a:p>
            <a:pPr algn="ctr"/>
            <a:r>
              <a:rPr lang="ru-RU" sz="600" b="1" dirty="0">
                <a:solidFill>
                  <a:schemeClr val="bg1"/>
                </a:solidFill>
              </a:rPr>
              <a:t>значение </a:t>
            </a:r>
          </a:p>
          <a:p>
            <a:pPr algn="ctr"/>
            <a:r>
              <a:rPr lang="ru-RU" sz="600" b="1" dirty="0">
                <a:solidFill>
                  <a:schemeClr val="bg1"/>
                </a:solidFill>
              </a:rPr>
              <a:t>2023 </a:t>
            </a:r>
            <a:r>
              <a:rPr lang="ru-RU" sz="600" b="1" dirty="0" smtClean="0">
                <a:solidFill>
                  <a:schemeClr val="bg1"/>
                </a:solidFill>
              </a:rPr>
              <a:t>11 </a:t>
            </a:r>
            <a:r>
              <a:rPr lang="ru-RU" sz="600" b="1" dirty="0">
                <a:solidFill>
                  <a:schemeClr val="bg1"/>
                </a:solidFill>
              </a:rPr>
              <a:t>мес. (%)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996723" y="3016560"/>
            <a:ext cx="5501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chemeClr val="bg1"/>
                </a:solidFill>
              </a:rPr>
              <a:t>92,9</a:t>
            </a:r>
            <a:endParaRPr lang="ru-RU" sz="1600" b="1" dirty="0">
              <a:solidFill>
                <a:schemeClr val="bg1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225775" y="3861048"/>
            <a:ext cx="3974683" cy="1908000"/>
          </a:xfrm>
          <a:prstGeom prst="roundRect">
            <a:avLst>
              <a:gd name="adj" fmla="val 3774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6240016" y="3875000"/>
            <a:ext cx="3960440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altLang="ru-RU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Проведение </a:t>
            </a:r>
            <a:r>
              <a:rPr lang="ru-RU" altLang="ru-RU" sz="9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химиопрофилактики</a:t>
            </a:r>
            <a:r>
              <a:rPr lang="ru-RU" altLang="ru-RU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передачи ВИЧ-инфекции от матери к ребенку (новорожденному): </a:t>
            </a:r>
          </a:p>
        </p:txBody>
      </p:sp>
      <p:sp>
        <p:nvSpPr>
          <p:cNvPr id="22" name="Овал 21"/>
          <p:cNvSpPr/>
          <p:nvPr/>
        </p:nvSpPr>
        <p:spPr>
          <a:xfrm>
            <a:off x="6456040" y="4341388"/>
            <a:ext cx="1080000" cy="10800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6551050" y="4486331"/>
            <a:ext cx="88998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" b="1" dirty="0">
                <a:solidFill>
                  <a:schemeClr val="bg1"/>
                </a:solidFill>
              </a:rPr>
              <a:t>Целевой показатель </a:t>
            </a:r>
          </a:p>
          <a:p>
            <a:pPr algn="ctr"/>
            <a:r>
              <a:rPr lang="ru-RU" sz="600" b="1" dirty="0">
                <a:solidFill>
                  <a:schemeClr val="bg1"/>
                </a:solidFill>
              </a:rPr>
              <a:t>на 2022 (%)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634733" y="4754483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99,2</a:t>
            </a:r>
          </a:p>
        </p:txBody>
      </p:sp>
      <p:sp>
        <p:nvSpPr>
          <p:cNvPr id="25" name="Овал 24"/>
          <p:cNvSpPr/>
          <p:nvPr/>
        </p:nvSpPr>
        <p:spPr>
          <a:xfrm>
            <a:off x="7233139" y="4805760"/>
            <a:ext cx="792000" cy="792000"/>
          </a:xfrm>
          <a:prstGeom prst="ellipse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7327262" y="4854237"/>
            <a:ext cx="6351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" b="1" dirty="0">
                <a:solidFill>
                  <a:schemeClr val="bg1"/>
                </a:solidFill>
              </a:rPr>
              <a:t>Фактическое </a:t>
            </a:r>
          </a:p>
          <a:p>
            <a:pPr algn="ctr"/>
            <a:r>
              <a:rPr lang="ru-RU" sz="600" b="1" dirty="0">
                <a:solidFill>
                  <a:schemeClr val="bg1"/>
                </a:solidFill>
              </a:rPr>
              <a:t>значение </a:t>
            </a:r>
          </a:p>
          <a:p>
            <a:pPr algn="ctr"/>
            <a:r>
              <a:rPr lang="ru-RU" sz="600" b="1" dirty="0">
                <a:solidFill>
                  <a:schemeClr val="bg1"/>
                </a:solidFill>
              </a:rPr>
              <a:t>2022 (%)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331660" y="5186208"/>
            <a:ext cx="4972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solidFill>
                  <a:schemeClr val="bg1"/>
                </a:solidFill>
              </a:rPr>
              <a:t>100</a:t>
            </a:r>
          </a:p>
        </p:txBody>
      </p:sp>
      <p:sp>
        <p:nvSpPr>
          <p:cNvPr id="28" name="Овал 27"/>
          <p:cNvSpPr/>
          <p:nvPr/>
        </p:nvSpPr>
        <p:spPr>
          <a:xfrm>
            <a:off x="8343325" y="4332868"/>
            <a:ext cx="1080000" cy="10800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8438335" y="4477811"/>
            <a:ext cx="88998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" b="1" dirty="0">
                <a:solidFill>
                  <a:schemeClr val="bg1"/>
                </a:solidFill>
              </a:rPr>
              <a:t>Целевой показатель </a:t>
            </a:r>
          </a:p>
          <a:p>
            <a:pPr algn="ctr"/>
            <a:r>
              <a:rPr lang="ru-RU" sz="600" b="1" dirty="0">
                <a:solidFill>
                  <a:schemeClr val="bg1"/>
                </a:solidFill>
              </a:rPr>
              <a:t>на 2023 (%)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8533715" y="4756983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99,3</a:t>
            </a:r>
          </a:p>
        </p:txBody>
      </p:sp>
      <p:sp>
        <p:nvSpPr>
          <p:cNvPr id="31" name="Овал 30"/>
          <p:cNvSpPr/>
          <p:nvPr/>
        </p:nvSpPr>
        <p:spPr>
          <a:xfrm>
            <a:off x="9120424" y="4797240"/>
            <a:ext cx="792000" cy="792000"/>
          </a:xfrm>
          <a:prstGeom prst="ellipse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9172873" y="4845717"/>
            <a:ext cx="7184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" b="1" dirty="0">
                <a:solidFill>
                  <a:schemeClr val="bg1"/>
                </a:solidFill>
              </a:rPr>
              <a:t>Фактическое </a:t>
            </a:r>
          </a:p>
          <a:p>
            <a:pPr algn="ctr"/>
            <a:r>
              <a:rPr lang="ru-RU" sz="600" b="1" dirty="0">
                <a:solidFill>
                  <a:schemeClr val="bg1"/>
                </a:solidFill>
              </a:rPr>
              <a:t>значение </a:t>
            </a:r>
          </a:p>
          <a:p>
            <a:pPr algn="ctr"/>
            <a:r>
              <a:rPr lang="ru-RU" sz="600" b="1" dirty="0">
                <a:solidFill>
                  <a:schemeClr val="bg1"/>
                </a:solidFill>
              </a:rPr>
              <a:t>2023  </a:t>
            </a:r>
            <a:r>
              <a:rPr lang="ru-RU" sz="600" b="1" dirty="0" smtClean="0">
                <a:solidFill>
                  <a:schemeClr val="bg1"/>
                </a:solidFill>
              </a:rPr>
              <a:t>11мес</a:t>
            </a:r>
            <a:r>
              <a:rPr lang="ru-RU" sz="600" b="1" dirty="0">
                <a:solidFill>
                  <a:schemeClr val="bg1"/>
                </a:solidFill>
              </a:rPr>
              <a:t>. (%)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9232940" y="5177688"/>
            <a:ext cx="4972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solidFill>
                  <a:schemeClr val="bg1"/>
                </a:solidFill>
              </a:rPr>
              <a:t>100</a:t>
            </a: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1631506" y="3861048"/>
            <a:ext cx="3974683" cy="1908000"/>
          </a:xfrm>
          <a:prstGeom prst="roundRect">
            <a:avLst>
              <a:gd name="adj" fmla="val 3774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1645747" y="3861048"/>
            <a:ext cx="3960440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altLang="ru-RU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Проведение </a:t>
            </a:r>
            <a:r>
              <a:rPr lang="ru-RU" altLang="ru-RU" sz="9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химиопрофилактики</a:t>
            </a:r>
            <a:r>
              <a:rPr lang="ru-RU" altLang="ru-RU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передачи ВИЧ-инфекции от матери к ребенку (во время родов): </a:t>
            </a:r>
          </a:p>
        </p:txBody>
      </p:sp>
      <p:sp>
        <p:nvSpPr>
          <p:cNvPr id="36" name="Овал 35"/>
          <p:cNvSpPr/>
          <p:nvPr/>
        </p:nvSpPr>
        <p:spPr>
          <a:xfrm>
            <a:off x="1861771" y="4341388"/>
            <a:ext cx="1080000" cy="10800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1956781" y="4486331"/>
            <a:ext cx="88998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" b="1" dirty="0">
                <a:solidFill>
                  <a:schemeClr val="bg1"/>
                </a:solidFill>
              </a:rPr>
              <a:t>Целевой показатель </a:t>
            </a:r>
          </a:p>
          <a:p>
            <a:pPr algn="ctr"/>
            <a:r>
              <a:rPr lang="ru-RU" sz="600" b="1" dirty="0">
                <a:solidFill>
                  <a:schemeClr val="bg1"/>
                </a:solidFill>
              </a:rPr>
              <a:t>на 2022 (%)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2056676" y="4696723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95,6</a:t>
            </a:r>
          </a:p>
        </p:txBody>
      </p:sp>
      <p:sp>
        <p:nvSpPr>
          <p:cNvPr id="39" name="Овал 38"/>
          <p:cNvSpPr/>
          <p:nvPr/>
        </p:nvSpPr>
        <p:spPr>
          <a:xfrm>
            <a:off x="2638869" y="4805760"/>
            <a:ext cx="792000" cy="792000"/>
          </a:xfrm>
          <a:prstGeom prst="ellipse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2732994" y="4854237"/>
            <a:ext cx="6351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" b="1" dirty="0">
                <a:solidFill>
                  <a:schemeClr val="bg1"/>
                </a:solidFill>
              </a:rPr>
              <a:t>Фактическое </a:t>
            </a:r>
          </a:p>
          <a:p>
            <a:pPr algn="ctr"/>
            <a:r>
              <a:rPr lang="ru-RU" sz="600" b="1" dirty="0">
                <a:solidFill>
                  <a:schemeClr val="bg1"/>
                </a:solidFill>
              </a:rPr>
              <a:t>значение </a:t>
            </a:r>
          </a:p>
          <a:p>
            <a:pPr algn="ctr"/>
            <a:r>
              <a:rPr lang="ru-RU" sz="600" b="1" dirty="0">
                <a:solidFill>
                  <a:schemeClr val="bg1"/>
                </a:solidFill>
              </a:rPr>
              <a:t>2022 (%)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713311" y="5186208"/>
            <a:ext cx="5501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solidFill>
                  <a:schemeClr val="bg1"/>
                </a:solidFill>
              </a:rPr>
              <a:t>98,7</a:t>
            </a:r>
          </a:p>
        </p:txBody>
      </p:sp>
      <p:sp>
        <p:nvSpPr>
          <p:cNvPr id="42" name="Овал 41"/>
          <p:cNvSpPr/>
          <p:nvPr/>
        </p:nvSpPr>
        <p:spPr>
          <a:xfrm>
            <a:off x="3749055" y="4332868"/>
            <a:ext cx="1080000" cy="10800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3844065" y="4477811"/>
            <a:ext cx="88998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" b="1" dirty="0">
                <a:solidFill>
                  <a:schemeClr val="bg1"/>
                </a:solidFill>
              </a:rPr>
              <a:t>Целевой показатель </a:t>
            </a:r>
          </a:p>
          <a:p>
            <a:pPr algn="ctr"/>
            <a:r>
              <a:rPr lang="ru-RU" sz="600" b="1" dirty="0">
                <a:solidFill>
                  <a:schemeClr val="bg1"/>
                </a:solidFill>
              </a:rPr>
              <a:t>на 2023 (%)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939444" y="4696723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95,9</a:t>
            </a:r>
          </a:p>
        </p:txBody>
      </p:sp>
      <p:sp>
        <p:nvSpPr>
          <p:cNvPr id="45" name="Овал 44"/>
          <p:cNvSpPr/>
          <p:nvPr/>
        </p:nvSpPr>
        <p:spPr>
          <a:xfrm>
            <a:off x="4526155" y="4797240"/>
            <a:ext cx="792000" cy="792000"/>
          </a:xfrm>
          <a:prstGeom prst="ellipse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4578601" y="4845717"/>
            <a:ext cx="7184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" b="1" dirty="0">
                <a:solidFill>
                  <a:schemeClr val="bg1"/>
                </a:solidFill>
              </a:rPr>
              <a:t>Фактическое </a:t>
            </a:r>
          </a:p>
          <a:p>
            <a:pPr algn="ctr"/>
            <a:r>
              <a:rPr lang="ru-RU" sz="600" b="1" dirty="0">
                <a:solidFill>
                  <a:schemeClr val="bg1"/>
                </a:solidFill>
              </a:rPr>
              <a:t>значение </a:t>
            </a:r>
          </a:p>
          <a:p>
            <a:pPr algn="ctr"/>
            <a:r>
              <a:rPr lang="ru-RU" sz="600" b="1" dirty="0">
                <a:solidFill>
                  <a:schemeClr val="bg1"/>
                </a:solidFill>
              </a:rPr>
              <a:t>2023  </a:t>
            </a:r>
            <a:r>
              <a:rPr lang="ru-RU" sz="600" b="1" dirty="0" smtClean="0">
                <a:solidFill>
                  <a:schemeClr val="bg1"/>
                </a:solidFill>
              </a:rPr>
              <a:t>11мес</a:t>
            </a:r>
            <a:r>
              <a:rPr lang="ru-RU" sz="600" b="1" dirty="0">
                <a:solidFill>
                  <a:schemeClr val="bg1"/>
                </a:solidFill>
              </a:rPr>
              <a:t>. (%)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4632652" y="5168883"/>
            <a:ext cx="4972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solidFill>
                  <a:schemeClr val="bg1"/>
                </a:solidFill>
              </a:rPr>
              <a:t>100</a:t>
            </a:r>
          </a:p>
        </p:txBody>
      </p:sp>
    </p:spTree>
    <p:extLst>
      <p:ext uri="{BB962C8B-B14F-4D97-AF65-F5344CB8AC3E}">
        <p14:creationId xmlns:p14="http://schemas.microsoft.com/office/powerpoint/2010/main" xmlns="" val="997781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Пути решения проблемы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>
              <a:lnSpc>
                <a:spcPct val="10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ru-RU" dirty="0">
                <a:cs typeface="Times New Roman" panose="02020603050405020304" pitchFamily="18" charset="0"/>
              </a:rPr>
              <a:t>Продолжить работу по приведению в соответствие регистра </a:t>
            </a:r>
            <a:br>
              <a:rPr lang="ru-RU" dirty="0">
                <a:cs typeface="Times New Roman" panose="02020603050405020304" pitchFamily="18" charset="0"/>
              </a:rPr>
            </a:br>
            <a:r>
              <a:rPr lang="ru-RU" dirty="0">
                <a:cs typeface="Times New Roman" panose="02020603050405020304" pitchFamily="18" charset="0"/>
              </a:rPr>
              <a:t>и ф. ФГСН № 61:</a:t>
            </a:r>
          </a:p>
          <a:p>
            <a:pPr marL="0" indent="0" algn="just">
              <a:lnSpc>
                <a:spcPct val="100000"/>
              </a:lnSpc>
              <a:buClr>
                <a:schemeClr val="accent1"/>
              </a:buClr>
              <a:buNone/>
            </a:pPr>
            <a:r>
              <a:rPr lang="ru-RU" dirty="0">
                <a:cs typeface="Times New Roman" panose="02020603050405020304" pitchFamily="18" charset="0"/>
              </a:rPr>
              <a:t>-Уделить максимальное внимание постановке больных </a:t>
            </a:r>
            <a:br>
              <a:rPr lang="ru-RU" dirty="0">
                <a:cs typeface="Times New Roman" panose="02020603050405020304" pitchFamily="18" charset="0"/>
              </a:rPr>
            </a:br>
            <a:r>
              <a:rPr lang="ru-RU" dirty="0">
                <a:cs typeface="Times New Roman" panose="02020603050405020304" pitchFamily="18" charset="0"/>
              </a:rPr>
              <a:t>ВИЧ-инфекцией на диспансерное наблюдение, после чего должна быть открыта карта диспансерного наблюдения</a:t>
            </a:r>
          </a:p>
          <a:p>
            <a:pPr marL="0" indent="0" algn="just">
              <a:lnSpc>
                <a:spcPct val="100000"/>
              </a:lnSpc>
              <a:buClr>
                <a:schemeClr val="accent1"/>
              </a:buClr>
              <a:buNone/>
            </a:pPr>
            <a:r>
              <a:rPr lang="ru-RU" dirty="0">
                <a:cs typeface="Times New Roman" panose="02020603050405020304" pitchFamily="18" charset="0"/>
              </a:rPr>
              <a:t>-Вносить сведения о персонифицированной </a:t>
            </a:r>
            <a:r>
              <a:rPr lang="ru-RU" dirty="0" err="1" smtClean="0">
                <a:cs typeface="Times New Roman" panose="02020603050405020304" pitchFamily="18" charset="0"/>
              </a:rPr>
              <a:t>потребности,выписанных</a:t>
            </a:r>
            <a:r>
              <a:rPr lang="ru-RU" dirty="0" smtClean="0">
                <a:cs typeface="Times New Roman" panose="02020603050405020304" pitchFamily="18" charset="0"/>
              </a:rPr>
              <a:t> и отпущенных </a:t>
            </a:r>
            <a:r>
              <a:rPr lang="ru-RU" smtClean="0">
                <a:cs typeface="Times New Roman" panose="02020603050405020304" pitchFamily="18" charset="0"/>
              </a:rPr>
              <a:t>лекарственных препаратах.</a:t>
            </a:r>
            <a:endParaRPr lang="ru-RU" dirty="0"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buClr>
                <a:schemeClr val="accent1"/>
              </a:buClr>
              <a:buNone/>
            </a:pPr>
            <a:r>
              <a:rPr lang="ru-RU" dirty="0">
                <a:cs typeface="Times New Roman" panose="02020603050405020304" pitchFamily="18" charset="0"/>
              </a:rPr>
              <a:t>-Повысить качество внесения сведений об умерших пациентах в регистр</a:t>
            </a:r>
            <a:endParaRPr lang="en-US" dirty="0"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buClr>
                <a:schemeClr val="accent1"/>
              </a:buClr>
              <a:buNone/>
            </a:pPr>
            <a:r>
              <a:rPr lang="ru-RU" dirty="0">
                <a:cs typeface="Times New Roman" panose="02020603050405020304" pitchFamily="18" charset="0"/>
              </a:rPr>
              <a:t>-Увеличить долю внесения сведений о ДУЛ, вирусной нагрузке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03478980"/>
      </p:ext>
    </p:extLst>
  </p:cSld>
  <p:clrMapOvr>
    <a:masterClrMapping/>
  </p:clrMapOvr>
  <p:transition spd="slow">
    <p:push dir="u"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0A7BA50C-7693-4727-B771-695F665429E5}"/>
              </a:ext>
            </a:extLst>
          </p:cNvPr>
          <p:cNvSpPr/>
          <p:nvPr/>
        </p:nvSpPr>
        <p:spPr>
          <a:xfrm>
            <a:off x="2342055" y="2761129"/>
            <a:ext cx="696331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  <a:t>Благодарю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xmlns="" val="3140293043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368" y="96901"/>
            <a:ext cx="11305032" cy="817499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latin typeface="+mn-lt"/>
                <a:cs typeface="Times New Roman" panose="02020603050405020304" pitchFamily="18" charset="0"/>
              </a:rPr>
              <a:t>Общее число пациентов впервые выявленных пациентов в таблице 1000 должно </a:t>
            </a:r>
            <a:r>
              <a:rPr lang="ru-RU" sz="2400" b="1" dirty="0">
                <a:latin typeface="+mn-lt"/>
                <a:cs typeface="Times New Roman" panose="02020603050405020304" pitchFamily="18" charset="0"/>
              </a:rPr>
              <a:t>соответствовать</a:t>
            </a:r>
            <a:r>
              <a:rPr lang="ru-RU" sz="2400" dirty="0">
                <a:latin typeface="+mn-lt"/>
                <a:cs typeface="Times New Roman" panose="02020603050405020304" pitchFamily="18" charset="0"/>
              </a:rPr>
              <a:t> числу впервые выявленных пациентов в таблице 2000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43849" y="963168"/>
          <a:ext cx="11289782" cy="2268972"/>
        </p:xfrm>
        <a:graphic>
          <a:graphicData uri="http://schemas.openxmlformats.org/drawingml/2006/table">
            <a:tbl>
              <a:tblPr/>
              <a:tblGrid>
                <a:gridCol w="146493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6263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8504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50551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50551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50551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505512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505512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505512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505512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505512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505512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  <a:gridCol w="505512">
                  <a:extLst>
                    <a:ext uri="{9D8B030D-6E8A-4147-A177-3AD203B41FA5}">
                      <a16:colId xmlns:a16="http://schemas.microsoft.com/office/drawing/2014/main" xmlns="" val="20012"/>
                    </a:ext>
                  </a:extLst>
                </a:gridCol>
                <a:gridCol w="505512">
                  <a:extLst>
                    <a:ext uri="{9D8B030D-6E8A-4147-A177-3AD203B41FA5}">
                      <a16:colId xmlns:a16="http://schemas.microsoft.com/office/drawing/2014/main" xmlns="" val="20013"/>
                    </a:ext>
                  </a:extLst>
                </a:gridCol>
                <a:gridCol w="505512">
                  <a:extLst>
                    <a:ext uri="{9D8B030D-6E8A-4147-A177-3AD203B41FA5}">
                      <a16:colId xmlns:a16="http://schemas.microsoft.com/office/drawing/2014/main" xmlns="" val="20014"/>
                    </a:ext>
                  </a:extLst>
                </a:gridCol>
                <a:gridCol w="505512">
                  <a:extLst>
                    <a:ext uri="{9D8B030D-6E8A-4147-A177-3AD203B41FA5}">
                      <a16:colId xmlns:a16="http://schemas.microsoft.com/office/drawing/2014/main" xmlns="" val="20015"/>
                    </a:ext>
                  </a:extLst>
                </a:gridCol>
                <a:gridCol w="505512">
                  <a:extLst>
                    <a:ext uri="{9D8B030D-6E8A-4147-A177-3AD203B41FA5}">
                      <a16:colId xmlns:a16="http://schemas.microsoft.com/office/drawing/2014/main" xmlns="" val="20016"/>
                    </a:ext>
                  </a:extLst>
                </a:gridCol>
              </a:tblGrid>
              <a:tr h="183045"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Формы ВИЧ-инфекции, контингенты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Пол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 строки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Код по </a:t>
                      </a:r>
                      <a:r>
                        <a:rPr lang="ru-RU" sz="1200" u="non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2"/>
                        </a:rPr>
                        <a:t>МКБ-10</a:t>
                      </a:r>
                      <a:endParaRPr lang="ru-RU" sz="1100" u="non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пациентов с впервые в жизни установленным диагнозом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24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 том числе в возрасте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668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до 1 года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1 - 2 года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3 - 4 года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5 - 9 лет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10 - 14 лет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15 - 17 лет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18 - 24 года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25 - 34 года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35 - 44 года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45 - 49 лет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50 - 59 лет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60 лет и старше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924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86745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Зарегистрировано пациентов с болезнью, вызванной ВИЧ, всего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B20 - B24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2828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Ж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graphicFrame>
        <p:nvGraphicFramePr>
          <p:cNvPr id="9" name="Таблица 8">
            <a:extLst>
              <a:ext uri="{FF2B5EF4-FFF2-40B4-BE49-F238E27FC236}">
                <a16:creationId xmlns:a16="http://schemas.microsoft.com/office/drawing/2014/main" xmlns="" id="{73F6D248-D168-4621-A3FE-C5DE15698325}"/>
              </a:ext>
            </a:extLst>
          </p:cNvPr>
          <p:cNvGraphicFramePr>
            <a:graphicFrameLocks noGrp="1"/>
          </p:cNvGraphicFramePr>
          <p:nvPr/>
        </p:nvGraphicFramePr>
        <p:xfrm>
          <a:off x="201931" y="3476980"/>
          <a:ext cx="11380468" cy="3291840"/>
        </p:xfrm>
        <a:graphic>
          <a:graphicData uri="http://schemas.openxmlformats.org/drawingml/2006/table">
            <a:tbl>
              <a:tblPr firstRow="1" firstCol="1" bandRow="1"/>
              <a:tblGrid>
                <a:gridCol w="1786726">
                  <a:extLst>
                    <a:ext uri="{9D8B030D-6E8A-4147-A177-3AD203B41FA5}">
                      <a16:colId xmlns:a16="http://schemas.microsoft.com/office/drawing/2014/main" xmlns="" val="4023170546"/>
                    </a:ext>
                  </a:extLst>
                </a:gridCol>
                <a:gridCol w="359346">
                  <a:extLst>
                    <a:ext uri="{9D8B030D-6E8A-4147-A177-3AD203B41FA5}">
                      <a16:colId xmlns:a16="http://schemas.microsoft.com/office/drawing/2014/main" xmlns="" val="2606481083"/>
                    </a:ext>
                  </a:extLst>
                </a:gridCol>
                <a:gridCol w="564380">
                  <a:extLst>
                    <a:ext uri="{9D8B030D-6E8A-4147-A177-3AD203B41FA5}">
                      <a16:colId xmlns:a16="http://schemas.microsoft.com/office/drawing/2014/main" xmlns="" val="3429276740"/>
                    </a:ext>
                  </a:extLst>
                </a:gridCol>
                <a:gridCol w="609387">
                  <a:extLst>
                    <a:ext uri="{9D8B030D-6E8A-4147-A177-3AD203B41FA5}">
                      <a16:colId xmlns:a16="http://schemas.microsoft.com/office/drawing/2014/main" xmlns="" val="970423903"/>
                    </a:ext>
                  </a:extLst>
                </a:gridCol>
                <a:gridCol w="473651">
                  <a:extLst>
                    <a:ext uri="{9D8B030D-6E8A-4147-A177-3AD203B41FA5}">
                      <a16:colId xmlns:a16="http://schemas.microsoft.com/office/drawing/2014/main" xmlns="" val="4054298365"/>
                    </a:ext>
                  </a:extLst>
                </a:gridCol>
                <a:gridCol w="473651">
                  <a:extLst>
                    <a:ext uri="{9D8B030D-6E8A-4147-A177-3AD203B41FA5}">
                      <a16:colId xmlns:a16="http://schemas.microsoft.com/office/drawing/2014/main" xmlns="" val="3754619757"/>
                    </a:ext>
                  </a:extLst>
                </a:gridCol>
                <a:gridCol w="586526">
                  <a:extLst>
                    <a:ext uri="{9D8B030D-6E8A-4147-A177-3AD203B41FA5}">
                      <a16:colId xmlns:a16="http://schemas.microsoft.com/office/drawing/2014/main" xmlns="" val="1633787713"/>
                    </a:ext>
                  </a:extLst>
                </a:gridCol>
                <a:gridCol w="586526">
                  <a:extLst>
                    <a:ext uri="{9D8B030D-6E8A-4147-A177-3AD203B41FA5}">
                      <a16:colId xmlns:a16="http://schemas.microsoft.com/office/drawing/2014/main" xmlns="" val="165079283"/>
                    </a:ext>
                  </a:extLst>
                </a:gridCol>
                <a:gridCol w="586526">
                  <a:extLst>
                    <a:ext uri="{9D8B030D-6E8A-4147-A177-3AD203B41FA5}">
                      <a16:colId xmlns:a16="http://schemas.microsoft.com/office/drawing/2014/main" xmlns="" val="2655485802"/>
                    </a:ext>
                  </a:extLst>
                </a:gridCol>
                <a:gridCol w="586526">
                  <a:extLst>
                    <a:ext uri="{9D8B030D-6E8A-4147-A177-3AD203B41FA5}">
                      <a16:colId xmlns:a16="http://schemas.microsoft.com/office/drawing/2014/main" xmlns="" val="3122669304"/>
                    </a:ext>
                  </a:extLst>
                </a:gridCol>
                <a:gridCol w="586526">
                  <a:extLst>
                    <a:ext uri="{9D8B030D-6E8A-4147-A177-3AD203B41FA5}">
                      <a16:colId xmlns:a16="http://schemas.microsoft.com/office/drawing/2014/main" xmlns="" val="2874489720"/>
                    </a:ext>
                  </a:extLst>
                </a:gridCol>
                <a:gridCol w="473651">
                  <a:extLst>
                    <a:ext uri="{9D8B030D-6E8A-4147-A177-3AD203B41FA5}">
                      <a16:colId xmlns:a16="http://schemas.microsoft.com/office/drawing/2014/main" xmlns="" val="2658602687"/>
                    </a:ext>
                  </a:extLst>
                </a:gridCol>
                <a:gridCol w="586526">
                  <a:extLst>
                    <a:ext uri="{9D8B030D-6E8A-4147-A177-3AD203B41FA5}">
                      <a16:colId xmlns:a16="http://schemas.microsoft.com/office/drawing/2014/main" xmlns="" val="4141647324"/>
                    </a:ext>
                  </a:extLst>
                </a:gridCol>
                <a:gridCol w="586526">
                  <a:extLst>
                    <a:ext uri="{9D8B030D-6E8A-4147-A177-3AD203B41FA5}">
                      <a16:colId xmlns:a16="http://schemas.microsoft.com/office/drawing/2014/main" xmlns="" val="2726312654"/>
                    </a:ext>
                  </a:extLst>
                </a:gridCol>
                <a:gridCol w="586526">
                  <a:extLst>
                    <a:ext uri="{9D8B030D-6E8A-4147-A177-3AD203B41FA5}">
                      <a16:colId xmlns:a16="http://schemas.microsoft.com/office/drawing/2014/main" xmlns="" val="1116490475"/>
                    </a:ext>
                  </a:extLst>
                </a:gridCol>
                <a:gridCol w="671541">
                  <a:extLst>
                    <a:ext uri="{9D8B030D-6E8A-4147-A177-3AD203B41FA5}">
                      <a16:colId xmlns:a16="http://schemas.microsoft.com/office/drawing/2014/main" xmlns="" val="2297783367"/>
                    </a:ext>
                  </a:extLst>
                </a:gridCol>
                <a:gridCol w="671541">
                  <a:extLst>
                    <a:ext uri="{9D8B030D-6E8A-4147-A177-3AD203B41FA5}">
                      <a16:colId xmlns:a16="http://schemas.microsoft.com/office/drawing/2014/main" xmlns="" val="4014268085"/>
                    </a:ext>
                  </a:extLst>
                </a:gridCol>
                <a:gridCol w="604386">
                  <a:extLst>
                    <a:ext uri="{9D8B030D-6E8A-4147-A177-3AD203B41FA5}">
                      <a16:colId xmlns:a16="http://schemas.microsoft.com/office/drawing/2014/main" xmlns="" val="3626270984"/>
                    </a:ext>
                  </a:extLst>
                </a:gridCol>
              </a:tblGrid>
              <a:tr h="83084"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Формы ВИЧ-инфекции,</a:t>
                      </a:r>
                      <a:b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контингенты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</a:t>
                      </a:r>
                      <a:b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стро-ки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Код</a:t>
                      </a:r>
                      <a:b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МКБ-10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Зарегистриро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</a:t>
                      </a:r>
                      <a:b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вано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Находилось</a:t>
                      </a: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под диспансерным наблюдением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Снято с диспансерного наблюдения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Состоит</a:t>
                      </a:r>
                      <a:b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 диспансерным наблюдением                    на конец отчетного года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55219535"/>
                  </a:ext>
                </a:extLst>
              </a:tr>
              <a:tr h="6858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56907730"/>
                  </a:ext>
                </a:extLst>
              </a:tr>
              <a:tr h="5486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 впер-вые</a:t>
                      </a:r>
                      <a:b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жизни уста-нов-ленным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диаг-нозом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 впервые в жизни установленным диагнозом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переведено</a:t>
                      </a: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/>
                      </a:r>
                      <a:b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других организаций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прибыло из других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субъек-тов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России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переведено</a:t>
                      </a:r>
                      <a:b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другие организации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выбыло в другие субъек-ты России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связи со смер-тью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  <a:b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(из гр. 17)</a:t>
                      </a:r>
                      <a:b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детей</a:t>
                      </a:r>
                      <a:b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возрасте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 лет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860815779"/>
                  </a:ext>
                </a:extLst>
              </a:tr>
              <a:tr h="10972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детей в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возра-сте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/>
                      </a:r>
                      <a:b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 лет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 ведом-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ствен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ных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в ведом-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ствен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ные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01171604"/>
                  </a:ext>
                </a:extLst>
              </a:tr>
              <a:tr h="1371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899128897"/>
                  </a:ext>
                </a:extLst>
              </a:tr>
            </a:tbl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277368" y="1656177"/>
            <a:ext cx="14430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kern="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Таблица 1000</a:t>
            </a:r>
            <a:endParaRPr lang="ru-RU" sz="1600" kern="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77368" y="3625185"/>
            <a:ext cx="14430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Таблица</a:t>
            </a:r>
            <a:r>
              <a:rPr kumimoji="0" lang="ru-RU" sz="16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2000</a:t>
            </a: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852416" y="1994731"/>
            <a:ext cx="670560" cy="1248341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3261360" y="4547616"/>
            <a:ext cx="914400" cy="2305627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37703305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88187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latin typeface="+mn-lt"/>
              </a:rPr>
              <a:t>Число зарегистрированных пациентов должно быть </a:t>
            </a:r>
            <a:r>
              <a:rPr lang="ru-RU" sz="2400" b="1" dirty="0">
                <a:latin typeface="+mn-lt"/>
              </a:rPr>
              <a:t>равно или больше </a:t>
            </a:r>
            <a:r>
              <a:rPr lang="ru-RU" sz="2400" dirty="0">
                <a:latin typeface="+mn-lt"/>
              </a:rPr>
              <a:t>числа пациентов, находящихся под диспансерным наблюдением</a:t>
            </a:r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xmlns="" id="{73F6D248-D168-4621-A3FE-C5DE15698325}"/>
              </a:ext>
            </a:extLst>
          </p:cNvPr>
          <p:cNvGraphicFramePr>
            <a:graphicFrameLocks noGrp="1"/>
          </p:cNvGraphicFramePr>
          <p:nvPr/>
        </p:nvGraphicFramePr>
        <p:xfrm>
          <a:off x="512066" y="1609344"/>
          <a:ext cx="11085574" cy="4108704"/>
        </p:xfrm>
        <a:graphic>
          <a:graphicData uri="http://schemas.openxmlformats.org/drawingml/2006/table">
            <a:tbl>
              <a:tblPr firstRow="1" firstCol="1" bandRow="1"/>
              <a:tblGrid>
                <a:gridCol w="1743454">
                  <a:extLst>
                    <a:ext uri="{9D8B030D-6E8A-4147-A177-3AD203B41FA5}">
                      <a16:colId xmlns:a16="http://schemas.microsoft.com/office/drawing/2014/main" xmlns="" val="4023170546"/>
                    </a:ext>
                  </a:extLst>
                </a:gridCol>
                <a:gridCol w="347008">
                  <a:extLst>
                    <a:ext uri="{9D8B030D-6E8A-4147-A177-3AD203B41FA5}">
                      <a16:colId xmlns:a16="http://schemas.microsoft.com/office/drawing/2014/main" xmlns="" val="2606481083"/>
                    </a:ext>
                  </a:extLst>
                </a:gridCol>
                <a:gridCol w="549756">
                  <a:extLst>
                    <a:ext uri="{9D8B030D-6E8A-4147-A177-3AD203B41FA5}">
                      <a16:colId xmlns:a16="http://schemas.microsoft.com/office/drawing/2014/main" xmlns="" val="3429276740"/>
                    </a:ext>
                  </a:extLst>
                </a:gridCol>
                <a:gridCol w="593596">
                  <a:extLst>
                    <a:ext uri="{9D8B030D-6E8A-4147-A177-3AD203B41FA5}">
                      <a16:colId xmlns:a16="http://schemas.microsoft.com/office/drawing/2014/main" xmlns="" val="970423903"/>
                    </a:ext>
                  </a:extLst>
                </a:gridCol>
                <a:gridCol w="461377">
                  <a:extLst>
                    <a:ext uri="{9D8B030D-6E8A-4147-A177-3AD203B41FA5}">
                      <a16:colId xmlns:a16="http://schemas.microsoft.com/office/drawing/2014/main" xmlns="" val="4054298365"/>
                    </a:ext>
                  </a:extLst>
                </a:gridCol>
                <a:gridCol w="461377">
                  <a:extLst>
                    <a:ext uri="{9D8B030D-6E8A-4147-A177-3AD203B41FA5}">
                      <a16:colId xmlns:a16="http://schemas.microsoft.com/office/drawing/2014/main" xmlns="" val="3754619757"/>
                    </a:ext>
                  </a:extLst>
                </a:gridCol>
                <a:gridCol w="571328">
                  <a:extLst>
                    <a:ext uri="{9D8B030D-6E8A-4147-A177-3AD203B41FA5}">
                      <a16:colId xmlns:a16="http://schemas.microsoft.com/office/drawing/2014/main" xmlns="" val="1633787713"/>
                    </a:ext>
                  </a:extLst>
                </a:gridCol>
                <a:gridCol w="571328">
                  <a:extLst>
                    <a:ext uri="{9D8B030D-6E8A-4147-A177-3AD203B41FA5}">
                      <a16:colId xmlns:a16="http://schemas.microsoft.com/office/drawing/2014/main" xmlns="" val="165079283"/>
                    </a:ext>
                  </a:extLst>
                </a:gridCol>
                <a:gridCol w="571328">
                  <a:extLst>
                    <a:ext uri="{9D8B030D-6E8A-4147-A177-3AD203B41FA5}">
                      <a16:colId xmlns:a16="http://schemas.microsoft.com/office/drawing/2014/main" xmlns="" val="2655485802"/>
                    </a:ext>
                  </a:extLst>
                </a:gridCol>
                <a:gridCol w="571328">
                  <a:extLst>
                    <a:ext uri="{9D8B030D-6E8A-4147-A177-3AD203B41FA5}">
                      <a16:colId xmlns:a16="http://schemas.microsoft.com/office/drawing/2014/main" xmlns="" val="3122669304"/>
                    </a:ext>
                  </a:extLst>
                </a:gridCol>
                <a:gridCol w="571328">
                  <a:extLst>
                    <a:ext uri="{9D8B030D-6E8A-4147-A177-3AD203B41FA5}">
                      <a16:colId xmlns:a16="http://schemas.microsoft.com/office/drawing/2014/main" xmlns="" val="2874489720"/>
                    </a:ext>
                  </a:extLst>
                </a:gridCol>
                <a:gridCol w="461377">
                  <a:extLst>
                    <a:ext uri="{9D8B030D-6E8A-4147-A177-3AD203B41FA5}">
                      <a16:colId xmlns:a16="http://schemas.microsoft.com/office/drawing/2014/main" xmlns="" val="2658602687"/>
                    </a:ext>
                  </a:extLst>
                </a:gridCol>
                <a:gridCol w="571328">
                  <a:extLst>
                    <a:ext uri="{9D8B030D-6E8A-4147-A177-3AD203B41FA5}">
                      <a16:colId xmlns:a16="http://schemas.microsoft.com/office/drawing/2014/main" xmlns="" val="4141647324"/>
                    </a:ext>
                  </a:extLst>
                </a:gridCol>
                <a:gridCol w="571328">
                  <a:extLst>
                    <a:ext uri="{9D8B030D-6E8A-4147-A177-3AD203B41FA5}">
                      <a16:colId xmlns:a16="http://schemas.microsoft.com/office/drawing/2014/main" xmlns="" val="2726312654"/>
                    </a:ext>
                  </a:extLst>
                </a:gridCol>
                <a:gridCol w="571328">
                  <a:extLst>
                    <a:ext uri="{9D8B030D-6E8A-4147-A177-3AD203B41FA5}">
                      <a16:colId xmlns:a16="http://schemas.microsoft.com/office/drawing/2014/main" xmlns="" val="1116490475"/>
                    </a:ext>
                  </a:extLst>
                </a:gridCol>
                <a:gridCol w="654140">
                  <a:extLst>
                    <a:ext uri="{9D8B030D-6E8A-4147-A177-3AD203B41FA5}">
                      <a16:colId xmlns:a16="http://schemas.microsoft.com/office/drawing/2014/main" xmlns="" val="2297783367"/>
                    </a:ext>
                  </a:extLst>
                </a:gridCol>
                <a:gridCol w="654140">
                  <a:extLst>
                    <a:ext uri="{9D8B030D-6E8A-4147-A177-3AD203B41FA5}">
                      <a16:colId xmlns:a16="http://schemas.microsoft.com/office/drawing/2014/main" xmlns="" val="4014268085"/>
                    </a:ext>
                  </a:extLst>
                </a:gridCol>
                <a:gridCol w="588725">
                  <a:extLst>
                    <a:ext uri="{9D8B030D-6E8A-4147-A177-3AD203B41FA5}">
                      <a16:colId xmlns:a16="http://schemas.microsoft.com/office/drawing/2014/main" xmlns="" val="3626270984"/>
                    </a:ext>
                  </a:extLst>
                </a:gridCol>
              </a:tblGrid>
              <a:tr h="582069"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Формы ВИЧ-инфекции,</a:t>
                      </a:r>
                      <a:b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контингенты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</a:t>
                      </a:r>
                      <a:b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kern="1600" baseline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стро-ки</a:t>
                      </a:r>
                      <a:endParaRPr lang="ru-RU" sz="1200" kern="1600" baseline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Код</a:t>
                      </a:r>
                      <a:b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МКБ-10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Зарегистрировано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Находилось</a:t>
                      </a:r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под диспансерным наблюдением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6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Снято с диспансерного наблюдения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Состоит</a:t>
                      </a:r>
                      <a:b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 диспансерным наблюдением                    на конец отчетного года</a:t>
                      </a:r>
                      <a:endParaRPr lang="ru-RU" sz="1200" kern="1600" baseline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55219535"/>
                  </a:ext>
                </a:extLst>
              </a:tr>
              <a:tr h="90732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56907730"/>
                  </a:ext>
                </a:extLst>
              </a:tr>
              <a:tr h="8731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 впер-вые</a:t>
                      </a:r>
                      <a:b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жизни уста-нов-ленным </a:t>
                      </a:r>
                      <a:r>
                        <a:rPr lang="ru-RU" sz="1200" kern="1600" baseline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диаг-нозом</a:t>
                      </a:r>
                      <a:endParaRPr lang="ru-RU" sz="1200" kern="1600" baseline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 впервые в жизни установленным диагнозом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переведено</a:t>
                      </a:r>
                      <a:r>
                        <a:rPr lang="en-US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/>
                      </a:r>
                      <a:br>
                        <a:rPr lang="en-US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других организаций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прибыло из других субъек-тов России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переведено</a:t>
                      </a:r>
                      <a:b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другие организации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выбыло в другие субъек-ты России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связи со смер-тью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200" kern="1600" baseline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  <a:b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(из гр. 17)</a:t>
                      </a:r>
                      <a:b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детей</a:t>
                      </a:r>
                      <a:b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возрасте</a:t>
                      </a:r>
                      <a:endParaRPr lang="ru-RU" sz="1200" kern="1600" baseline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</a:t>
                      </a:r>
                      <a: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 лет</a:t>
                      </a:r>
                      <a:endParaRPr lang="ru-RU" sz="1200" kern="1600" baseline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860815779"/>
                  </a:ext>
                </a:extLst>
              </a:tr>
              <a:tr h="15279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детей в </a:t>
                      </a:r>
                      <a:r>
                        <a:rPr lang="ru-RU" sz="1200" kern="1600" baseline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возра-сте</a:t>
                      </a:r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/>
                      </a:r>
                      <a:b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</a:t>
                      </a:r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 лет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 ведом-</a:t>
                      </a:r>
                      <a:r>
                        <a:rPr lang="ru-RU" sz="1200" kern="1600" baseline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ствен</a:t>
                      </a:r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</a:t>
                      </a:r>
                      <a:r>
                        <a:rPr lang="ru-RU" sz="1200" kern="1600" baseline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ных</a:t>
                      </a:r>
                      <a:endParaRPr lang="ru-RU" sz="1200" kern="1600" baseline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в ведом-</a:t>
                      </a:r>
                      <a:r>
                        <a:rPr lang="ru-RU" sz="1200" kern="1600" baseline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ствен</a:t>
                      </a:r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</a:t>
                      </a:r>
                      <a:r>
                        <a:rPr lang="ru-RU" sz="1200" kern="1600" baseline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ные</a:t>
                      </a:r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01171604"/>
                  </a:ext>
                </a:extLst>
              </a:tr>
              <a:tr h="21827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899128897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487680" y="1607409"/>
            <a:ext cx="14430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kern="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Таблица 2000</a:t>
            </a:r>
            <a:endParaRPr lang="ru-RU" sz="1600" kern="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267712" y="1255776"/>
            <a:ext cx="3572256" cy="4852416"/>
          </a:xfrm>
          <a:prstGeom prst="ellipse">
            <a:avLst/>
          </a:prstGeom>
          <a:noFill/>
          <a:ln w="28575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26520903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08397AE-32FE-4F07-8773-644A2E79D6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1624" y="18224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effectLst/>
                <a:latin typeface="+mn-lt"/>
                <a:ea typeface="Calibri" panose="020F0502020204030204" pitchFamily="34" charset="0"/>
              </a:rPr>
              <a:t>Данные по иностранным гражданам вносятся только в 58, 59 строку таблицы 1000 и 30 строку таблицы 2000</a:t>
            </a:r>
            <a:endParaRPr lang="ru-RU" sz="5400" dirty="0">
              <a:latin typeface="+mn-lt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17001" y="1690688"/>
          <a:ext cx="11289782" cy="2739392"/>
        </p:xfrm>
        <a:graphic>
          <a:graphicData uri="http://schemas.openxmlformats.org/drawingml/2006/table">
            <a:tbl>
              <a:tblPr/>
              <a:tblGrid>
                <a:gridCol w="146493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6263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8504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50551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50551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50551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505512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505512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505512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505512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505512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505512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  <a:gridCol w="505512">
                  <a:extLst>
                    <a:ext uri="{9D8B030D-6E8A-4147-A177-3AD203B41FA5}">
                      <a16:colId xmlns:a16="http://schemas.microsoft.com/office/drawing/2014/main" xmlns="" val="20012"/>
                    </a:ext>
                  </a:extLst>
                </a:gridCol>
                <a:gridCol w="505512">
                  <a:extLst>
                    <a:ext uri="{9D8B030D-6E8A-4147-A177-3AD203B41FA5}">
                      <a16:colId xmlns:a16="http://schemas.microsoft.com/office/drawing/2014/main" xmlns="" val="20013"/>
                    </a:ext>
                  </a:extLst>
                </a:gridCol>
                <a:gridCol w="505512">
                  <a:extLst>
                    <a:ext uri="{9D8B030D-6E8A-4147-A177-3AD203B41FA5}">
                      <a16:colId xmlns:a16="http://schemas.microsoft.com/office/drawing/2014/main" xmlns="" val="20014"/>
                    </a:ext>
                  </a:extLst>
                </a:gridCol>
                <a:gridCol w="505512">
                  <a:extLst>
                    <a:ext uri="{9D8B030D-6E8A-4147-A177-3AD203B41FA5}">
                      <a16:colId xmlns:a16="http://schemas.microsoft.com/office/drawing/2014/main" xmlns="" val="20015"/>
                    </a:ext>
                  </a:extLst>
                </a:gridCol>
                <a:gridCol w="505512">
                  <a:extLst>
                    <a:ext uri="{9D8B030D-6E8A-4147-A177-3AD203B41FA5}">
                      <a16:colId xmlns:a16="http://schemas.microsoft.com/office/drawing/2014/main" xmlns="" val="20016"/>
                    </a:ext>
                  </a:extLst>
                </a:gridCol>
              </a:tblGrid>
              <a:tr h="183045"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Формы ВИЧ-инфекции, контингенты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Пол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 строки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Код по </a:t>
                      </a:r>
                      <a:r>
                        <a:rPr lang="ru-RU" sz="1400" u="non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2"/>
                        </a:rPr>
                        <a:t>МКБ-10</a:t>
                      </a:r>
                      <a:endParaRPr lang="ru-RU" sz="1400" u="non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1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пациентов с впервые в жизни установленным диагнозом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24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1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 том числе в возрасте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668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до 1 года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1 - 2 года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3 - 4 года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5 - 9 лет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10 - 14 лет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15 - 17 лет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18 - 24 года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25 - 34 года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35 - 44 года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45 - 49 лет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50 - 59 лет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60 лет и старше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9247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86745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Зарегистрировано пациентов с болезнью, вызванной ВИЧ, всего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B20 - B24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2828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Ж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16985" y="4742688"/>
          <a:ext cx="11289806" cy="902208"/>
        </p:xfrm>
        <a:graphic>
          <a:graphicData uri="http://schemas.openxmlformats.org/drawingml/2006/table">
            <a:tbl>
              <a:tblPr/>
              <a:tblGrid>
                <a:gridCol w="142940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9816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8504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50551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50551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505514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505514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505514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505514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505514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505514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505514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  <a:gridCol w="505514">
                  <a:extLst>
                    <a:ext uri="{9D8B030D-6E8A-4147-A177-3AD203B41FA5}">
                      <a16:colId xmlns:a16="http://schemas.microsoft.com/office/drawing/2014/main" xmlns="" val="20012"/>
                    </a:ext>
                  </a:extLst>
                </a:gridCol>
                <a:gridCol w="505514">
                  <a:extLst>
                    <a:ext uri="{9D8B030D-6E8A-4147-A177-3AD203B41FA5}">
                      <a16:colId xmlns:a16="http://schemas.microsoft.com/office/drawing/2014/main" xmlns="" val="20013"/>
                    </a:ext>
                  </a:extLst>
                </a:gridCol>
                <a:gridCol w="505514">
                  <a:extLst>
                    <a:ext uri="{9D8B030D-6E8A-4147-A177-3AD203B41FA5}">
                      <a16:colId xmlns:a16="http://schemas.microsoft.com/office/drawing/2014/main" xmlns="" val="20014"/>
                    </a:ext>
                  </a:extLst>
                </a:gridCol>
                <a:gridCol w="505514">
                  <a:extLst>
                    <a:ext uri="{9D8B030D-6E8A-4147-A177-3AD203B41FA5}">
                      <a16:colId xmlns:a16="http://schemas.microsoft.com/office/drawing/2014/main" xmlns="" val="20015"/>
                    </a:ext>
                  </a:extLst>
                </a:gridCol>
                <a:gridCol w="505514">
                  <a:extLst>
                    <a:ext uri="{9D8B030D-6E8A-4147-A177-3AD203B41FA5}">
                      <a16:colId xmlns:a16="http://schemas.microsoft.com/office/drawing/2014/main" xmlns="" val="20016"/>
                    </a:ext>
                  </a:extLst>
                </a:gridCol>
              </a:tblGrid>
              <a:tr h="400275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иностранные граждане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58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B20 - B24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019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Ж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59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326136" y="2497425"/>
            <a:ext cx="14430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kern="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Таблица 1000</a:t>
            </a:r>
            <a:endParaRPr lang="ru-RU" sz="1600" kern="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158496" y="4267200"/>
            <a:ext cx="4925568" cy="1563186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89460290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CC98372-CA83-4A7B-9EFE-3FD806105A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4528" y="365125"/>
            <a:ext cx="10939272" cy="1325563"/>
          </a:xfrm>
        </p:spPr>
        <p:txBody>
          <a:bodyPr>
            <a:noAutofit/>
          </a:bodyPr>
          <a:lstStyle/>
          <a:p>
            <a:pPr algn="ctr"/>
            <a:r>
              <a:rPr lang="ru-RU" sz="2400" dirty="0">
                <a:latin typeface="+mn-lt"/>
                <a:cs typeface="Times New Roman" panose="02020603050405020304" pitchFamily="18" charset="0"/>
              </a:rPr>
              <a:t>При заполнении строк 25-27 таблицы 2000 (распределение пациентов по уровню CD4 Т-лимфоцитов) данные из 27 строки (пациенты с CD4 менее 200 </a:t>
            </a:r>
            <a:r>
              <a:rPr lang="ru-RU" sz="2400" dirty="0" err="1">
                <a:latin typeface="+mn-lt"/>
                <a:cs typeface="Times New Roman" panose="02020603050405020304" pitchFamily="18" charset="0"/>
              </a:rPr>
              <a:t>кл</a:t>
            </a:r>
            <a:r>
              <a:rPr lang="ru-RU" sz="2400" dirty="0">
                <a:latin typeface="+mn-lt"/>
                <a:cs typeface="Times New Roman" panose="02020603050405020304" pitchFamily="18" charset="0"/>
              </a:rPr>
              <a:t>/</a:t>
            </a:r>
            <a:r>
              <a:rPr lang="ru-RU" sz="2400" dirty="0" err="1">
                <a:latin typeface="+mn-lt"/>
                <a:cs typeface="Times New Roman" panose="02020603050405020304" pitchFamily="18" charset="0"/>
              </a:rPr>
              <a:t>мкл</a:t>
            </a:r>
            <a:r>
              <a:rPr lang="ru-RU" sz="2400" dirty="0">
                <a:latin typeface="+mn-lt"/>
                <a:cs typeface="Times New Roman" panose="02020603050405020304" pitchFamily="18" charset="0"/>
              </a:rPr>
              <a:t>)  должны быть полностью «погружены» в строку 26 </a:t>
            </a:r>
            <a:r>
              <a:rPr lang="en-US" sz="2400" dirty="0">
                <a:latin typeface="+mn-lt"/>
                <a:cs typeface="Times New Roman" panose="02020603050405020304" pitchFamily="18" charset="0"/>
              </a:rPr>
              <a:t/>
            </a:r>
            <a:br>
              <a:rPr lang="en-US" sz="2400" dirty="0">
                <a:latin typeface="+mn-lt"/>
                <a:cs typeface="Times New Roman" panose="02020603050405020304" pitchFamily="18" charset="0"/>
              </a:rPr>
            </a:br>
            <a:r>
              <a:rPr lang="ru-RU" sz="2400" dirty="0">
                <a:latin typeface="+mn-lt"/>
                <a:cs typeface="Times New Roman" panose="02020603050405020304" pitchFamily="18" charset="0"/>
              </a:rPr>
              <a:t>(пациенты с CD4 менее 350 </a:t>
            </a:r>
            <a:r>
              <a:rPr lang="ru-RU" sz="2400" dirty="0" err="1">
                <a:latin typeface="+mn-lt"/>
                <a:cs typeface="Times New Roman" panose="02020603050405020304" pitchFamily="18" charset="0"/>
              </a:rPr>
              <a:t>кл</a:t>
            </a:r>
            <a:r>
              <a:rPr lang="ru-RU" sz="2400" dirty="0">
                <a:latin typeface="+mn-lt"/>
                <a:cs typeface="Times New Roman" panose="02020603050405020304" pitchFamily="18" charset="0"/>
              </a:rPr>
              <a:t>/</a:t>
            </a:r>
            <a:r>
              <a:rPr lang="ru-RU" sz="2400" dirty="0" err="1">
                <a:latin typeface="+mn-lt"/>
                <a:cs typeface="Times New Roman" panose="02020603050405020304" pitchFamily="18" charset="0"/>
              </a:rPr>
              <a:t>мкл</a:t>
            </a:r>
            <a:r>
              <a:rPr lang="ru-RU" sz="2400" dirty="0">
                <a:latin typeface="+mn-lt"/>
                <a:cs typeface="Times New Roman" panose="02020603050405020304" pitchFamily="18" charset="0"/>
              </a:rPr>
              <a:t>)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9824A02C-1AED-44AB-80FA-F37FBBAE2D3F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4528" y="4838546"/>
            <a:ext cx="10546080" cy="1103376"/>
          </a:xfrm>
          <a:prstGeom prst="rect">
            <a:avLst/>
          </a:prstGeom>
        </p:spPr>
      </p:pic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xmlns="" id="{73F6D248-D168-4621-A3FE-C5DE15698325}"/>
              </a:ext>
            </a:extLst>
          </p:cNvPr>
          <p:cNvGraphicFramePr>
            <a:graphicFrameLocks noGrp="1"/>
          </p:cNvGraphicFramePr>
          <p:nvPr/>
        </p:nvGraphicFramePr>
        <p:xfrm>
          <a:off x="445764" y="1892020"/>
          <a:ext cx="10386729" cy="2606040"/>
        </p:xfrm>
        <a:graphic>
          <a:graphicData uri="http://schemas.openxmlformats.org/drawingml/2006/table">
            <a:tbl>
              <a:tblPr firstRow="1" firstCol="1" bandRow="1"/>
              <a:tblGrid>
                <a:gridCol w="1630709">
                  <a:extLst>
                    <a:ext uri="{9D8B030D-6E8A-4147-A177-3AD203B41FA5}">
                      <a16:colId xmlns:a16="http://schemas.microsoft.com/office/drawing/2014/main" xmlns="" val="4023170546"/>
                    </a:ext>
                  </a:extLst>
                </a:gridCol>
                <a:gridCol w="327968">
                  <a:extLst>
                    <a:ext uri="{9D8B030D-6E8A-4147-A177-3AD203B41FA5}">
                      <a16:colId xmlns:a16="http://schemas.microsoft.com/office/drawing/2014/main" xmlns="" val="2606481083"/>
                    </a:ext>
                  </a:extLst>
                </a:gridCol>
                <a:gridCol w="515098">
                  <a:extLst>
                    <a:ext uri="{9D8B030D-6E8A-4147-A177-3AD203B41FA5}">
                      <a16:colId xmlns:a16="http://schemas.microsoft.com/office/drawing/2014/main" xmlns="" val="3429276740"/>
                    </a:ext>
                  </a:extLst>
                </a:gridCol>
                <a:gridCol w="556175">
                  <a:extLst>
                    <a:ext uri="{9D8B030D-6E8A-4147-A177-3AD203B41FA5}">
                      <a16:colId xmlns:a16="http://schemas.microsoft.com/office/drawing/2014/main" xmlns="" val="970423903"/>
                    </a:ext>
                  </a:extLst>
                </a:gridCol>
                <a:gridCol w="432292">
                  <a:extLst>
                    <a:ext uri="{9D8B030D-6E8A-4147-A177-3AD203B41FA5}">
                      <a16:colId xmlns:a16="http://schemas.microsoft.com/office/drawing/2014/main" xmlns="" val="4054298365"/>
                    </a:ext>
                  </a:extLst>
                </a:gridCol>
                <a:gridCol w="432292">
                  <a:extLst>
                    <a:ext uri="{9D8B030D-6E8A-4147-A177-3AD203B41FA5}">
                      <a16:colId xmlns:a16="http://schemas.microsoft.com/office/drawing/2014/main" xmlns="" val="3754619757"/>
                    </a:ext>
                  </a:extLst>
                </a:gridCol>
                <a:gridCol w="535311">
                  <a:extLst>
                    <a:ext uri="{9D8B030D-6E8A-4147-A177-3AD203B41FA5}">
                      <a16:colId xmlns:a16="http://schemas.microsoft.com/office/drawing/2014/main" xmlns="" val="1633787713"/>
                    </a:ext>
                  </a:extLst>
                </a:gridCol>
                <a:gridCol w="535311">
                  <a:extLst>
                    <a:ext uri="{9D8B030D-6E8A-4147-A177-3AD203B41FA5}">
                      <a16:colId xmlns:a16="http://schemas.microsoft.com/office/drawing/2014/main" xmlns="" val="165079283"/>
                    </a:ext>
                  </a:extLst>
                </a:gridCol>
                <a:gridCol w="535311">
                  <a:extLst>
                    <a:ext uri="{9D8B030D-6E8A-4147-A177-3AD203B41FA5}">
                      <a16:colId xmlns:a16="http://schemas.microsoft.com/office/drawing/2014/main" xmlns="" val="2655485802"/>
                    </a:ext>
                  </a:extLst>
                </a:gridCol>
                <a:gridCol w="535311">
                  <a:extLst>
                    <a:ext uri="{9D8B030D-6E8A-4147-A177-3AD203B41FA5}">
                      <a16:colId xmlns:a16="http://schemas.microsoft.com/office/drawing/2014/main" xmlns="" val="3122669304"/>
                    </a:ext>
                  </a:extLst>
                </a:gridCol>
                <a:gridCol w="535311">
                  <a:extLst>
                    <a:ext uri="{9D8B030D-6E8A-4147-A177-3AD203B41FA5}">
                      <a16:colId xmlns:a16="http://schemas.microsoft.com/office/drawing/2014/main" xmlns="" val="2874489720"/>
                    </a:ext>
                  </a:extLst>
                </a:gridCol>
                <a:gridCol w="432292">
                  <a:extLst>
                    <a:ext uri="{9D8B030D-6E8A-4147-A177-3AD203B41FA5}">
                      <a16:colId xmlns:a16="http://schemas.microsoft.com/office/drawing/2014/main" xmlns="" val="2658602687"/>
                    </a:ext>
                  </a:extLst>
                </a:gridCol>
                <a:gridCol w="535311">
                  <a:extLst>
                    <a:ext uri="{9D8B030D-6E8A-4147-A177-3AD203B41FA5}">
                      <a16:colId xmlns:a16="http://schemas.microsoft.com/office/drawing/2014/main" xmlns="" val="4141647324"/>
                    </a:ext>
                  </a:extLst>
                </a:gridCol>
                <a:gridCol w="535311">
                  <a:extLst>
                    <a:ext uri="{9D8B030D-6E8A-4147-A177-3AD203B41FA5}">
                      <a16:colId xmlns:a16="http://schemas.microsoft.com/office/drawing/2014/main" xmlns="" val="2726312654"/>
                    </a:ext>
                  </a:extLst>
                </a:gridCol>
                <a:gridCol w="535311">
                  <a:extLst>
                    <a:ext uri="{9D8B030D-6E8A-4147-A177-3AD203B41FA5}">
                      <a16:colId xmlns:a16="http://schemas.microsoft.com/office/drawing/2014/main" xmlns="" val="1116490475"/>
                    </a:ext>
                  </a:extLst>
                </a:gridCol>
                <a:gridCol w="612902">
                  <a:extLst>
                    <a:ext uri="{9D8B030D-6E8A-4147-A177-3AD203B41FA5}">
                      <a16:colId xmlns:a16="http://schemas.microsoft.com/office/drawing/2014/main" xmlns="" val="2297783367"/>
                    </a:ext>
                  </a:extLst>
                </a:gridCol>
                <a:gridCol w="612902">
                  <a:extLst>
                    <a:ext uri="{9D8B030D-6E8A-4147-A177-3AD203B41FA5}">
                      <a16:colId xmlns:a16="http://schemas.microsoft.com/office/drawing/2014/main" xmlns="" val="4014268085"/>
                    </a:ext>
                  </a:extLst>
                </a:gridCol>
                <a:gridCol w="551611">
                  <a:extLst>
                    <a:ext uri="{9D8B030D-6E8A-4147-A177-3AD203B41FA5}">
                      <a16:colId xmlns:a16="http://schemas.microsoft.com/office/drawing/2014/main" xmlns="" val="3626270984"/>
                    </a:ext>
                  </a:extLst>
                </a:gridCol>
              </a:tblGrid>
              <a:tr h="0"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Формы ВИЧ-инфекции,</a:t>
                      </a:r>
                      <a:b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контингенты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стро-ки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Код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МКБ-10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Зарегистриро-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вано 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Находилось</a:t>
                      </a: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под диспансерным наблюдением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Снято с диспансерного наблюдения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Состоит</a:t>
                      </a:r>
                      <a:b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 диспансерным наблюдением                    на конец отчетного года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55219535"/>
                  </a:ext>
                </a:extLst>
              </a:tr>
              <a:tr h="6858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56907730"/>
                  </a:ext>
                </a:extLst>
              </a:tr>
              <a:tr h="5486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 впер-вые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жизни уста-нов-ленным диаг-нозом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 впервые в жизни установленным диагнозом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переведено</a:t>
                      </a: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/>
                      </a:r>
                      <a:b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других организаций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прибыло из других субъек-тов России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переведено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другие организации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выбыло в другие субъек-ты России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связи со смер-тью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  <a:b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(из гр. 17)</a:t>
                      </a:r>
                      <a:b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детей</a:t>
                      </a:r>
                      <a:b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возрасте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</a:t>
                      </a: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 лет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860815779"/>
                  </a:ext>
                </a:extLst>
              </a:tr>
              <a:tr h="10972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детей в возра-сте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</a:t>
                      </a: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 лет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 ведом-ствен-ных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в ведом-ствен-ные 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01171604"/>
                  </a:ext>
                </a:extLst>
              </a:tr>
              <a:tr h="1371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18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899128897"/>
                  </a:ext>
                </a:extLst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414528" y="1973169"/>
            <a:ext cx="14430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Таблица</a:t>
            </a:r>
            <a:r>
              <a:rPr kumimoji="0" lang="ru-RU" sz="16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2000</a:t>
            </a: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0" y="4535424"/>
            <a:ext cx="4724400" cy="1294962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21782988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TM10001115[[fn=Посылка]]</Template>
  <TotalTime>804</TotalTime>
  <Words>6074</Words>
  <Application>Microsoft Office PowerPoint</Application>
  <PresentationFormat>Произвольный</PresentationFormat>
  <Paragraphs>2168</Paragraphs>
  <Slides>53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53</vt:i4>
      </vt:variant>
    </vt:vector>
  </HeadingPairs>
  <TitlesOfParts>
    <vt:vector size="54" baseType="lpstr">
      <vt:lpstr>Тема Office</vt:lpstr>
      <vt:lpstr>Требования к заполнению  формы ФГСН № 61 «Сведения о ВИЧ-инфекции»</vt:lpstr>
      <vt:lpstr>Слайд 2</vt:lpstr>
      <vt:lpstr>Персонифицированный учет больных  ВИЧ-инфекцией</vt:lpstr>
      <vt:lpstr>Слайд 4</vt:lpstr>
      <vt:lpstr>Структура ф. ФГСН №61</vt:lpstr>
      <vt:lpstr>Общее число пациентов впервые выявленных пациентов в таблице 1000 должно соответствовать числу впервые выявленных пациентов в таблице 2000</vt:lpstr>
      <vt:lpstr>Число зарегистрированных пациентов должно быть равно или больше числа пациентов, находящихся под диспансерным наблюдением</vt:lpstr>
      <vt:lpstr>Данные по иностранным гражданам вносятся только в 58, 59 строку таблицы 1000 и 30 строку таблицы 2000</vt:lpstr>
      <vt:lpstr>При заполнении строк 25-27 таблицы 2000 (распределение пациентов по уровню CD4 Т-лимфоцитов) данные из 27 строки (пациенты с CD4 менее 200 кл/мкл)  должны быть полностью «погружены» в строку 26  (пациенты с CD4 менее 350 кл/мкл)</vt:lpstr>
      <vt:lpstr>По стадиям в таблице 2000 распределяются пациенты, находящиеся  под диспансерным наблюдением</vt:lpstr>
      <vt:lpstr>Число пациентов в таблице 2100  должно соответствовать числу пациентов на диспансерном наблюдении в таблице 2000</vt:lpstr>
      <vt:lpstr>Число обследованных пациентов в отчетном году не должно превышать число пациентов, состоящих под диспансерным наблюдением</vt:lpstr>
      <vt:lpstr>В таблицу 3100 вносятся только результаты обследования граждан Российской Федерации. Включают результаты лабораторного обследования пациента на ВИЧ только один раз, независимо от числа проведенных исследований</vt:lpstr>
      <vt:lpstr>В таблицу 3600 включали только случаи впервые выявленной  сопутствующей патологии</vt:lpstr>
      <vt:lpstr>Число пациентов с неопределяемой вирусной нагрузкой по таблице 4000  не должно значительно превышать число пациентов, получающих АРТ по таблице 6000</vt:lpstr>
      <vt:lpstr>Число пациентов с неопределяемой вирусной нагрузкой при обследовании всей когорты на диспансерном наблюдении не должно быть меньше, чем число пациентов, с неопределяемой вирусной нагрузкой, получающих АРТ </vt:lpstr>
      <vt:lpstr>Слайд 17</vt:lpstr>
      <vt:lpstr>Слайд 18</vt:lpstr>
      <vt:lpstr>Слайд 19</vt:lpstr>
      <vt:lpstr>Пациенты, имеющие диагноз В24,  могут иметь стадии заболевания 4В или 5</vt:lpstr>
      <vt:lpstr>Слайд 21</vt:lpstr>
      <vt:lpstr>Таблица 1000. Число пациентов с впервые в жизни установленным диагнозом  болезни, вызванной ВИЧ, число контактных лиц и лиц с бессимптомным инфекционным статусом </vt:lpstr>
      <vt:lpstr>Таблица 1000</vt:lpstr>
      <vt:lpstr>НЕКОТОРЫЕ УСЛОВИЯ ВНУТРИТАБЛИЧНОГО КОНТРОЛЯ ДЛЯ ТАБЛИЦЫ 1000 </vt:lpstr>
      <vt:lpstr>НЕКОТОРЫЕ УСЛОВИЯ ВНУТРИТАБЛИЧНОГО КОНТРОЛЯ ДЛЯ ТАБЛИЦЫ 1000</vt:lpstr>
      <vt:lpstr>НЕКОТОРЫЕ УСЛОВИЯ ВНУТРИТАБЛИЧНОГО КОНТРОЛЯ ДЛЯ ТАБЛИЦЫ 1000</vt:lpstr>
      <vt:lpstr>НЕКОТОРЫЕ УСЛОВИЯ ВНУТРИТАБЛИЧНОГО КОНТРОЛЯ ДЛЯ ТАБЛИЦЫ 1000</vt:lpstr>
      <vt:lpstr>УСЛОВИЯ МЕЖТАБЛИЧНОГО КОНТРОЛЯ ДЛЯ ТАБЛИЦЫ 1000 </vt:lpstr>
      <vt:lpstr>Таблица 2000. Движение пациентов, больных ВИЧ-инфекцией, контактных лиц и лиц с бессимптомным статусом, состоящих под наблюдением данной медицинской организации, и клинические стадии болезни, вызванной ВИЧ  </vt:lpstr>
      <vt:lpstr>Слайд 30</vt:lpstr>
      <vt:lpstr>НЕКОТОРЫЕ УСЛОВИЯ ВНУТРИТАБЛИЧНОГО КОНТРОЛЯ ДЛЯ ТАБЛИЦЫ 2000</vt:lpstr>
      <vt:lpstr>НЕКОТОРЫЕ УСЛОВИЯ ВНУТРИТАБЛИЧНОГО КОНТРОЛЯ ДЛЯ ТАБЛИЦЫ 2000 </vt:lpstr>
      <vt:lpstr>Таблица 2100. Пути передачи ВИЧ-инфекции </vt:lpstr>
      <vt:lpstr>Таблица 3000. Обследование пациентов с ВИЧ-инфекцией</vt:lpstr>
      <vt:lpstr>Таблица 3100. Результаты лабораторного обследования на антитела к ВИЧ</vt:lpstr>
      <vt:lpstr>Таблица 3600. Выявление и лечение сопутствующих заболеваний у пациентов с болезнью, вызванной ВИЧ (B20 - B24)</vt:lpstr>
      <vt:lpstr>Таблица 4000. Обследование пациентов с болезнью, вызванной ВИЧ (В20 - В24) </vt:lpstr>
      <vt:lpstr>Слайд 38</vt:lpstr>
      <vt:lpstr>НЕКОТОРЫЕ УСЛОВИЯ ВНУТРИТАБЛИЧНОГО КОНТРОЛЯ ДЛЯ ТАБЛИЦЫ 5000 </vt:lpstr>
      <vt:lpstr>Таблица 6000. Результаты лечения пациентов с болезнью, вызванной ВИЧ (В20 - В24), состоящих под наблюдением медицинской организации </vt:lpstr>
      <vt:lpstr>Слайд 41</vt:lpstr>
      <vt:lpstr>НЕКОТОРЫЕ УСЛОВИЯ ВНУТРИТАБЛИЧНОГО КОНТРОЛЯ ДЛЯ ТАБЛИЦЫ 6000 </vt:lpstr>
      <vt:lpstr>Слайд 43</vt:lpstr>
      <vt:lpstr>Таблица 6100. Лечение пациентов с бессимптомным инфекционным статусом</vt:lpstr>
      <vt:lpstr>Условие межгодового контроля</vt:lpstr>
      <vt:lpstr>Условия межформенного контроля</vt:lpstr>
      <vt:lpstr>Мероприятия по приведению в соответствие форм статистической отчетности  и Федерального регистра</vt:lpstr>
      <vt:lpstr>Мониторинг показателей ФРВИЧ для сравнения</vt:lpstr>
      <vt:lpstr>Слайд 49</vt:lpstr>
      <vt:lpstr>Слайд 50</vt:lpstr>
      <vt:lpstr>Слайд 51</vt:lpstr>
      <vt:lpstr>Пути решения проблемы</vt:lpstr>
      <vt:lpstr>Слайд 53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Требованиям к заполнению  формы ФГСН № 61 «Сведения о ВИЧ-инфекции»</dc:title>
  <dc:creator>Наталья Логинова</dc:creator>
  <cp:lastModifiedBy>YudinaVV</cp:lastModifiedBy>
  <cp:revision>67</cp:revision>
  <dcterms:created xsi:type="dcterms:W3CDTF">2022-12-07T23:09:12Z</dcterms:created>
  <dcterms:modified xsi:type="dcterms:W3CDTF">2023-12-13T07:36:45Z</dcterms:modified>
</cp:coreProperties>
</file>