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1" r:id="rId2"/>
    <p:sldMasterId id="2147483723" r:id="rId3"/>
    <p:sldMasterId id="2147483726" r:id="rId4"/>
    <p:sldMasterId id="2147483739" r:id="rId5"/>
    <p:sldMasterId id="2147483741" r:id="rId6"/>
    <p:sldMasterId id="2147483911" r:id="rId7"/>
  </p:sldMasterIdLst>
  <p:sldIdLst>
    <p:sldId id="256" r:id="rId8"/>
    <p:sldId id="263" r:id="rId9"/>
    <p:sldId id="257" r:id="rId10"/>
    <p:sldId id="258" r:id="rId11"/>
    <p:sldId id="262" r:id="rId12"/>
    <p:sldId id="259" r:id="rId13"/>
    <p:sldId id="261" r:id="rId14"/>
    <p:sldId id="264" r:id="rId15"/>
    <p:sldId id="265" r:id="rId16"/>
    <p:sldId id="266" r:id="rId17"/>
    <p:sldId id="267" r:id="rId18"/>
    <p:sldId id="269" r:id="rId19"/>
    <p:sldId id="268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ользовательский макет">
  <p:cSld name="Пользовательский макет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title"/>
          </p:nvPr>
        </p:nvSpPr>
        <p:spPr>
          <a:xfrm>
            <a:off x="1142851" y="1122363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62856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6457110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Заголовок раздела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 txBox="1">
            <a:spLocks noGrp="1"/>
          </p:cNvSpPr>
          <p:nvPr>
            <p:ph type="title"/>
          </p:nvPr>
        </p:nvSpPr>
        <p:spPr>
          <a:xfrm>
            <a:off x="722615" y="4406900"/>
            <a:ext cx="7772513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1"/>
          </p:nvPr>
        </p:nvSpPr>
        <p:spPr>
          <a:xfrm>
            <a:off x="722615" y="2906713"/>
            <a:ext cx="7772513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6" name="Google Shape;66;p11"/>
          <p:cNvSpPr txBox="1">
            <a:spLocks noGrp="1"/>
          </p:cNvSpPr>
          <p:nvPr>
            <p:ph type="dt" idx="10"/>
          </p:nvPr>
        </p:nvSpPr>
        <p:spPr>
          <a:xfrm>
            <a:off x="62856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6457110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Заголовок и объект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62856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72" name="Google Shape;72;p12"/>
          <p:cNvSpPr txBox="1">
            <a:spLocks noGrp="1"/>
          </p:cNvSpPr>
          <p:nvPr>
            <p:ph type="sldNum" idx="12"/>
          </p:nvPr>
        </p:nvSpPr>
        <p:spPr>
          <a:xfrm>
            <a:off x="6457110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Титульный слайд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ctrTitle"/>
          </p:nvPr>
        </p:nvSpPr>
        <p:spPr>
          <a:xfrm>
            <a:off x="685711" y="2130425"/>
            <a:ext cx="7772513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"/>
          </p:nvPr>
        </p:nvSpPr>
        <p:spPr>
          <a:xfrm>
            <a:off x="1371422" y="3886200"/>
            <a:ext cx="6401091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lvl="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/>
            </a:lvl2pPr>
            <a:lvl3pPr lvl="2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2000"/>
              <a:buNone/>
              <a:defRPr/>
            </a:lvl5pPr>
            <a:lvl6pPr lvl="5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6pPr>
            <a:lvl7pPr lvl="6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7pPr>
            <a:lvl8pPr lvl="7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8pPr>
            <a:lvl9pPr lvl="8" algn="ctr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20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62856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6457110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 preserve="1">
  <p:cSld name="1_Title and Conten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>
            <a:spLocks noGrp="1"/>
          </p:cNvSpPr>
          <p:nvPr>
            <p:ph type="title"/>
          </p:nvPr>
        </p:nvSpPr>
        <p:spPr>
          <a:xfrm>
            <a:off x="278607" y="333376"/>
            <a:ext cx="8614128" cy="9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800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4" name="Google Shape;84;p15"/>
          <p:cNvSpPr txBox="1">
            <a:spLocks noGrp="1"/>
          </p:cNvSpPr>
          <p:nvPr>
            <p:ph type="body" idx="1"/>
          </p:nvPr>
        </p:nvSpPr>
        <p:spPr>
          <a:xfrm>
            <a:off x="278609" y="6129338"/>
            <a:ext cx="7358117" cy="7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ctr" anchorCtr="0">
            <a:normAutofit/>
          </a:bodyPr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preserve="1">
  <p:cSld name="1_Blank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>
            <a:spLocks noGrp="1"/>
          </p:cNvSpPr>
          <p:nvPr>
            <p:ph type="pic" idx="2"/>
          </p:nvPr>
        </p:nvSpPr>
        <p:spPr>
          <a:xfrm>
            <a:off x="0" y="0"/>
            <a:ext cx="9143934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28075" rIns="0" bIns="0" anchor="t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1"/>
          </p:nvPr>
        </p:nvSpPr>
        <p:spPr>
          <a:xfrm>
            <a:off x="2145126" y="2229077"/>
            <a:ext cx="4853743" cy="2399700"/>
          </a:xfrm>
          <a:prstGeom prst="rect">
            <a:avLst/>
          </a:prstGeom>
          <a:solidFill>
            <a:schemeClr val="dk1">
              <a:alpha val="38820"/>
            </a:schemeClr>
          </a:solidFill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rmAutofit/>
          </a:bodyPr>
          <a:lstStyle>
            <a:lvl1pPr marL="457200" lvl="0" indent="-22860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>
                <a:solidFill>
                  <a:schemeClr val="lt1"/>
                </a:solidFill>
              </a:defRPr>
            </a:lvl1pPr>
            <a:lvl2pPr marL="914400" lvl="1" indent="-228600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b="1"/>
            </a:lvl2pPr>
            <a:lvl3pPr marL="1371600" lvl="2" indent="-228600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b="1"/>
            </a:lvl3pPr>
            <a:lvl4pPr marL="1828800" lvl="3" indent="-228600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b="1"/>
            </a:lvl4pPr>
            <a:lvl5pPr marL="2286000" lvl="4" indent="-228600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Титульный слайд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ctrTitle"/>
          </p:nvPr>
        </p:nvSpPr>
        <p:spPr>
          <a:xfrm>
            <a:off x="685711" y="2130425"/>
            <a:ext cx="7772513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"/>
          </p:nvPr>
        </p:nvSpPr>
        <p:spPr>
          <a:xfrm>
            <a:off x="1371422" y="3886200"/>
            <a:ext cx="6401091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lvl="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/>
            </a:lvl2pPr>
            <a:lvl3pPr lvl="2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2000"/>
              <a:buNone/>
              <a:defRPr/>
            </a:lvl5pPr>
            <a:lvl6pPr lvl="5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6pPr>
            <a:lvl7pPr lvl="6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7pPr>
            <a:lvl8pPr lvl="7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8pPr>
            <a:lvl9pPr lvl="8" algn="ctr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20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62856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6457110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ользовательский макет">
  <p:cSld name="Пользовательский макет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title"/>
          </p:nvPr>
        </p:nvSpPr>
        <p:spPr>
          <a:xfrm>
            <a:off x="1142851" y="1122363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Вертикальный заголовок и текст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 rot="5400000">
            <a:off x="5152534" y="2597109"/>
            <a:ext cx="5005500" cy="2056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 rot="5400000">
            <a:off x="982318" y="597120"/>
            <a:ext cx="5005500" cy="6055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Google Shape;23;p3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Заголовок и вертикальный текст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 rot="5400000">
            <a:off x="2308861" y="-246665"/>
            <a:ext cx="4522800" cy="8226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Рисунок с подписью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1792848" y="4800600"/>
            <a:ext cx="5485685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2" name="Google Shape;32;p5"/>
          <p:cNvSpPr>
            <a:spLocks noGrp="1"/>
          </p:cNvSpPr>
          <p:nvPr>
            <p:ph type="pic" idx="2"/>
          </p:nvPr>
        </p:nvSpPr>
        <p:spPr>
          <a:xfrm>
            <a:off x="1792848" y="612775"/>
            <a:ext cx="5485685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1792848" y="5367338"/>
            <a:ext cx="5485685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900"/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Вертикальный заголовок и текст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 rot="5400000">
            <a:off x="5152534" y="2597109"/>
            <a:ext cx="5005500" cy="2056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 rot="5400000">
            <a:off x="982318" y="597120"/>
            <a:ext cx="5005500" cy="6055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Google Shape;23;p3"/>
          <p:cNvSpPr txBox="1">
            <a:spLocks noGrp="1"/>
          </p:cNvSpPr>
          <p:nvPr>
            <p:ph type="dt" idx="10"/>
          </p:nvPr>
        </p:nvSpPr>
        <p:spPr>
          <a:xfrm>
            <a:off x="62856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457110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Объект с подписью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141" y="273050"/>
            <a:ext cx="3008308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3574982" y="273050"/>
            <a:ext cx="5111784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8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4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20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141" y="1435100"/>
            <a:ext cx="3008308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900"/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Пустой слайд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Только заголовок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Сравнение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57141" y="274638"/>
            <a:ext cx="8229653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457140" y="1535113"/>
            <a:ext cx="4040474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600"/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57140" y="2174875"/>
            <a:ext cx="4040474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4645214" y="1535113"/>
            <a:ext cx="4041599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600"/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4"/>
          </p:nvPr>
        </p:nvSpPr>
        <p:spPr>
          <a:xfrm>
            <a:off x="4645214" y="2174875"/>
            <a:ext cx="4041599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Два объекта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457140" y="1604963"/>
            <a:ext cx="4055997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4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2"/>
          </p:nvPr>
        </p:nvSpPr>
        <p:spPr>
          <a:xfrm>
            <a:off x="4627357" y="1604963"/>
            <a:ext cx="4055997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4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1" name="Google Shape;61;p10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Заголовок раздела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 txBox="1">
            <a:spLocks noGrp="1"/>
          </p:cNvSpPr>
          <p:nvPr>
            <p:ph type="title"/>
          </p:nvPr>
        </p:nvSpPr>
        <p:spPr>
          <a:xfrm>
            <a:off x="722615" y="4406900"/>
            <a:ext cx="7772513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1"/>
          </p:nvPr>
        </p:nvSpPr>
        <p:spPr>
          <a:xfrm>
            <a:off x="722615" y="2906713"/>
            <a:ext cx="7772513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6" name="Google Shape;66;p11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Заголовок и объект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Титульный слайд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ctrTitle"/>
          </p:nvPr>
        </p:nvSpPr>
        <p:spPr>
          <a:xfrm>
            <a:off x="685711" y="2130425"/>
            <a:ext cx="7772513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"/>
          </p:nvPr>
        </p:nvSpPr>
        <p:spPr>
          <a:xfrm>
            <a:off x="1371422" y="3886200"/>
            <a:ext cx="6401091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lvl="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/>
            </a:lvl2pPr>
            <a:lvl3pPr lvl="2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2000"/>
              <a:buNone/>
              <a:defRPr/>
            </a:lvl5pPr>
            <a:lvl6pPr lvl="5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6pPr>
            <a:lvl7pPr lvl="6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7pPr>
            <a:lvl8pPr lvl="7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8pPr>
            <a:lvl9pPr lvl="8" algn="ctr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20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 preserve="1">
  <p:cSld name="1_Title and Conten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>
            <a:spLocks noGrp="1"/>
          </p:cNvSpPr>
          <p:nvPr>
            <p:ph type="title"/>
          </p:nvPr>
        </p:nvSpPr>
        <p:spPr>
          <a:xfrm>
            <a:off x="278607" y="333376"/>
            <a:ext cx="8614128" cy="9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800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4" name="Google Shape;84;p15"/>
          <p:cNvSpPr txBox="1">
            <a:spLocks noGrp="1"/>
          </p:cNvSpPr>
          <p:nvPr>
            <p:ph type="body" idx="1"/>
          </p:nvPr>
        </p:nvSpPr>
        <p:spPr>
          <a:xfrm>
            <a:off x="278608" y="6129338"/>
            <a:ext cx="7358117" cy="7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ctr" anchorCtr="0">
            <a:normAutofit/>
          </a:bodyPr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preserve="1">
  <p:cSld name="1_Blank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>
            <a:spLocks noGrp="1"/>
          </p:cNvSpPr>
          <p:nvPr>
            <p:ph type="pic" idx="2"/>
          </p:nvPr>
        </p:nvSpPr>
        <p:spPr>
          <a:xfrm>
            <a:off x="0" y="0"/>
            <a:ext cx="9143934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28075" rIns="0" bIns="0" anchor="t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1"/>
          </p:nvPr>
        </p:nvSpPr>
        <p:spPr>
          <a:xfrm>
            <a:off x="2145126" y="2229077"/>
            <a:ext cx="4853743" cy="2399700"/>
          </a:xfrm>
          <a:prstGeom prst="rect">
            <a:avLst/>
          </a:prstGeom>
          <a:solidFill>
            <a:schemeClr val="dk1">
              <a:alpha val="38820"/>
            </a:schemeClr>
          </a:solidFill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rmAutofit/>
          </a:bodyPr>
          <a:lstStyle>
            <a:lvl1pPr marL="457200" lvl="0" indent="-22860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>
                <a:solidFill>
                  <a:schemeClr val="lt1"/>
                </a:solidFill>
              </a:defRPr>
            </a:lvl1pPr>
            <a:lvl2pPr marL="914400" lvl="1" indent="-228600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b="1"/>
            </a:lvl2pPr>
            <a:lvl3pPr marL="1371600" lvl="2" indent="-228600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b="1"/>
            </a:lvl3pPr>
            <a:lvl4pPr marL="1828800" lvl="3" indent="-228600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b="1"/>
            </a:lvl4pPr>
            <a:lvl5pPr marL="2286000" lvl="4" indent="-228600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Заголовок и вертикальный текст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 rot="5400000">
            <a:off x="2308861" y="-246665"/>
            <a:ext cx="4522800" cy="8226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62856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6457110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Рисунок с подписью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1792849" y="4800600"/>
            <a:ext cx="5485685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2" name="Google Shape;32;p5"/>
          <p:cNvSpPr>
            <a:spLocks noGrp="1"/>
          </p:cNvSpPr>
          <p:nvPr>
            <p:ph type="pic" idx="2"/>
          </p:nvPr>
        </p:nvSpPr>
        <p:spPr>
          <a:xfrm>
            <a:off x="1792849" y="612775"/>
            <a:ext cx="5485685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1792849" y="5367338"/>
            <a:ext cx="5485685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900"/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62856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457110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Объект с подписью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141" y="273050"/>
            <a:ext cx="3008308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3574982" y="273050"/>
            <a:ext cx="5111784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8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4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20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141" y="1435100"/>
            <a:ext cx="3008308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900"/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62856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6457110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Пустой слайд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62856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6457110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Только заголовок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62856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6457110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Сравнение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57141" y="274638"/>
            <a:ext cx="8229653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457140" y="1535113"/>
            <a:ext cx="4040474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600"/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57140" y="2174875"/>
            <a:ext cx="4040474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4645215" y="1535113"/>
            <a:ext cx="4041599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600"/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4"/>
          </p:nvPr>
        </p:nvSpPr>
        <p:spPr>
          <a:xfrm>
            <a:off x="4645215" y="2174875"/>
            <a:ext cx="4041599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62856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6" name="Google Shape;56;p9"/>
          <p:cNvSpPr txBox="1">
            <a:spLocks noGrp="1"/>
          </p:cNvSpPr>
          <p:nvPr>
            <p:ph type="sldNum" idx="12"/>
          </p:nvPr>
        </p:nvSpPr>
        <p:spPr>
          <a:xfrm>
            <a:off x="6457110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Два объекта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457140" y="1604963"/>
            <a:ext cx="4055997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4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2"/>
          </p:nvPr>
        </p:nvSpPr>
        <p:spPr>
          <a:xfrm>
            <a:off x="4627358" y="1604963"/>
            <a:ext cx="4055997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4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1" name="Google Shape;61;p10"/>
          <p:cNvSpPr txBox="1">
            <a:spLocks noGrp="1"/>
          </p:cNvSpPr>
          <p:nvPr>
            <p:ph type="dt" idx="10"/>
          </p:nvPr>
        </p:nvSpPr>
        <p:spPr>
          <a:xfrm>
            <a:off x="62856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6457110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8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2856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marR="0"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13" name="Google Shape;13;p1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457110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Google Shape;15;p1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2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0" y="0"/>
            <a:ext cx="91439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6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marR="0"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13" name="Google Shape;13;p1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Google Shape;15;p1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4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0" y="0"/>
            <a:ext cx="91439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6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4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2FC2C04-4C17-4FE9-BBE2-8C7230E6855F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7641753-0B37-4464-B9BE-388FE33875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Отчет о кадрах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Правила и порядок составления таблицы 1100 формы ФСН № 30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427984" y="5517232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Дымбрылова Баира Цыденбаловна – консультант отдела кадровой политики Минздрава Забайкальского края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5196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43000"/>
          </a:xfrm>
        </p:spPr>
        <p:txBody>
          <a:bodyPr>
            <a:normAutofit/>
          </a:bodyPr>
          <a:lstStyle/>
          <a:p>
            <a:pPr lvl="0"/>
            <a:r>
              <a:rPr lang="ru-RU" sz="3600" b="1" dirty="0" smtClean="0"/>
              <a:t>Стр. 84 </a:t>
            </a:r>
            <a:r>
              <a:rPr lang="ru-RU" sz="3600" dirty="0" smtClean="0"/>
              <a:t>Врач СМП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6555" y="4077072"/>
            <a:ext cx="7498080" cy="1584176"/>
          </a:xfrm>
        </p:spPr>
        <p:txBody>
          <a:bodyPr>
            <a:noAutofit/>
          </a:bodyPr>
          <a:lstStyle/>
          <a:p>
            <a:pPr lvl="0" algn="just"/>
            <a:r>
              <a:rPr lang="ru-RU" sz="2400" dirty="0"/>
              <a:t>Высшее образование – </a:t>
            </a:r>
            <a:r>
              <a:rPr lang="ru-RU" sz="2400" dirty="0">
                <a:solidFill>
                  <a:srgbClr val="C00000"/>
                </a:solidFill>
              </a:rPr>
              <a:t>специалитет</a:t>
            </a:r>
            <a:r>
              <a:rPr lang="ru-RU" sz="2400" dirty="0"/>
              <a:t> по одной из специальностей: «Лечебное дело», «Педиатрия» (полученное после 1 сентября 2023 года</a:t>
            </a:r>
            <a:r>
              <a:rPr lang="ru-RU" sz="2400" dirty="0" smtClean="0"/>
              <a:t>)</a:t>
            </a:r>
          </a:p>
          <a:p>
            <a:pPr lvl="0" algn="just"/>
            <a:r>
              <a:rPr lang="ru-RU" sz="2400" dirty="0" smtClean="0">
                <a:solidFill>
                  <a:srgbClr val="C00000"/>
                </a:solidFill>
              </a:rPr>
              <a:t>Не заполняются </a:t>
            </a:r>
            <a:r>
              <a:rPr lang="ru-RU" sz="2400" dirty="0" smtClean="0"/>
              <a:t>графы по категориям, сертификатам и свидетельству об аккредитации.</a:t>
            </a:r>
            <a:endParaRPr lang="ru-RU" sz="2400" dirty="0"/>
          </a:p>
          <a:p>
            <a:pPr algn="just"/>
            <a:endParaRPr lang="ru-RU" sz="2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75656" y="307808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600" b="1" dirty="0" smtClean="0"/>
              <a:t>Стр. 85 </a:t>
            </a:r>
            <a:r>
              <a:rPr lang="ru-RU" sz="3600" dirty="0" smtClean="0"/>
              <a:t>Врач выездной бригады СМП</a:t>
            </a:r>
            <a:endParaRPr lang="ru-RU" sz="36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394400" y="1052736"/>
            <a:ext cx="7498080" cy="158417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just"/>
            <a:r>
              <a:rPr lang="ru-RU" sz="2400" dirty="0" smtClean="0"/>
              <a:t>Квалификационные требования в соответствии с Приказом МЗРФ № 541н: высшее образование + интернатура/ординатура или ПП по СМП, сертификат специалиста или свидетельство об аккредитации </a:t>
            </a:r>
            <a:r>
              <a:rPr lang="ru-RU" sz="2400" dirty="0" smtClean="0">
                <a:solidFill>
                  <a:srgbClr val="C00000"/>
                </a:solidFill>
              </a:rPr>
              <a:t>по специальности «скорая медицинская помощь»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989434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Временно сохраненные должности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12776"/>
            <a:ext cx="3960440" cy="48006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Стр. 48 педиатры</a:t>
            </a:r>
            <a:br>
              <a:rPr lang="ru-RU" sz="2000" dirty="0" smtClean="0"/>
            </a:br>
            <a:r>
              <a:rPr lang="ru-RU" sz="2000" dirty="0" smtClean="0"/>
              <a:t>городские (районные)</a:t>
            </a:r>
          </a:p>
          <a:p>
            <a:r>
              <a:rPr lang="ru-RU" sz="2000" dirty="0" smtClean="0"/>
              <a:t>Стр. 72 психиатры подростковые</a:t>
            </a:r>
          </a:p>
          <a:p>
            <a:r>
              <a:rPr lang="ru-RU" sz="2000" dirty="0" smtClean="0"/>
              <a:t>Стр. 101 терапевты подростковые</a:t>
            </a:r>
          </a:p>
          <a:p>
            <a:endParaRPr lang="ru-RU" sz="2000" dirty="0" smtClean="0"/>
          </a:p>
          <a:p>
            <a:endParaRPr lang="ru-RU" sz="1400" dirty="0" smtClean="0"/>
          </a:p>
          <a:p>
            <a:r>
              <a:rPr lang="ru-RU" sz="2000" dirty="0" smtClean="0"/>
              <a:t>Стр. 233 лаборанты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64088" y="1268760"/>
            <a:ext cx="3600400" cy="4944616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None/>
            </a:pPr>
            <a:endParaRPr lang="ru-RU" sz="2000" dirty="0" smtClean="0"/>
          </a:p>
          <a:p>
            <a:pPr marL="82296" indent="0">
              <a:buNone/>
            </a:pPr>
            <a:endParaRPr lang="ru-RU" sz="2000" dirty="0"/>
          </a:p>
          <a:p>
            <a:pPr marL="82296" indent="0" algn="just">
              <a:buNone/>
            </a:pPr>
            <a:r>
              <a:rPr lang="ru-RU" sz="2000" dirty="0" smtClean="0"/>
              <a:t>Должности сохраняются для лиц, принятых на должность </a:t>
            </a:r>
            <a:r>
              <a:rPr lang="ru-RU" sz="2000" dirty="0" smtClean="0">
                <a:solidFill>
                  <a:srgbClr val="C00000"/>
                </a:solidFill>
              </a:rPr>
              <a:t>до 1 сентября 2023 года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pPr marL="82296" indent="0" algn="just">
              <a:buNone/>
            </a:pPr>
            <a:r>
              <a:rPr lang="ru-RU" sz="2000" dirty="0" smtClean="0"/>
              <a:t>Должности </a:t>
            </a:r>
            <a:r>
              <a:rPr lang="ru-RU" sz="2000" dirty="0"/>
              <a:t>сохраняются для лиц, принятых на должность </a:t>
            </a:r>
            <a:r>
              <a:rPr lang="ru-RU" sz="2000" dirty="0">
                <a:solidFill>
                  <a:srgbClr val="C00000"/>
                </a:solidFill>
              </a:rPr>
              <a:t>до 1 </a:t>
            </a:r>
            <a:r>
              <a:rPr lang="ru-RU" sz="2000" dirty="0" smtClean="0">
                <a:solidFill>
                  <a:srgbClr val="C00000"/>
                </a:solidFill>
              </a:rPr>
              <a:t>октября 1999 </a:t>
            </a:r>
            <a:r>
              <a:rPr lang="ru-RU" sz="2000" dirty="0">
                <a:solidFill>
                  <a:srgbClr val="C00000"/>
                </a:solidFill>
              </a:rPr>
              <a:t>года</a:t>
            </a:r>
          </a:p>
          <a:p>
            <a:endParaRPr lang="ru-RU" sz="2000" dirty="0" smtClean="0"/>
          </a:p>
        </p:txBody>
      </p:sp>
      <p:sp>
        <p:nvSpPr>
          <p:cNvPr id="5" name="Стрелка вправо 4"/>
          <p:cNvSpPr/>
          <p:nvPr/>
        </p:nvSpPr>
        <p:spPr>
          <a:xfrm>
            <a:off x="4283968" y="1916832"/>
            <a:ext cx="720080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4351074" y="3861048"/>
            <a:ext cx="720080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5229200"/>
            <a:ext cx="7272808" cy="9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Увеличение штатных должностей и физических лиц</a:t>
            </a:r>
            <a:br>
              <a:rPr lang="ru-RU" dirty="0" smtClean="0"/>
            </a:br>
            <a:r>
              <a:rPr lang="ru-RU" dirty="0" smtClean="0"/>
              <a:t>в сравнении с предыдущим годом не должно быть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27656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43000"/>
          </a:xfrm>
        </p:spPr>
        <p:txBody>
          <a:bodyPr>
            <a:normAutofit/>
          </a:bodyPr>
          <a:lstStyle/>
          <a:p>
            <a:pPr lvl="0"/>
            <a:r>
              <a:rPr lang="ru-RU" sz="3600" b="1" dirty="0" smtClean="0"/>
              <a:t>Стр. 22 </a:t>
            </a:r>
            <a:r>
              <a:rPr lang="ru-RU" sz="3600" dirty="0" smtClean="0"/>
              <a:t>Врач КЛД</a:t>
            </a:r>
            <a:endParaRPr lang="ru-RU" sz="36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309033" y="1196752"/>
            <a:ext cx="7498080" cy="158417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just"/>
            <a:r>
              <a:rPr lang="ru-RU" sz="2400" dirty="0" smtClean="0"/>
              <a:t>Только специалисты с медицинским образованием;</a:t>
            </a:r>
          </a:p>
          <a:p>
            <a:pPr algn="just"/>
            <a:r>
              <a:rPr lang="ru-RU" sz="2400" dirty="0" smtClean="0"/>
              <a:t>Квалификационные требования дополнены: высшее образование специалитет по специальности «Фармация» (полученное до 31 декабря 2010 года);</a:t>
            </a:r>
          </a:p>
          <a:p>
            <a:pPr algn="just"/>
            <a:r>
              <a:rPr lang="ru-RU" sz="2400" dirty="0" smtClean="0"/>
              <a:t>Обязательное наличие сертификата специалиста или свидетельства об аккредитации по специальности «клиническая лабораторная диагностика».</a:t>
            </a:r>
          </a:p>
          <a:p>
            <a:endParaRPr lang="ru-RU" sz="2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45920" y="4077072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600" b="1" dirty="0" smtClean="0"/>
              <a:t>Стр. 233 </a:t>
            </a:r>
            <a:r>
              <a:rPr lang="ru-RU" sz="3600" dirty="0" smtClean="0"/>
              <a:t>Лаборанты</a:t>
            </a:r>
            <a:endParaRPr lang="ru-RU" sz="36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309033" y="5013176"/>
            <a:ext cx="7498080" cy="1152128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just"/>
            <a:r>
              <a:rPr lang="ru-RU" sz="2400" dirty="0" smtClean="0"/>
              <a:t>С 2023 года  проходят аккредитацию – сведения по наличию свидетельства об аккредитации необходимо внести в графу 16.</a:t>
            </a:r>
          </a:p>
        </p:txBody>
      </p:sp>
    </p:spTree>
    <p:extLst>
      <p:ext uri="{BB962C8B-B14F-4D97-AF65-F5344CB8AC3E}">
        <p14:creationId xmlns:p14="http://schemas.microsoft.com/office/powerpoint/2010/main" xmlns="" val="1864038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498080" cy="648072"/>
          </a:xfrm>
        </p:spPr>
        <p:txBody>
          <a:bodyPr>
            <a:noAutofit/>
          </a:bodyPr>
          <a:lstStyle/>
          <a:p>
            <a:r>
              <a:rPr lang="ru-RU" sz="2400" dirty="0" smtClean="0"/>
              <a:t>Специалисты с высшим немедицинским образованием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1" y="908720"/>
            <a:ext cx="5688631" cy="4536504"/>
          </a:xfrm>
        </p:spPr>
      </p:pic>
      <p:cxnSp>
        <p:nvCxnSpPr>
          <p:cNvPr id="6" name="Прямая со стрелкой 5"/>
          <p:cNvCxnSpPr/>
          <p:nvPr/>
        </p:nvCxnSpPr>
        <p:spPr>
          <a:xfrm>
            <a:off x="6588224" y="2276872"/>
            <a:ext cx="547683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6631851" y="2612817"/>
            <a:ext cx="504056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7262000" y="1506349"/>
            <a:ext cx="1584176" cy="2066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Логопеды и  психологи без специальной подготовки</a:t>
            </a:r>
          </a:p>
          <a:p>
            <a:pPr algn="ctr"/>
            <a:r>
              <a:rPr lang="ru-RU" dirty="0" smtClean="0"/>
              <a:t>в ПРОЧИЙ ПЕРСОНАЛ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15616" y="5589240"/>
            <a:ext cx="7730560" cy="9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 2023 г. проходят аккредитацию</a:t>
            </a:r>
          </a:p>
          <a:p>
            <a:pPr algn="ctr"/>
            <a:r>
              <a:rPr lang="ru-RU" dirty="0" smtClean="0"/>
              <a:t>и необходимо внести данные по аккредитации по строкам: </a:t>
            </a:r>
            <a:br>
              <a:rPr lang="ru-RU" dirty="0" smtClean="0"/>
            </a:br>
            <a:r>
              <a:rPr lang="ru-RU" dirty="0" smtClean="0"/>
              <a:t>129, 130, 132,133, 136, 137, 138, 139, 140, 141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5578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Провизоры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2012309"/>
            <a:ext cx="3277057" cy="3229426"/>
          </a:xfrm>
        </p:spPr>
      </p:pic>
      <p:sp>
        <p:nvSpPr>
          <p:cNvPr id="8" name="Правая фигурная скобка 7"/>
          <p:cNvSpPr/>
          <p:nvPr/>
        </p:nvSpPr>
        <p:spPr>
          <a:xfrm>
            <a:off x="4716016" y="2212742"/>
            <a:ext cx="576064" cy="2088232"/>
          </a:xfrm>
          <a:prstGeom prst="rightBrace">
            <a:avLst>
              <a:gd name="adj1" fmla="val 0"/>
              <a:gd name="adj2" fmla="val 4958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4716016" y="4372982"/>
            <a:ext cx="576064" cy="864096"/>
          </a:xfrm>
          <a:prstGeom prst="rightBrace">
            <a:avLst>
              <a:gd name="adj1" fmla="val 0"/>
              <a:gd name="adj2" fmla="val 4958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2348880"/>
            <a:ext cx="3024336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Сумма стр. 144-147 должна быть равна стр. 143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552239" y="3933056"/>
            <a:ext cx="3024336" cy="14761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Сумма стр. 148-150 должна быть равна или меньше</a:t>
            </a:r>
            <a:br>
              <a:rPr lang="ru-RU" dirty="0" smtClean="0"/>
            </a:br>
            <a:r>
              <a:rPr lang="ru-RU" dirty="0" smtClean="0"/>
              <a:t> стр. 143 за счет руководителя с высшим фарм. образованием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422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498080" cy="86409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Средний медицинский персонал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80728"/>
            <a:ext cx="7818072" cy="497964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Стр. 155 Руководители </a:t>
            </a:r>
            <a:r>
              <a:rPr lang="ru-RU" sz="2400" dirty="0" smtClean="0"/>
              <a:t>включает:</a:t>
            </a:r>
          </a:p>
          <a:p>
            <a:pPr marL="82296" indent="0" algn="just">
              <a:buNone/>
            </a:pPr>
            <a:r>
              <a:rPr lang="ru-RU" sz="2400" dirty="0" smtClean="0"/>
              <a:t>Заместитель </a:t>
            </a:r>
            <a:r>
              <a:rPr lang="ru-RU" sz="2400" dirty="0"/>
              <a:t>главного врача по управлению сестринским </a:t>
            </a:r>
            <a:r>
              <a:rPr lang="ru-RU" sz="2400" dirty="0" smtClean="0"/>
              <a:t>персоналом, главная </a:t>
            </a:r>
            <a:r>
              <a:rPr lang="ru-RU" sz="2400" dirty="0" err="1" smtClean="0"/>
              <a:t>мед.сестра</a:t>
            </a:r>
            <a:r>
              <a:rPr lang="ru-RU" sz="2400" dirty="0" smtClean="0"/>
              <a:t> (главный мед. брат), главная акушерка, главный фельдшер;</a:t>
            </a:r>
          </a:p>
          <a:p>
            <a:pPr marL="82296" indent="0" algn="just">
              <a:buNone/>
            </a:pPr>
            <a:endParaRPr lang="ru-RU" sz="2400" dirty="0" smtClean="0"/>
          </a:p>
          <a:p>
            <a:pPr algn="just"/>
            <a:r>
              <a:rPr lang="ru-RU" sz="2400" dirty="0" smtClean="0">
                <a:solidFill>
                  <a:srgbClr val="C00000"/>
                </a:solidFill>
              </a:rPr>
              <a:t>Стр. 158 Заведующие </a:t>
            </a:r>
            <a:r>
              <a:rPr lang="ru-RU" sz="2400" dirty="0" smtClean="0"/>
              <a:t>– </a:t>
            </a:r>
            <a:r>
              <a:rPr lang="ru-RU" sz="2400" b="1" dirty="0" smtClean="0"/>
              <a:t>исключены из строки заведующие ФАП</a:t>
            </a:r>
            <a:r>
              <a:rPr lang="ru-RU" sz="2400" dirty="0" smtClean="0"/>
              <a:t>, включает только: заведующий молочной кухней, заведующий производством учреждения (отдела, отделения, лаборатории) зубопротезирования.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6468145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498080" cy="86409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Средний медицинский персонал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80728"/>
            <a:ext cx="5256584" cy="504056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Заведующие ФАП и заведующие ФП</a:t>
            </a:r>
            <a:r>
              <a:rPr lang="ru-RU" sz="2400" dirty="0" smtClean="0"/>
              <a:t>:</a:t>
            </a:r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772816"/>
            <a:ext cx="223224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Заведующий ФАП - акушер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2231740" y="3488796"/>
            <a:ext cx="57606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4365104"/>
            <a:ext cx="223224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 156 Акушерки (включая старших)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1772816"/>
            <a:ext cx="223224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Заведующий ФАП – фельдшер, заведующий ФП - фельдшер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4752020" y="3488796"/>
            <a:ext cx="57606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4365104"/>
            <a:ext cx="223224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 212 Фельдшер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16216" y="1772816"/>
            <a:ext cx="223224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Заведующий ФАП – </a:t>
            </a:r>
            <a:r>
              <a:rPr lang="ru-RU" dirty="0" err="1" smtClean="0"/>
              <a:t>мед.сестра</a:t>
            </a:r>
            <a:r>
              <a:rPr lang="ru-RU" dirty="0" smtClean="0"/>
              <a:t>, заведующий ФП - </a:t>
            </a:r>
            <a:r>
              <a:rPr lang="ru-RU" dirty="0" err="1" smtClean="0"/>
              <a:t>мед.сестра</a:t>
            </a: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7344308" y="3488796"/>
            <a:ext cx="57606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16216" y="4365104"/>
            <a:ext cx="223224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 174 </a:t>
            </a:r>
            <a:r>
              <a:rPr lang="ru-RU" dirty="0" err="1" smtClean="0"/>
              <a:t>Мед.сестры</a:t>
            </a:r>
            <a:r>
              <a:rPr lang="ru-RU" dirty="0" smtClean="0"/>
              <a:t> (братья)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3131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5447" y="-99392"/>
            <a:ext cx="7498080" cy="100811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Медицинские сестры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9008" y="692696"/>
            <a:ext cx="7818072" cy="86409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Стр. 197 Специалисты по оказанию медицинской помощи обучающимся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669492"/>
            <a:ext cx="2448272" cy="22540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Было: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Медицинская сестра отделения организации МП несовершеннолетним в образовательных организациях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64922" y="1669492"/>
            <a:ext cx="2232248" cy="22540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Стало: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Медицинская сестра –</a:t>
            </a:r>
          </a:p>
          <a:p>
            <a:pPr algn="ctr"/>
            <a:r>
              <a:rPr lang="ru-RU" dirty="0" smtClean="0"/>
              <a:t>специалист по оказанию МП обучающимся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4561468" y="2132856"/>
            <a:ext cx="792088" cy="1152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128694" y="4149080"/>
            <a:ext cx="7818072" cy="1235224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/>
              <a:t>Необходимо было переименовать должности в штатном расписании;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/>
              <a:t>Если не переименовано, то указывать в строку «медицинская сестра».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72450" y="5661248"/>
            <a:ext cx="773056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Если значения стр. 197 таблицы 1100 и стр. 2 таб. 1106 не соответствуют,</a:t>
            </a:r>
          </a:p>
          <a:p>
            <a:pPr algn="ctr"/>
            <a:r>
              <a:rPr lang="ru-RU" dirty="0" smtClean="0"/>
              <a:t>то необходимо предоставить пояснительную записку</a:t>
            </a:r>
          </a:p>
        </p:txBody>
      </p:sp>
    </p:spTree>
    <p:extLst>
      <p:ext uri="{BB962C8B-B14F-4D97-AF65-F5344CB8AC3E}">
        <p14:creationId xmlns:p14="http://schemas.microsoft.com/office/powerpoint/2010/main" xmlns="" val="826327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Прочий персонал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5" y="2404677"/>
            <a:ext cx="4176463" cy="20162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744455" y="1440675"/>
            <a:ext cx="3024336" cy="19280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 228: </a:t>
            </a:r>
          </a:p>
          <a:p>
            <a:pPr algn="ctr"/>
            <a:r>
              <a:rPr lang="ru-RU" dirty="0" smtClean="0"/>
              <a:t>специалисты со СПО</a:t>
            </a:r>
          </a:p>
          <a:p>
            <a:pPr algn="ctr"/>
            <a:r>
              <a:rPr lang="ru-RU" dirty="0" smtClean="0"/>
              <a:t>или среднее общее образование и краткосрочное обучение или инструктаж на рабочем месте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3789040"/>
            <a:ext cx="3024336" cy="17281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 229: </a:t>
            </a:r>
          </a:p>
          <a:p>
            <a:pPr algn="ctr"/>
            <a:r>
              <a:rPr lang="ru-RU" dirty="0" smtClean="0"/>
              <a:t>специалисты с высшим профессиональным образованием</a:t>
            </a:r>
            <a:endParaRPr lang="ru-RU" dirty="0"/>
          </a:p>
        </p:txBody>
      </p:sp>
      <p:cxnSp>
        <p:nvCxnSpPr>
          <p:cNvPr id="8" name="Прямая со стрелкой 7"/>
          <p:cNvCxnSpPr>
            <a:endCxn id="5" idx="1"/>
          </p:cNvCxnSpPr>
          <p:nvPr/>
        </p:nvCxnSpPr>
        <p:spPr>
          <a:xfrm flipV="1">
            <a:off x="5384415" y="2404677"/>
            <a:ext cx="360040" cy="404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384415" y="3368679"/>
            <a:ext cx="339713" cy="8524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140860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700808"/>
            <a:ext cx="7498080" cy="1143000"/>
          </a:xfrm>
        </p:spPr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4365104"/>
            <a:ext cx="7498080" cy="1883296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2400" dirty="0" smtClean="0"/>
              <a:t>Контактный телефон: 8(3022) 21-04-85, </a:t>
            </a:r>
            <a:r>
              <a:rPr lang="ru-RU" sz="2400" dirty="0" err="1" smtClean="0"/>
              <a:t>добав</a:t>
            </a:r>
            <a:r>
              <a:rPr lang="ru-RU" sz="2400" dirty="0" smtClean="0"/>
              <a:t>. 4574, </a:t>
            </a:r>
          </a:p>
          <a:p>
            <a:pPr marL="82296" indent="0">
              <a:buNone/>
            </a:pPr>
            <a:r>
              <a:rPr lang="ru-RU" sz="2400" dirty="0" err="1" smtClean="0"/>
              <a:t>телеграм</a:t>
            </a:r>
            <a:r>
              <a:rPr lang="ru-RU" sz="2400" dirty="0"/>
              <a:t>:</a:t>
            </a:r>
            <a:r>
              <a:rPr lang="ru-RU" sz="2400" dirty="0" smtClean="0"/>
              <a:t> 8-996-023-40-80,</a:t>
            </a:r>
          </a:p>
          <a:p>
            <a:pPr marL="82296" indent="0">
              <a:buNone/>
            </a:pPr>
            <a:r>
              <a:rPr lang="ru-RU" sz="2400" dirty="0" smtClean="0"/>
              <a:t>электронная почта: </a:t>
            </a:r>
            <a:r>
              <a:rPr lang="en-US" sz="2400" dirty="0" smtClean="0"/>
              <a:t>ok_kzo@mail.ru</a:t>
            </a:r>
            <a:endParaRPr lang="ru-RU" sz="2400" dirty="0" smtClean="0"/>
          </a:p>
          <a:p>
            <a:pPr marL="82296" indent="0">
              <a:buNone/>
            </a:pPr>
            <a:endParaRPr lang="ru-RU" sz="2400" dirty="0" smtClean="0"/>
          </a:p>
          <a:p>
            <a:pPr marL="82296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913225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42791"/>
            <a:ext cx="9108504" cy="32142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3608" y="3573016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83464" algn="just">
              <a:spcBef>
                <a:spcPts val="600"/>
              </a:spcBef>
              <a:spcAft>
                <a:spcPts val="1200"/>
              </a:spcAft>
              <a:buClr>
                <a:srgbClr val="3891A7"/>
              </a:buClr>
              <a:buSzPct val="80000"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</a:rPr>
              <a:t>В таблицу </a:t>
            </a:r>
            <a:r>
              <a:rPr lang="ru-RU" sz="2400" dirty="0" smtClean="0">
                <a:solidFill>
                  <a:prstClr val="black"/>
                </a:solidFill>
              </a:rPr>
              <a:t>1100 формы ФСН № 30 включаются </a:t>
            </a:r>
            <a:r>
              <a:rPr lang="ru-RU" sz="2400" dirty="0">
                <a:solidFill>
                  <a:prstClr val="black"/>
                </a:solidFill>
              </a:rPr>
              <a:t>сведения о должностях и физических лицах: врачей, специалистов с высшим немедицинским образованием, среднего медицинского персонала, провизоров, фармацевтов и младшего медицинского персонала медицинской организации </a:t>
            </a:r>
            <a:r>
              <a:rPr lang="ru-RU" sz="2400" dirty="0">
                <a:solidFill>
                  <a:srgbClr val="C00000"/>
                </a:solidFill>
              </a:rPr>
              <a:t>в соответствии с Номенклатурой должностей</a:t>
            </a:r>
            <a:r>
              <a:rPr lang="ru-RU" sz="2400" dirty="0">
                <a:solidFill>
                  <a:prstClr val="black"/>
                </a:solidFill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xmlns="" val="2149779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правила заполнения таблицы 1100 формы ФСН № 30:</a:t>
            </a:r>
            <a:endParaRPr lang="ru-RU" b="1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115616" y="1628800"/>
            <a:ext cx="7890080" cy="5112568"/>
          </a:xfrm>
        </p:spPr>
        <p:txBody>
          <a:bodyPr>
            <a:noAutofit/>
          </a:bodyPr>
          <a:lstStyle/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300" dirty="0" smtClean="0"/>
              <a:t>Заполнение таблицы в строгом соответствии со штатным расписанием медицинской организации;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300" dirty="0" smtClean="0">
                <a:solidFill>
                  <a:srgbClr val="C00000"/>
                </a:solidFill>
              </a:rPr>
              <a:t>Графы с 3 по 8 </a:t>
            </a:r>
            <a:r>
              <a:rPr lang="ru-RU" sz="2300" dirty="0" smtClean="0"/>
              <a:t>– сведения по штатным и занятым должностям – заполняют экономисты;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300" dirty="0" smtClean="0">
                <a:solidFill>
                  <a:srgbClr val="C00000"/>
                </a:solidFill>
              </a:rPr>
              <a:t>Графы с 9 по 17 </a:t>
            </a:r>
            <a:r>
              <a:rPr lang="ru-RU" sz="2300" dirty="0" smtClean="0"/>
              <a:t>– сведения по физическим лицам – заполняют кадровые службы;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300" dirty="0">
                <a:solidFill>
                  <a:srgbClr val="C00000"/>
                </a:solidFill>
              </a:rPr>
              <a:t>Физические лица основных работников </a:t>
            </a:r>
            <a:r>
              <a:rPr lang="ru-RU" sz="2300" dirty="0"/>
              <a:t>(чьи трудовые книжки находятся в медицинской организации по состоянию на 31.12.2023, включая лиц, находящихся в д/о, длительной командировке, призванных по мобилизации) показываются </a:t>
            </a:r>
            <a:r>
              <a:rPr lang="ru-RU" sz="2300" dirty="0">
                <a:solidFill>
                  <a:srgbClr val="C00000"/>
                </a:solidFill>
              </a:rPr>
              <a:t>1 раз по основной должности</a:t>
            </a:r>
            <a:r>
              <a:rPr lang="ru-RU" sz="2300" dirty="0"/>
              <a:t>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ru-RU" sz="2300" dirty="0" smtClean="0"/>
          </a:p>
        </p:txBody>
      </p:sp>
    </p:spTree>
    <p:extLst>
      <p:ext uri="{BB962C8B-B14F-4D97-AF65-F5344CB8AC3E}">
        <p14:creationId xmlns:p14="http://schemas.microsoft.com/office/powerpoint/2010/main" xmlns="" val="2315794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476672"/>
            <a:ext cx="7776864" cy="5904656"/>
          </a:xfrm>
        </p:spPr>
        <p:txBody>
          <a:bodyPr>
            <a:normAutofit/>
          </a:bodyPr>
          <a:lstStyle/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C00000"/>
                </a:solidFill>
              </a:rPr>
              <a:t>Внутренние и внешние совместители </a:t>
            </a:r>
            <a:r>
              <a:rPr lang="ru-RU" sz="2400" dirty="0" smtClean="0"/>
              <a:t>показываются только </a:t>
            </a:r>
            <a:r>
              <a:rPr lang="ru-RU" sz="2400" dirty="0" smtClean="0">
                <a:solidFill>
                  <a:srgbClr val="C00000"/>
                </a:solidFill>
              </a:rPr>
              <a:t>как занятые ставки </a:t>
            </a:r>
            <a:r>
              <a:rPr lang="ru-RU" sz="2400" dirty="0" smtClean="0"/>
              <a:t>без указания физического лица;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 smtClean="0"/>
              <a:t>Число физических лиц медицинского и фармацевтического персонала должно </a:t>
            </a:r>
            <a:r>
              <a:rPr lang="ru-RU" sz="2400" dirty="0" smtClean="0">
                <a:solidFill>
                  <a:srgbClr val="C00000"/>
                </a:solidFill>
              </a:rPr>
              <a:t>строго соответствовать данным ФРМР </a:t>
            </a:r>
            <a:r>
              <a:rPr lang="ru-RU" sz="2400" dirty="0" smtClean="0"/>
              <a:t>по состоянию на 31.12.2023 года! </a:t>
            </a:r>
            <a:r>
              <a:rPr lang="ru-RU" sz="2400" b="1" dirty="0" smtClean="0"/>
              <a:t>При расхождении данных предоставить пояснительную записку</a:t>
            </a:r>
            <a:r>
              <a:rPr lang="ru-RU" sz="2400" dirty="0" smtClean="0"/>
              <a:t>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/>
              <a:t>Физические лица специалистов </a:t>
            </a:r>
            <a:r>
              <a:rPr lang="ru-RU" sz="2400" dirty="0" smtClean="0"/>
              <a:t>разносятся </a:t>
            </a:r>
            <a:r>
              <a:rPr lang="ru-RU" sz="2400" dirty="0"/>
              <a:t>по строкам</a:t>
            </a:r>
            <a:r>
              <a:rPr lang="ru-RU" sz="2400" dirty="0">
                <a:solidFill>
                  <a:srgbClr val="C00000"/>
                </a:solidFill>
              </a:rPr>
              <a:t> в строгом соответствии с занимаемой </a:t>
            </a:r>
            <a:r>
              <a:rPr lang="ru-RU" sz="2400" dirty="0" smtClean="0">
                <a:solidFill>
                  <a:srgbClr val="C00000"/>
                </a:solidFill>
              </a:rPr>
              <a:t>должностью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и в такой же последовательности составляется список работников;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477612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2830846"/>
            <a:ext cx="7704856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83464" algn="just">
              <a:spcBef>
                <a:spcPts val="600"/>
              </a:spcBef>
              <a:spcAft>
                <a:spcPts val="1200"/>
              </a:spcAft>
              <a:buClr>
                <a:srgbClr val="3891A7"/>
              </a:buClr>
              <a:buSzPct val="80000"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C00000"/>
                </a:solidFill>
              </a:rPr>
              <a:t>Сумма значений по графам «в амбулаторных условиях» и «в стационарных условиях» </a:t>
            </a:r>
            <a:r>
              <a:rPr lang="ru-RU" sz="2400" dirty="0">
                <a:solidFill>
                  <a:prstClr val="black"/>
                </a:solidFill>
              </a:rPr>
              <a:t>должна быть равна значению графы «всего» по каждой строке и по итоговым строкам, </a:t>
            </a:r>
            <a:r>
              <a:rPr lang="ru-RU" sz="2400" b="1" dirty="0">
                <a:solidFill>
                  <a:prstClr val="black"/>
                </a:solidFill>
              </a:rPr>
              <a:t>кроме организаций (подразделений) особого типа: СМП, СМЭ, патологоанатомического бюро, санаторно-курортные организации, дома ребенка, станция переливания крови, центр общественного здоровья и МП.</a:t>
            </a:r>
          </a:p>
          <a:p>
            <a:pPr marL="365760" lvl="0" indent="-283464" algn="just">
              <a:spcBef>
                <a:spcPts val="600"/>
              </a:spcBef>
              <a:spcAft>
                <a:spcPts val="1200"/>
              </a:spcAft>
              <a:buClr>
                <a:srgbClr val="3891A7"/>
              </a:buClr>
              <a:buSzPct val="80000"/>
              <a:buFont typeface="Wingdings" panose="05000000000000000000" pitchFamily="2" charset="2"/>
              <a:buChar char="Ø"/>
            </a:pPr>
            <a:endParaRPr lang="ru-RU" sz="2400" dirty="0">
              <a:solidFill>
                <a:prstClr val="black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26201886"/>
              </p:ext>
            </p:extLst>
          </p:nvPr>
        </p:nvGraphicFramePr>
        <p:xfrm>
          <a:off x="1619672" y="836712"/>
          <a:ext cx="7231494" cy="1656184"/>
        </p:xfrm>
        <a:graphic>
          <a:graphicData uri="http://schemas.openxmlformats.org/drawingml/2006/table">
            <a:tbl>
              <a:tblPr firstRow="1" firstCol="1" bandRow="1"/>
              <a:tblGrid>
                <a:gridCol w="2241238"/>
                <a:gridCol w="2495128"/>
                <a:gridCol w="2495128"/>
              </a:tblGrid>
              <a:tr h="70183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Число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физических 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лиц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основных работников 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на занятых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должностях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, чел</a:t>
                      </a: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644" marR="136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из них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7775" marR="27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1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в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подразделениях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оказывающих медицинскую 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помощь в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амбулаторных 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условиях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27" marR="526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в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подразделениях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оказывающих медицинскую 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помощь в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стационарных 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условиях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27" marR="526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27" marR="526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27" marR="526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27" marR="526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27" marR="526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27" marR="526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27" marR="526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72779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548680"/>
            <a:ext cx="7776864" cy="5236840"/>
          </a:xfrm>
        </p:spPr>
        <p:txBody>
          <a:bodyPr>
            <a:noAutofit/>
          </a:bodyPr>
          <a:lstStyle/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 smtClean="0"/>
              <a:t>Сведения по наличию квалификационной категории вносятся в таблицу </a:t>
            </a:r>
            <a:r>
              <a:rPr lang="ru-RU" sz="2400" dirty="0" smtClean="0">
                <a:solidFill>
                  <a:srgbClr val="C00000"/>
                </a:solidFill>
              </a:rPr>
              <a:t>на основании выписки из приказа о присвоении квалификационной категории</a:t>
            </a:r>
            <a:r>
              <a:rPr lang="ru-RU" sz="2400" dirty="0" smtClean="0"/>
              <a:t>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 smtClean="0"/>
              <a:t>Квалификационная категория указывается </a:t>
            </a:r>
            <a:r>
              <a:rPr lang="ru-RU" sz="2400" dirty="0" smtClean="0">
                <a:solidFill>
                  <a:srgbClr val="C00000"/>
                </a:solidFill>
              </a:rPr>
              <a:t>1 раз по основной должности</a:t>
            </a:r>
            <a:r>
              <a:rPr lang="ru-RU" sz="2400" dirty="0" smtClean="0"/>
              <a:t>, число квалификационных категорий не может превышать число физических лиц;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 smtClean="0"/>
              <a:t>Мораторий на аттестацию медицинских работников снят (</a:t>
            </a:r>
            <a:r>
              <a:rPr lang="ru-RU" sz="2400" dirty="0" smtClean="0">
                <a:solidFill>
                  <a:srgbClr val="C00000"/>
                </a:solidFill>
              </a:rPr>
              <a:t>категории, присвоенные ранее 31.12.2018, просрочены</a:t>
            </a:r>
            <a:r>
              <a:rPr lang="ru-RU" sz="2400" dirty="0" smtClean="0"/>
              <a:t>);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4086889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332656"/>
            <a:ext cx="7776864" cy="6120680"/>
          </a:xfrm>
        </p:spPr>
        <p:txBody>
          <a:bodyPr>
            <a:noAutofit/>
          </a:bodyPr>
          <a:lstStyle/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 smtClean="0"/>
              <a:t>Сведения по наличию сертификата специалиста и/или свидетельства об аккредитации (выписки о прохождении аккредитации) заполняются </a:t>
            </a:r>
            <a:r>
              <a:rPr lang="ru-RU" sz="2400" dirty="0" smtClean="0">
                <a:solidFill>
                  <a:srgbClr val="C00000"/>
                </a:solidFill>
              </a:rPr>
              <a:t>на основании документов установленного образца</a:t>
            </a:r>
            <a:r>
              <a:rPr lang="ru-RU" sz="2400" dirty="0" smtClean="0"/>
              <a:t>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 smtClean="0"/>
              <a:t>Сертификат специалиста или свидетельство об аккредитации вносятся </a:t>
            </a:r>
            <a:r>
              <a:rPr lang="ru-RU" sz="2400" dirty="0" smtClean="0">
                <a:solidFill>
                  <a:srgbClr val="C00000"/>
                </a:solidFill>
              </a:rPr>
              <a:t>1 раз по основной должности</a:t>
            </a:r>
            <a:r>
              <a:rPr lang="ru-RU" sz="2400" dirty="0" smtClean="0"/>
              <a:t>, число сертификатов и свидетельств не </a:t>
            </a:r>
            <a:r>
              <a:rPr lang="ru-RU" sz="2400" dirty="0"/>
              <a:t>может превышать число физических лиц</a:t>
            </a:r>
            <a:r>
              <a:rPr lang="ru-RU" sz="2400" dirty="0" smtClean="0"/>
              <a:t>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 smtClean="0"/>
              <a:t>Графы «в амбулаторных условиях» и «в стационарных условиях» заполняются в соответствии со штатным расписанием;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990949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2933" y="188640"/>
            <a:ext cx="5148064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Изменения в 2023 году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24361" y="1484784"/>
            <a:ext cx="4618851" cy="3936504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2400" dirty="0" smtClean="0"/>
              <a:t>С 1 сентября 2023 года</a:t>
            </a:r>
          </a:p>
          <a:p>
            <a:pPr marL="82296" indent="0" algn="ctr">
              <a:buNone/>
            </a:pPr>
            <a:r>
              <a:rPr lang="ru-RU" sz="2400" b="1" dirty="0" smtClean="0"/>
              <a:t>Приказ Минздрава России</a:t>
            </a:r>
            <a:br>
              <a:rPr lang="ru-RU" sz="2400" b="1" dirty="0" smtClean="0"/>
            </a:br>
            <a:r>
              <a:rPr lang="ru-RU" sz="2400" b="1" dirty="0" smtClean="0"/>
              <a:t> от 02.05.2023 № 205н</a:t>
            </a:r>
            <a:br>
              <a:rPr lang="ru-RU" sz="2400" b="1" dirty="0" smtClean="0"/>
            </a:br>
            <a:r>
              <a:rPr lang="ru-RU" sz="2400" b="1" dirty="0" smtClean="0"/>
              <a:t>«Об утверждении Номенклатуры медицинских</a:t>
            </a:r>
            <a:br>
              <a:rPr lang="ru-RU" sz="2400" b="1" dirty="0" smtClean="0"/>
            </a:br>
            <a:r>
              <a:rPr lang="ru-RU" sz="2400" b="1" dirty="0" smtClean="0"/>
              <a:t> и фармацевтических работников» </a:t>
            </a:r>
            <a:endParaRPr lang="ru-RU" sz="2400" b="1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print"/>
          <a:srcRect l="33974" t="15385" r="35096" b="5697"/>
          <a:stretch/>
        </p:blipFill>
        <p:spPr bwMode="auto">
          <a:xfrm>
            <a:off x="1064672" y="548679"/>
            <a:ext cx="2931264" cy="3672407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4221087"/>
            <a:ext cx="7416824" cy="3139321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Новые должности: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Врач-кибернетики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Врач выездной бригады скорой медицинской помощи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Нейропсихология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 smtClean="0"/>
              <a:t>Кинезиоспециалисты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 smtClean="0"/>
              <a:t>Эргоспециалисты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Медсестра (брат) по паллиативной МП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Медсестра (брат) – специалисты по оказанию МП обучающимся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Специалисты в области </a:t>
            </a:r>
            <a:r>
              <a:rPr lang="ru-RU" dirty="0" err="1" smtClean="0"/>
              <a:t>слухопротезирования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6787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8107389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Врачи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24744"/>
            <a:ext cx="7704855" cy="5328592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 smtClean="0"/>
              <a:t>В разделе «Врачи» удалена строка «из них женщин», распределение специалистов по полу в таблице 1109;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 smtClean="0"/>
              <a:t>Уточнение по всем строкам «старших»: стр.65 «врач по спортивной медицине </a:t>
            </a:r>
            <a:r>
              <a:rPr lang="ru-RU" sz="2400" dirty="0" smtClean="0">
                <a:solidFill>
                  <a:srgbClr val="C00000"/>
                </a:solidFill>
              </a:rPr>
              <a:t>(включая старших врачей)</a:t>
            </a:r>
            <a:r>
              <a:rPr lang="ru-RU" sz="2400" dirty="0" smtClean="0"/>
              <a:t>»;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 smtClean="0"/>
              <a:t>Старшие врачи и старший средний медицинский персонал указываются в соответствующих строках по должностям: старший фельдшер в фельдшерах, старшая акушерка в акушерках и т.д.;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 smtClean="0"/>
              <a:t>«Заведующий (начальник) структурного подразделения (отдела, отделения, лаборатории, кабинета и др.) медицинской организации – врач-специалист» </a:t>
            </a:r>
            <a:r>
              <a:rPr lang="ru-RU" sz="2400" dirty="0"/>
              <a:t>- в соответствующих строках </a:t>
            </a:r>
            <a:r>
              <a:rPr lang="ru-RU" sz="2400" dirty="0" smtClean="0"/>
              <a:t>по врачебным должностям.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706626642"/>
      </p:ext>
    </p:extLst>
  </p:cSld>
  <p:clrMapOvr>
    <a:masterClrMapping/>
  </p:clrMapOvr>
</p:sld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1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1786</TotalTime>
  <Words>1027</Words>
  <Application>Microsoft Office PowerPoint</Application>
  <PresentationFormat>Экран (4:3)</PresentationFormat>
  <Paragraphs>116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Тема1</vt:lpstr>
      <vt:lpstr>1_Тема Office</vt:lpstr>
      <vt:lpstr>2_Тема Office</vt:lpstr>
      <vt:lpstr>1_Тема1</vt:lpstr>
      <vt:lpstr>3_Тема Office</vt:lpstr>
      <vt:lpstr>4_Тема Office</vt:lpstr>
      <vt:lpstr>Солнцестояние</vt:lpstr>
      <vt:lpstr>Отчет о кадрах</vt:lpstr>
      <vt:lpstr>Слайд 2</vt:lpstr>
      <vt:lpstr>Основные правила заполнения таблицы 1100 формы ФСН № 30:</vt:lpstr>
      <vt:lpstr>Слайд 4</vt:lpstr>
      <vt:lpstr>Слайд 5</vt:lpstr>
      <vt:lpstr>Слайд 6</vt:lpstr>
      <vt:lpstr>Слайд 7</vt:lpstr>
      <vt:lpstr>Изменения в 2023 году</vt:lpstr>
      <vt:lpstr>Врачи</vt:lpstr>
      <vt:lpstr>Стр. 84 Врач СМП</vt:lpstr>
      <vt:lpstr>Временно сохраненные должности</vt:lpstr>
      <vt:lpstr>Стр. 22 Врач КЛД</vt:lpstr>
      <vt:lpstr>Специалисты с высшим немедицинским образованием</vt:lpstr>
      <vt:lpstr>Провизоры </vt:lpstr>
      <vt:lpstr>Средний медицинский персонал</vt:lpstr>
      <vt:lpstr>Средний медицинский персонал</vt:lpstr>
      <vt:lpstr>Медицинские сестры</vt:lpstr>
      <vt:lpstr>Прочий персонал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кадрах</dc:title>
  <dc:creator>Баира Цыденбаловна Дымбрылова</dc:creator>
  <cp:lastModifiedBy>YudinaVV</cp:lastModifiedBy>
  <cp:revision>30</cp:revision>
  <cp:lastPrinted>2023-12-13T14:31:58Z</cp:lastPrinted>
  <dcterms:created xsi:type="dcterms:W3CDTF">2023-12-12T08:54:26Z</dcterms:created>
  <dcterms:modified xsi:type="dcterms:W3CDTF">2023-12-14T00:54:18Z</dcterms:modified>
</cp:coreProperties>
</file>