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12192000" cy="6858000"/>
  <p:notesSz cx="12192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558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2348" y="759917"/>
            <a:ext cx="10687303" cy="138048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12/15/2023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12/15/2023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12/15/2023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887456" y="137160"/>
            <a:ext cx="1176527" cy="981456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12/15/2023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12/15/2023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666494" y="768553"/>
            <a:ext cx="7306309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9750" y="2798826"/>
            <a:ext cx="10902950" cy="38881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12/15/2023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jp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g"/><Relationship Id="rId3" Type="http://schemas.openxmlformats.org/officeDocument/2006/relationships/image" Target="../media/image13.jpg"/><Relationship Id="rId7" Type="http://schemas.openxmlformats.org/officeDocument/2006/relationships/image" Target="../media/image17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6.jpg"/><Relationship Id="rId5" Type="http://schemas.openxmlformats.org/officeDocument/2006/relationships/image" Target="../media/image15.jpg"/><Relationship Id="rId10" Type="http://schemas.openxmlformats.org/officeDocument/2006/relationships/image" Target="../media/image20.png"/><Relationship Id="rId4" Type="http://schemas.openxmlformats.org/officeDocument/2006/relationships/image" Target="../media/image14.jpg"/><Relationship Id="rId9" Type="http://schemas.openxmlformats.org/officeDocument/2006/relationships/image" Target="../media/image1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908390" y="185798"/>
            <a:ext cx="1174107" cy="930220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290317" y="1572895"/>
            <a:ext cx="8775065" cy="23958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1296035" algn="ctr">
              <a:lnSpc>
                <a:spcPts val="6290"/>
              </a:lnSpc>
              <a:spcBef>
                <a:spcPts val="100"/>
              </a:spcBef>
              <a:tabLst>
                <a:tab pos="2279650" algn="l"/>
              </a:tabLst>
            </a:pPr>
            <a:r>
              <a:rPr sz="5400" spc="-25" dirty="0"/>
              <a:t>Форма	</a:t>
            </a:r>
            <a:r>
              <a:rPr sz="5400" dirty="0"/>
              <a:t>№</a:t>
            </a:r>
            <a:r>
              <a:rPr sz="5400" spc="-100" dirty="0"/>
              <a:t> </a:t>
            </a:r>
            <a:r>
              <a:rPr sz="5400" dirty="0"/>
              <a:t>13</a:t>
            </a:r>
            <a:endParaRPr sz="5400"/>
          </a:p>
          <a:p>
            <a:pPr marL="12065" marR="5080" algn="ctr">
              <a:lnSpc>
                <a:spcPts val="6090"/>
              </a:lnSpc>
              <a:spcBef>
                <a:spcPts val="295"/>
              </a:spcBef>
            </a:pPr>
            <a:r>
              <a:rPr sz="5400" spc="-10" dirty="0"/>
              <a:t>«Сведения </a:t>
            </a:r>
            <a:r>
              <a:rPr sz="5400" dirty="0"/>
              <a:t>о </a:t>
            </a:r>
            <a:r>
              <a:rPr sz="5400" spc="-10" dirty="0"/>
              <a:t>беременности </a:t>
            </a:r>
            <a:r>
              <a:rPr sz="5400" dirty="0"/>
              <a:t>с </a:t>
            </a:r>
            <a:r>
              <a:rPr sz="5400" spc="-1335" dirty="0"/>
              <a:t> </a:t>
            </a:r>
            <a:r>
              <a:rPr sz="5400" spc="-20" dirty="0"/>
              <a:t>абортивным</a:t>
            </a:r>
            <a:r>
              <a:rPr sz="5400" spc="-10" dirty="0"/>
              <a:t> </a:t>
            </a:r>
            <a:r>
              <a:rPr sz="5400" spc="-70" dirty="0"/>
              <a:t>исходом»</a:t>
            </a:r>
            <a:endParaRPr sz="54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887456" y="192023"/>
            <a:ext cx="1176527" cy="926591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1514855" y="1024127"/>
            <a:ext cx="8370570" cy="611505"/>
          </a:xfrm>
          <a:prstGeom prst="rect">
            <a:avLst/>
          </a:prstGeom>
          <a:solidFill>
            <a:srgbClr val="2E5495"/>
          </a:solidFill>
        </p:spPr>
        <p:txBody>
          <a:bodyPr vert="horz" wrap="square" lIns="0" tIns="0" rIns="0" bIns="0" rtlCol="0">
            <a:spAutoFit/>
          </a:bodyPr>
          <a:lstStyle/>
          <a:p>
            <a:pPr marL="5080">
              <a:lnSpc>
                <a:spcPts val="3260"/>
              </a:lnSpc>
            </a:pPr>
            <a:r>
              <a:rPr sz="2800" spc="-5" dirty="0">
                <a:solidFill>
                  <a:srgbClr val="FFFFFF"/>
                </a:solidFill>
                <a:latin typeface="Times New Roman"/>
                <a:cs typeface="Times New Roman"/>
              </a:rPr>
              <a:t>Число</a:t>
            </a:r>
            <a:r>
              <a:rPr sz="2800" spc="2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Times New Roman"/>
                <a:cs typeface="Times New Roman"/>
              </a:rPr>
              <a:t>женщин,</a:t>
            </a:r>
            <a:r>
              <a:rPr sz="2800" spc="1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Times New Roman"/>
                <a:cs typeface="Times New Roman"/>
              </a:rPr>
              <a:t>умерших</a:t>
            </a:r>
            <a:r>
              <a:rPr sz="2800" spc="2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20" dirty="0">
                <a:solidFill>
                  <a:srgbClr val="FFFFFF"/>
                </a:solidFill>
                <a:latin typeface="Times New Roman"/>
                <a:cs typeface="Times New Roman"/>
              </a:rPr>
              <a:t>от</a:t>
            </a:r>
            <a:r>
              <a:rPr sz="28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5" dirty="0">
                <a:solidFill>
                  <a:srgbClr val="FFFFFF"/>
                </a:solidFill>
                <a:latin typeface="Times New Roman"/>
                <a:cs typeface="Times New Roman"/>
              </a:rPr>
              <a:t>прерывания</a:t>
            </a:r>
            <a:r>
              <a:rPr sz="2800" spc="1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dirty="0">
                <a:solidFill>
                  <a:srgbClr val="FFFFFF"/>
                </a:solidFill>
                <a:latin typeface="Times New Roman"/>
                <a:cs typeface="Times New Roman"/>
              </a:rPr>
              <a:t>беременности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907796" y="2071243"/>
            <a:ext cx="9316720" cy="1431290"/>
          </a:xfrm>
          <a:prstGeom prst="rect">
            <a:avLst/>
          </a:prstGeom>
        </p:spPr>
        <p:txBody>
          <a:bodyPr vert="horz" wrap="square" lIns="0" tIns="52705" rIns="0" bIns="0" rtlCol="0">
            <a:spAutoFit/>
          </a:bodyPr>
          <a:lstStyle/>
          <a:p>
            <a:pPr marL="12700" marR="5080">
              <a:lnSpc>
                <a:spcPts val="3610"/>
              </a:lnSpc>
              <a:spcBef>
                <a:spcPts val="415"/>
              </a:spcBef>
            </a:pPr>
            <a:r>
              <a:rPr b="0" spc="-25" dirty="0">
                <a:solidFill>
                  <a:srgbClr val="FF0000"/>
                </a:solidFill>
                <a:latin typeface="Times New Roman"/>
                <a:cs typeface="Times New Roman"/>
              </a:rPr>
              <a:t>Таблица</a:t>
            </a:r>
            <a:r>
              <a:rPr b="0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b="0" dirty="0">
                <a:solidFill>
                  <a:srgbClr val="FF0000"/>
                </a:solidFill>
                <a:latin typeface="Times New Roman"/>
                <a:cs typeface="Times New Roman"/>
              </a:rPr>
              <a:t>3000</a:t>
            </a:r>
            <a:r>
              <a:rPr b="0" spc="-3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b="0" spc="-10" dirty="0">
                <a:latin typeface="Times New Roman"/>
                <a:cs typeface="Times New Roman"/>
              </a:rPr>
              <a:t>показывает</a:t>
            </a:r>
            <a:r>
              <a:rPr b="0" spc="-45" dirty="0">
                <a:latin typeface="Times New Roman"/>
                <a:cs typeface="Times New Roman"/>
              </a:rPr>
              <a:t> </a:t>
            </a:r>
            <a:r>
              <a:rPr b="0" dirty="0">
                <a:latin typeface="Times New Roman"/>
                <a:cs typeface="Times New Roman"/>
              </a:rPr>
              <a:t>число </a:t>
            </a:r>
            <a:r>
              <a:rPr b="0" spc="-5" dirty="0">
                <a:latin typeface="Times New Roman"/>
                <a:cs typeface="Times New Roman"/>
              </a:rPr>
              <a:t>женщин,</a:t>
            </a:r>
            <a:r>
              <a:rPr b="0" spc="-15" dirty="0">
                <a:latin typeface="Times New Roman"/>
                <a:cs typeface="Times New Roman"/>
              </a:rPr>
              <a:t> </a:t>
            </a:r>
            <a:r>
              <a:rPr b="0" spc="-5" dirty="0">
                <a:latin typeface="Times New Roman"/>
                <a:cs typeface="Times New Roman"/>
              </a:rPr>
              <a:t>умерших</a:t>
            </a:r>
            <a:r>
              <a:rPr b="0" spc="-45" dirty="0">
                <a:latin typeface="Times New Roman"/>
                <a:cs typeface="Times New Roman"/>
              </a:rPr>
              <a:t> </a:t>
            </a:r>
            <a:r>
              <a:rPr b="0" spc="-15" dirty="0">
                <a:latin typeface="Times New Roman"/>
                <a:cs typeface="Times New Roman"/>
              </a:rPr>
              <a:t>от </a:t>
            </a:r>
            <a:r>
              <a:rPr b="0" spc="-785" dirty="0">
                <a:latin typeface="Times New Roman"/>
                <a:cs typeface="Times New Roman"/>
              </a:rPr>
              <a:t> </a:t>
            </a:r>
            <a:r>
              <a:rPr b="0" dirty="0">
                <a:latin typeface="Times New Roman"/>
                <a:cs typeface="Times New Roman"/>
              </a:rPr>
              <a:t>прерывания</a:t>
            </a:r>
            <a:r>
              <a:rPr b="0" spc="-30" dirty="0">
                <a:latin typeface="Times New Roman"/>
                <a:cs typeface="Times New Roman"/>
              </a:rPr>
              <a:t> </a:t>
            </a:r>
            <a:r>
              <a:rPr b="0" spc="5" dirty="0">
                <a:latin typeface="Times New Roman"/>
                <a:cs typeface="Times New Roman"/>
              </a:rPr>
              <a:t>беременности</a:t>
            </a:r>
          </a:p>
          <a:p>
            <a:pPr marL="1568450">
              <a:lnSpc>
                <a:spcPts val="3529"/>
              </a:lnSpc>
            </a:pPr>
            <a:r>
              <a:rPr b="0" spc="-65" dirty="0">
                <a:solidFill>
                  <a:srgbClr val="FF0000"/>
                </a:solidFill>
                <a:latin typeface="Times New Roman"/>
                <a:cs typeface="Times New Roman"/>
              </a:rPr>
              <a:t>(Только</a:t>
            </a:r>
            <a:r>
              <a:rPr b="0" spc="-3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b="0" spc="-65" dirty="0">
                <a:solidFill>
                  <a:srgbClr val="FF0000"/>
                </a:solidFill>
                <a:latin typeface="Times New Roman"/>
                <a:cs typeface="Times New Roman"/>
              </a:rPr>
              <a:t>коды</a:t>
            </a:r>
            <a:r>
              <a:rPr b="0" spc="-3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b="0" dirty="0">
                <a:solidFill>
                  <a:srgbClr val="FF0000"/>
                </a:solidFill>
                <a:latin typeface="Times New Roman"/>
                <a:cs typeface="Times New Roman"/>
              </a:rPr>
              <a:t>МКБ-10</a:t>
            </a:r>
            <a:r>
              <a:rPr b="0" spc="-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b="0" dirty="0">
                <a:solidFill>
                  <a:srgbClr val="FF0000"/>
                </a:solidFill>
                <a:latin typeface="Times New Roman"/>
                <a:cs typeface="Times New Roman"/>
              </a:rPr>
              <a:t>O02</a:t>
            </a:r>
            <a:r>
              <a:rPr b="0" spc="-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b="0" dirty="0">
                <a:solidFill>
                  <a:srgbClr val="FF0000"/>
                </a:solidFill>
                <a:latin typeface="Times New Roman"/>
                <a:cs typeface="Times New Roman"/>
              </a:rPr>
              <a:t>-</a:t>
            </a:r>
            <a:r>
              <a:rPr b="0" spc="-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b="0" dirty="0">
                <a:solidFill>
                  <a:srgbClr val="FF0000"/>
                </a:solidFill>
                <a:latin typeface="Times New Roman"/>
                <a:cs typeface="Times New Roman"/>
              </a:rPr>
              <a:t>O06</a:t>
            </a:r>
            <a:r>
              <a:rPr b="0" spc="-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b="0" dirty="0">
                <a:solidFill>
                  <a:srgbClr val="FF0000"/>
                </a:solidFill>
                <a:latin typeface="Times New Roman"/>
                <a:cs typeface="Times New Roman"/>
              </a:rPr>
              <a:t>и O08)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907796" y="3447669"/>
            <a:ext cx="9799955" cy="970915"/>
          </a:xfrm>
          <a:prstGeom prst="rect">
            <a:avLst/>
          </a:prstGeom>
        </p:spPr>
        <p:txBody>
          <a:bodyPr vert="horz" wrap="square" lIns="0" tIns="53975" rIns="0" bIns="0" rtlCol="0">
            <a:spAutoFit/>
          </a:bodyPr>
          <a:lstStyle/>
          <a:p>
            <a:pPr marL="12700" marR="5080">
              <a:lnSpc>
                <a:spcPts val="3600"/>
              </a:lnSpc>
              <a:spcBef>
                <a:spcPts val="425"/>
              </a:spcBef>
            </a:pPr>
            <a:r>
              <a:rPr sz="3200" spc="-10" dirty="0">
                <a:latin typeface="Times New Roman"/>
                <a:cs typeface="Times New Roman"/>
              </a:rPr>
              <a:t>всего </a:t>
            </a:r>
            <a:r>
              <a:rPr sz="3200" dirty="0">
                <a:latin typeface="Times New Roman"/>
                <a:cs typeface="Times New Roman"/>
              </a:rPr>
              <a:t>(графа 1), </a:t>
            </a:r>
            <a:r>
              <a:rPr sz="3200" spc="-5" dirty="0">
                <a:latin typeface="Times New Roman"/>
                <a:cs typeface="Times New Roman"/>
              </a:rPr>
              <a:t>из них </a:t>
            </a:r>
            <a:r>
              <a:rPr sz="3200" dirty="0">
                <a:latin typeface="Times New Roman"/>
                <a:cs typeface="Times New Roman"/>
              </a:rPr>
              <a:t>в сроки: до 12 </a:t>
            </a:r>
            <a:r>
              <a:rPr sz="3200" spc="-5" dirty="0">
                <a:latin typeface="Times New Roman"/>
                <a:cs typeface="Times New Roman"/>
              </a:rPr>
              <a:t>недель </a:t>
            </a:r>
            <a:r>
              <a:rPr sz="3200" dirty="0">
                <a:latin typeface="Times New Roman"/>
                <a:cs typeface="Times New Roman"/>
              </a:rPr>
              <a:t>(графа 2), с </a:t>
            </a:r>
            <a:r>
              <a:rPr sz="3200" spc="-78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12</a:t>
            </a:r>
            <a:r>
              <a:rPr sz="3200" spc="-1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до</a:t>
            </a:r>
            <a:r>
              <a:rPr sz="3200" spc="1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22</a:t>
            </a:r>
            <a:r>
              <a:rPr sz="3200" spc="-15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Times New Roman"/>
                <a:cs typeface="Times New Roman"/>
              </a:rPr>
              <a:t>недель</a:t>
            </a:r>
            <a:r>
              <a:rPr sz="3200" spc="-1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(графа</a:t>
            </a:r>
            <a:r>
              <a:rPr sz="3200" spc="-2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3).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840992" y="5145023"/>
            <a:ext cx="4472940" cy="1007744"/>
          </a:xfrm>
          <a:prstGeom prst="rect">
            <a:avLst/>
          </a:prstGeom>
          <a:solidFill>
            <a:srgbClr val="8FABDD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3270"/>
              </a:lnSpc>
            </a:pPr>
            <a:r>
              <a:rPr sz="2800" b="1" spc="-25" dirty="0">
                <a:latin typeface="Times New Roman"/>
                <a:cs typeface="Times New Roman"/>
              </a:rPr>
              <a:t>Таблица</a:t>
            </a:r>
            <a:r>
              <a:rPr sz="2800" b="1" spc="-45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3000:</a:t>
            </a:r>
            <a:endParaRPr sz="2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sz="2800" spc="-40" dirty="0">
                <a:latin typeface="Times New Roman"/>
                <a:cs typeface="Times New Roman"/>
              </a:rPr>
              <a:t>Графа</a:t>
            </a:r>
            <a:r>
              <a:rPr sz="2800" spc="-1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1</a:t>
            </a:r>
            <a:r>
              <a:rPr sz="280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=</a:t>
            </a:r>
            <a:r>
              <a:rPr sz="2800" spc="-1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графа</a:t>
            </a:r>
            <a:r>
              <a:rPr sz="2800" spc="-2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2</a:t>
            </a:r>
            <a:r>
              <a:rPr sz="2800" spc="-1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+</a:t>
            </a:r>
            <a:r>
              <a:rPr sz="2800" spc="-10" dirty="0">
                <a:latin typeface="Times New Roman"/>
                <a:cs typeface="Times New Roman"/>
              </a:rPr>
              <a:t> графа</a:t>
            </a:r>
            <a:r>
              <a:rPr sz="2800" spc="-15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3</a:t>
            </a:r>
            <a:endParaRPr sz="2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914484" y="185928"/>
            <a:ext cx="1174097" cy="932687"/>
          </a:xfrm>
          <a:prstGeom prst="rect">
            <a:avLst/>
          </a:prstGeom>
        </p:spPr>
      </p:pic>
      <p:grpSp>
        <p:nvGrpSpPr>
          <p:cNvPr id="3" name="object 3"/>
          <p:cNvGrpSpPr/>
          <p:nvPr/>
        </p:nvGrpSpPr>
        <p:grpSpPr>
          <a:xfrm>
            <a:off x="780287" y="2185416"/>
            <a:ext cx="1353820" cy="4142740"/>
            <a:chOff x="780287" y="2185416"/>
            <a:chExt cx="1353820" cy="4142740"/>
          </a:xfrm>
        </p:grpSpPr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80287" y="2185416"/>
              <a:ext cx="1353312" cy="4142232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1222247" y="2810256"/>
              <a:ext cx="265430" cy="274320"/>
            </a:xfrm>
            <a:custGeom>
              <a:avLst/>
              <a:gdLst/>
              <a:ahLst/>
              <a:cxnLst/>
              <a:rect l="l" t="t" r="r" b="b"/>
              <a:pathLst>
                <a:path w="265430" h="274319">
                  <a:moveTo>
                    <a:pt x="265175" y="0"/>
                  </a:moveTo>
                  <a:lnTo>
                    <a:pt x="0" y="0"/>
                  </a:lnTo>
                  <a:lnTo>
                    <a:pt x="0" y="274320"/>
                  </a:lnTo>
                  <a:lnTo>
                    <a:pt x="265175" y="274320"/>
                  </a:lnTo>
                  <a:lnTo>
                    <a:pt x="265175" y="0"/>
                  </a:lnTo>
                  <a:close/>
                </a:path>
              </a:pathLst>
            </a:custGeom>
            <a:solidFill>
              <a:srgbClr val="2E549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810257" y="504189"/>
            <a:ext cx="7581900" cy="972819"/>
          </a:xfrm>
          <a:prstGeom prst="rect">
            <a:avLst/>
          </a:prstGeom>
        </p:spPr>
        <p:txBody>
          <a:bodyPr vert="horz" wrap="square" lIns="0" tIns="52705" rIns="0" bIns="0" rtlCol="0">
            <a:spAutoFit/>
          </a:bodyPr>
          <a:lstStyle/>
          <a:p>
            <a:pPr marL="12700" marR="5080">
              <a:lnSpc>
                <a:spcPts val="3610"/>
              </a:lnSpc>
              <a:spcBef>
                <a:spcPts val="415"/>
              </a:spcBef>
            </a:pPr>
            <a:r>
              <a:rPr spc="-15" dirty="0"/>
              <a:t>Форма </a:t>
            </a:r>
            <a:r>
              <a:rPr dirty="0"/>
              <a:t>№ 13 </a:t>
            </a:r>
            <a:r>
              <a:rPr spc="-5" dirty="0"/>
              <a:t>«Сведения </a:t>
            </a:r>
            <a:r>
              <a:rPr dirty="0"/>
              <a:t>о </a:t>
            </a:r>
            <a:r>
              <a:rPr spc="-5" dirty="0"/>
              <a:t>беременности </a:t>
            </a:r>
            <a:r>
              <a:rPr dirty="0"/>
              <a:t>с </a:t>
            </a:r>
            <a:r>
              <a:rPr spc="-790" dirty="0"/>
              <a:t> </a:t>
            </a:r>
            <a:r>
              <a:rPr spc="-10" dirty="0"/>
              <a:t>абортивным</a:t>
            </a:r>
            <a:r>
              <a:rPr spc="-45" dirty="0"/>
              <a:t> </a:t>
            </a:r>
            <a:r>
              <a:rPr spc="-40" dirty="0"/>
              <a:t>исходом»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5318886" y="1865502"/>
            <a:ext cx="3970654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10" dirty="0">
                <a:solidFill>
                  <a:srgbClr val="C00000"/>
                </a:solidFill>
                <a:latin typeface="Times New Roman"/>
                <a:cs typeface="Times New Roman"/>
              </a:rPr>
              <a:t>Пояснительные</a:t>
            </a:r>
            <a:r>
              <a:rPr sz="2800" b="1" spc="-50" dirty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sz="2800" b="1" spc="-15" dirty="0">
                <a:solidFill>
                  <a:srgbClr val="C00000"/>
                </a:solidFill>
                <a:latin typeface="Times New Roman"/>
                <a:cs typeface="Times New Roman"/>
              </a:rPr>
              <a:t>записки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209852" y="2778632"/>
            <a:ext cx="30797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dirty="0">
                <a:solidFill>
                  <a:srgbClr val="C00000"/>
                </a:solidFill>
                <a:latin typeface="Times New Roman"/>
                <a:cs typeface="Times New Roman"/>
              </a:rPr>
              <a:t>1</a:t>
            </a:r>
            <a:r>
              <a:rPr sz="2800" b="1" spc="-5" dirty="0">
                <a:solidFill>
                  <a:srgbClr val="C00000"/>
                </a:solidFill>
                <a:latin typeface="Corbel"/>
                <a:cs typeface="Corbel"/>
              </a:rPr>
              <a:t>.</a:t>
            </a:r>
            <a:endParaRPr sz="2800">
              <a:latin typeface="Corbel"/>
              <a:cs typeface="Corbe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1524000" y="4130040"/>
            <a:ext cx="280670" cy="274320"/>
          </a:xfrm>
          <a:custGeom>
            <a:avLst/>
            <a:gdLst/>
            <a:ahLst/>
            <a:cxnLst/>
            <a:rect l="l" t="t" r="r" b="b"/>
            <a:pathLst>
              <a:path w="280669" h="274320">
                <a:moveTo>
                  <a:pt x="280415" y="0"/>
                </a:moveTo>
                <a:lnTo>
                  <a:pt x="0" y="0"/>
                </a:lnTo>
                <a:lnTo>
                  <a:pt x="0" y="274319"/>
                </a:lnTo>
                <a:lnTo>
                  <a:pt x="280415" y="274319"/>
                </a:lnTo>
                <a:lnTo>
                  <a:pt x="280415" y="0"/>
                </a:lnTo>
                <a:close/>
              </a:path>
            </a:pathLst>
          </a:custGeom>
          <a:solidFill>
            <a:srgbClr val="2E549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1511553" y="4098797"/>
            <a:ext cx="30797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dirty="0">
                <a:solidFill>
                  <a:srgbClr val="C00000"/>
                </a:solidFill>
                <a:latin typeface="Times New Roman"/>
                <a:cs typeface="Times New Roman"/>
              </a:rPr>
              <a:t>2</a:t>
            </a:r>
            <a:r>
              <a:rPr sz="2800" b="1" spc="-5" dirty="0">
                <a:solidFill>
                  <a:srgbClr val="C00000"/>
                </a:solidFill>
                <a:latin typeface="Corbel"/>
                <a:cs typeface="Corbel"/>
              </a:rPr>
              <a:t>.</a:t>
            </a:r>
            <a:endParaRPr sz="2800">
              <a:latin typeface="Corbel"/>
              <a:cs typeface="Corbel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1225296" y="5416296"/>
            <a:ext cx="280670" cy="277495"/>
          </a:xfrm>
          <a:custGeom>
            <a:avLst/>
            <a:gdLst/>
            <a:ahLst/>
            <a:cxnLst/>
            <a:rect l="l" t="t" r="r" b="b"/>
            <a:pathLst>
              <a:path w="280669" h="277495">
                <a:moveTo>
                  <a:pt x="280416" y="0"/>
                </a:moveTo>
                <a:lnTo>
                  <a:pt x="0" y="0"/>
                </a:lnTo>
                <a:lnTo>
                  <a:pt x="0" y="277367"/>
                </a:lnTo>
                <a:lnTo>
                  <a:pt x="280416" y="277367"/>
                </a:lnTo>
                <a:lnTo>
                  <a:pt x="280416" y="0"/>
                </a:lnTo>
                <a:close/>
              </a:path>
            </a:pathLst>
          </a:custGeom>
          <a:solidFill>
            <a:srgbClr val="2E549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1212900" y="5385308"/>
            <a:ext cx="30797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dirty="0">
                <a:solidFill>
                  <a:srgbClr val="C00000"/>
                </a:solidFill>
                <a:latin typeface="Times New Roman"/>
                <a:cs typeface="Times New Roman"/>
              </a:rPr>
              <a:t>3</a:t>
            </a:r>
            <a:r>
              <a:rPr sz="2800" b="1" spc="-5" dirty="0">
                <a:solidFill>
                  <a:srgbClr val="C00000"/>
                </a:solidFill>
                <a:latin typeface="Corbel"/>
                <a:cs typeface="Corbel"/>
              </a:rPr>
              <a:t>.</a:t>
            </a:r>
            <a:endParaRPr sz="2800">
              <a:latin typeface="Corbel"/>
              <a:cs typeface="Corbe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036064" y="2764535"/>
            <a:ext cx="6358255" cy="539750"/>
          </a:xfrm>
          <a:prstGeom prst="rect">
            <a:avLst/>
          </a:prstGeom>
          <a:solidFill>
            <a:srgbClr val="2E5495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920"/>
              </a:lnSpc>
            </a:pPr>
            <a:r>
              <a:rPr sz="2500" spc="-15" dirty="0">
                <a:solidFill>
                  <a:srgbClr val="FFFFFF"/>
                </a:solidFill>
                <a:latin typeface="Times New Roman"/>
                <a:cs typeface="Times New Roman"/>
              </a:rPr>
              <a:t>Прерывание</a:t>
            </a:r>
            <a:r>
              <a:rPr sz="2500" spc="2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500" spc="-5" dirty="0">
                <a:solidFill>
                  <a:srgbClr val="FFFFFF"/>
                </a:solidFill>
                <a:latin typeface="Times New Roman"/>
                <a:cs typeface="Times New Roman"/>
              </a:rPr>
              <a:t>беременности</a:t>
            </a:r>
            <a:r>
              <a:rPr sz="2500" spc="5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500" spc="-5" dirty="0">
                <a:solidFill>
                  <a:srgbClr val="FFFFFF"/>
                </a:solidFill>
                <a:latin typeface="Times New Roman"/>
                <a:cs typeface="Times New Roman"/>
              </a:rPr>
              <a:t>у</a:t>
            </a:r>
            <a:r>
              <a:rPr sz="2500" spc="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500" spc="-15" dirty="0">
                <a:solidFill>
                  <a:srgbClr val="FFFFFF"/>
                </a:solidFill>
                <a:latin typeface="Times New Roman"/>
                <a:cs typeface="Times New Roman"/>
              </a:rPr>
              <a:t>девочек</a:t>
            </a:r>
            <a:r>
              <a:rPr sz="2500" spc="1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500" spc="-5" dirty="0">
                <a:solidFill>
                  <a:srgbClr val="FFFFFF"/>
                </a:solidFill>
                <a:latin typeface="Times New Roman"/>
                <a:cs typeface="Times New Roman"/>
              </a:rPr>
              <a:t>до</a:t>
            </a:r>
            <a:r>
              <a:rPr sz="2500" spc="1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500" spc="-5" dirty="0">
                <a:solidFill>
                  <a:srgbClr val="FFFFFF"/>
                </a:solidFill>
                <a:latin typeface="Times New Roman"/>
                <a:cs typeface="Times New Roman"/>
              </a:rPr>
              <a:t>14 </a:t>
            </a:r>
            <a:r>
              <a:rPr sz="2500" spc="-10" dirty="0">
                <a:solidFill>
                  <a:srgbClr val="FFFFFF"/>
                </a:solidFill>
                <a:latin typeface="Times New Roman"/>
                <a:cs typeface="Times New Roman"/>
              </a:rPr>
              <a:t>лет</a:t>
            </a:r>
            <a:endParaRPr sz="250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322576" y="3953255"/>
            <a:ext cx="8476615" cy="741045"/>
          </a:xfrm>
          <a:prstGeom prst="rect">
            <a:avLst/>
          </a:prstGeom>
          <a:solidFill>
            <a:srgbClr val="2E5495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470"/>
              </a:lnSpc>
            </a:pPr>
            <a:r>
              <a:rPr sz="2500" spc="-15" dirty="0">
                <a:solidFill>
                  <a:srgbClr val="FFFFFF"/>
                </a:solidFill>
                <a:latin typeface="Times New Roman"/>
                <a:cs typeface="Times New Roman"/>
              </a:rPr>
              <a:t>Сведение</a:t>
            </a:r>
            <a:r>
              <a:rPr sz="2500" spc="2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500" spc="-5" dirty="0">
                <a:solidFill>
                  <a:srgbClr val="FFFFFF"/>
                </a:solidFill>
                <a:latin typeface="Times New Roman"/>
                <a:cs typeface="Times New Roman"/>
              </a:rPr>
              <a:t>о</a:t>
            </a:r>
            <a:r>
              <a:rPr sz="25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500" spc="-5" dirty="0">
                <a:solidFill>
                  <a:srgbClr val="FFFFFF"/>
                </a:solidFill>
                <a:latin typeface="Times New Roman"/>
                <a:cs typeface="Times New Roman"/>
              </a:rPr>
              <a:t>умерших</a:t>
            </a:r>
            <a:r>
              <a:rPr sz="25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500" spc="-25" dirty="0">
                <a:solidFill>
                  <a:srgbClr val="FFFFFF"/>
                </a:solidFill>
                <a:latin typeface="Times New Roman"/>
                <a:cs typeface="Times New Roman"/>
              </a:rPr>
              <a:t>от</a:t>
            </a:r>
            <a:r>
              <a:rPr sz="25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500" spc="-10" dirty="0">
                <a:solidFill>
                  <a:srgbClr val="FFFFFF"/>
                </a:solidFill>
                <a:latin typeface="Times New Roman"/>
                <a:cs typeface="Times New Roman"/>
              </a:rPr>
              <a:t>прерывания</a:t>
            </a:r>
            <a:r>
              <a:rPr sz="2500" spc="3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500" spc="-5" dirty="0">
                <a:solidFill>
                  <a:srgbClr val="FFFFFF"/>
                </a:solidFill>
                <a:latin typeface="Times New Roman"/>
                <a:cs typeface="Times New Roman"/>
              </a:rPr>
              <a:t>беременности</a:t>
            </a:r>
            <a:r>
              <a:rPr sz="2500" spc="7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500" spc="-5" dirty="0">
                <a:solidFill>
                  <a:srgbClr val="FFFFFF"/>
                </a:solidFill>
                <a:latin typeface="Times New Roman"/>
                <a:cs typeface="Times New Roman"/>
              </a:rPr>
              <a:t>(O02</a:t>
            </a:r>
            <a:r>
              <a:rPr sz="2500" spc="1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500" spc="-5" dirty="0">
                <a:solidFill>
                  <a:srgbClr val="FFFFFF"/>
                </a:solidFill>
                <a:latin typeface="Times New Roman"/>
                <a:cs typeface="Times New Roman"/>
              </a:rPr>
              <a:t>-O06)</a:t>
            </a:r>
            <a:endParaRPr sz="2500">
              <a:latin typeface="Times New Roman"/>
              <a:cs typeface="Times New Roman"/>
            </a:endParaRPr>
          </a:p>
          <a:p>
            <a:pPr>
              <a:lnSpc>
                <a:spcPts val="2850"/>
              </a:lnSpc>
            </a:pPr>
            <a:r>
              <a:rPr sz="2500" spc="-10" dirty="0">
                <a:solidFill>
                  <a:srgbClr val="FFFFFF"/>
                </a:solidFill>
                <a:latin typeface="Times New Roman"/>
                <a:cs typeface="Times New Roman"/>
              </a:rPr>
              <a:t>указанных</a:t>
            </a:r>
            <a:r>
              <a:rPr sz="2500" spc="-3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500" spc="-5" dirty="0">
                <a:solidFill>
                  <a:srgbClr val="FFFFFF"/>
                </a:solidFill>
                <a:latin typeface="Times New Roman"/>
                <a:cs typeface="Times New Roman"/>
              </a:rPr>
              <a:t>в 3000</a:t>
            </a:r>
            <a:r>
              <a:rPr sz="2500" spc="-1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500" spc="-10" dirty="0">
                <a:solidFill>
                  <a:srgbClr val="FFFFFF"/>
                </a:solidFill>
                <a:latin typeface="Times New Roman"/>
                <a:cs typeface="Times New Roman"/>
              </a:rPr>
              <a:t>таблице</a:t>
            </a:r>
            <a:endParaRPr sz="250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999488" y="5251703"/>
            <a:ext cx="7983220" cy="741045"/>
          </a:xfrm>
          <a:prstGeom prst="rect">
            <a:avLst/>
          </a:prstGeom>
          <a:solidFill>
            <a:srgbClr val="2E5495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475"/>
              </a:lnSpc>
            </a:pPr>
            <a:r>
              <a:rPr sz="2500" spc="-5" dirty="0">
                <a:solidFill>
                  <a:srgbClr val="FFFFFF"/>
                </a:solidFill>
                <a:latin typeface="Times New Roman"/>
                <a:cs typeface="Times New Roman"/>
              </a:rPr>
              <a:t>Если</a:t>
            </a:r>
            <a:r>
              <a:rPr sz="2500" spc="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500" spc="-10" dirty="0">
                <a:solidFill>
                  <a:srgbClr val="FFFFFF"/>
                </a:solidFill>
                <a:latin typeface="Times New Roman"/>
                <a:cs typeface="Times New Roman"/>
              </a:rPr>
              <a:t>разница</a:t>
            </a:r>
            <a:r>
              <a:rPr sz="2500" spc="3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500" spc="-5" dirty="0">
                <a:solidFill>
                  <a:srgbClr val="FFFFFF"/>
                </a:solidFill>
                <a:latin typeface="Times New Roman"/>
                <a:cs typeface="Times New Roman"/>
              </a:rPr>
              <a:t>в</a:t>
            </a:r>
            <a:r>
              <a:rPr sz="25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500" spc="-10" dirty="0">
                <a:solidFill>
                  <a:srgbClr val="FFFFFF"/>
                </a:solidFill>
                <a:latin typeface="Times New Roman"/>
                <a:cs typeface="Times New Roman"/>
              </a:rPr>
              <a:t>данных</a:t>
            </a:r>
            <a:r>
              <a:rPr sz="2500" spc="2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500" spc="-15" dirty="0">
                <a:solidFill>
                  <a:srgbClr val="FFFFFF"/>
                </a:solidFill>
                <a:latin typeface="Times New Roman"/>
                <a:cs typeface="Times New Roman"/>
              </a:rPr>
              <a:t>более</a:t>
            </a:r>
            <a:r>
              <a:rPr sz="2500" spc="1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500" spc="-5" dirty="0">
                <a:solidFill>
                  <a:srgbClr val="FFFFFF"/>
                </a:solidFill>
                <a:latin typeface="Times New Roman"/>
                <a:cs typeface="Times New Roman"/>
              </a:rPr>
              <a:t>10%</a:t>
            </a:r>
            <a:r>
              <a:rPr sz="2500" spc="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500" spc="-5" dirty="0">
                <a:solidFill>
                  <a:srgbClr val="FFFFFF"/>
                </a:solidFill>
                <a:latin typeface="Times New Roman"/>
                <a:cs typeface="Times New Roman"/>
              </a:rPr>
              <a:t>в</a:t>
            </a:r>
            <a:r>
              <a:rPr sz="25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500" spc="-10" dirty="0">
                <a:solidFill>
                  <a:srgbClr val="FFFFFF"/>
                </a:solidFill>
                <a:latin typeface="Times New Roman"/>
                <a:cs typeface="Times New Roman"/>
              </a:rPr>
              <a:t>сравнении</a:t>
            </a:r>
            <a:r>
              <a:rPr sz="2500" spc="4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500" spc="-5" dirty="0">
                <a:solidFill>
                  <a:srgbClr val="FFFFFF"/>
                </a:solidFill>
                <a:latin typeface="Times New Roman"/>
                <a:cs typeface="Times New Roman"/>
              </a:rPr>
              <a:t>с</a:t>
            </a:r>
            <a:r>
              <a:rPr sz="2500" spc="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500" spc="-10" dirty="0">
                <a:solidFill>
                  <a:srgbClr val="FFFFFF"/>
                </a:solidFill>
                <a:latin typeface="Times New Roman"/>
                <a:cs typeface="Times New Roman"/>
              </a:rPr>
              <a:t>прошлым</a:t>
            </a:r>
            <a:endParaRPr sz="2500">
              <a:latin typeface="Times New Roman"/>
              <a:cs typeface="Times New Roman"/>
            </a:endParaRPr>
          </a:p>
          <a:p>
            <a:pPr>
              <a:lnSpc>
                <a:spcPts val="2850"/>
              </a:lnSpc>
            </a:pPr>
            <a:r>
              <a:rPr sz="2500" spc="-40" dirty="0">
                <a:solidFill>
                  <a:srgbClr val="FFFFFF"/>
                </a:solidFill>
                <a:latin typeface="Times New Roman"/>
                <a:cs typeface="Times New Roman"/>
              </a:rPr>
              <a:t>годом</a:t>
            </a:r>
            <a:endParaRPr sz="25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944870" y="210311"/>
            <a:ext cx="1125458" cy="890015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04672" y="1267967"/>
            <a:ext cx="1277112" cy="1703831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801114" y="754126"/>
            <a:ext cx="7165975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>
                <a:solidFill>
                  <a:srgbClr val="C00000"/>
                </a:solidFill>
              </a:rPr>
              <a:t>Пояснительные</a:t>
            </a:r>
            <a:r>
              <a:rPr spc="-25" dirty="0">
                <a:solidFill>
                  <a:srgbClr val="C00000"/>
                </a:solidFill>
              </a:rPr>
              <a:t> </a:t>
            </a:r>
            <a:r>
              <a:rPr spc="-5" dirty="0">
                <a:solidFill>
                  <a:srgbClr val="C00000"/>
                </a:solidFill>
              </a:rPr>
              <a:t>записки</a:t>
            </a:r>
            <a:r>
              <a:rPr spc="-20" dirty="0">
                <a:solidFill>
                  <a:srgbClr val="C00000"/>
                </a:solidFill>
              </a:rPr>
              <a:t> </a:t>
            </a:r>
            <a:r>
              <a:rPr dirty="0">
                <a:solidFill>
                  <a:srgbClr val="C00000"/>
                </a:solidFill>
              </a:rPr>
              <a:t>к</a:t>
            </a:r>
            <a:r>
              <a:rPr spc="-15" dirty="0">
                <a:solidFill>
                  <a:srgbClr val="C00000"/>
                </a:solidFill>
              </a:rPr>
              <a:t> </a:t>
            </a:r>
            <a:r>
              <a:rPr spc="-10" dirty="0">
                <a:solidFill>
                  <a:srgbClr val="C00000"/>
                </a:solidFill>
              </a:rPr>
              <a:t>форме</a:t>
            </a:r>
            <a:r>
              <a:rPr spc="-45" dirty="0">
                <a:solidFill>
                  <a:srgbClr val="C00000"/>
                </a:solidFill>
              </a:rPr>
              <a:t> </a:t>
            </a:r>
            <a:r>
              <a:rPr dirty="0">
                <a:solidFill>
                  <a:srgbClr val="C00000"/>
                </a:solidFill>
              </a:rPr>
              <a:t>№</a:t>
            </a:r>
            <a:r>
              <a:rPr spc="-10" dirty="0">
                <a:solidFill>
                  <a:srgbClr val="C00000"/>
                </a:solidFill>
              </a:rPr>
              <a:t> </a:t>
            </a:r>
            <a:r>
              <a:rPr dirty="0">
                <a:solidFill>
                  <a:srgbClr val="C00000"/>
                </a:solidFill>
              </a:rPr>
              <a:t>13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2225039" y="2033016"/>
            <a:ext cx="6105525" cy="402590"/>
          </a:xfrm>
          <a:prstGeom prst="rect">
            <a:avLst/>
          </a:prstGeom>
          <a:solidFill>
            <a:srgbClr val="2E5495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800"/>
              </a:lnSpc>
            </a:pPr>
            <a:r>
              <a:rPr sz="2400" spc="-10" dirty="0">
                <a:solidFill>
                  <a:srgbClr val="FFFFFF"/>
                </a:solidFill>
                <a:latin typeface="Times New Roman"/>
                <a:cs typeface="Times New Roman"/>
              </a:rPr>
              <a:t>Прерывание</a:t>
            </a:r>
            <a:r>
              <a:rPr sz="2400" spc="2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беременности у</a:t>
            </a:r>
            <a:r>
              <a:rPr sz="2400" spc="-1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spc="-15" dirty="0">
                <a:solidFill>
                  <a:srgbClr val="FFFFFF"/>
                </a:solidFill>
                <a:latin typeface="Times New Roman"/>
                <a:cs typeface="Times New Roman"/>
              </a:rPr>
              <a:t>девочек</a:t>
            </a:r>
            <a:r>
              <a:rPr sz="2400" spc="-1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до</a:t>
            </a:r>
            <a:r>
              <a:rPr sz="2400" spc="-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14 </a:t>
            </a:r>
            <a:r>
              <a:rPr sz="2400" spc="-5" dirty="0">
                <a:solidFill>
                  <a:srgbClr val="FFFFFF"/>
                </a:solidFill>
                <a:latin typeface="Times New Roman"/>
                <a:cs typeface="Times New Roman"/>
              </a:rPr>
              <a:t>лет</a:t>
            </a:r>
            <a:endParaRPr sz="2400">
              <a:latin typeface="Times New Roman"/>
              <a:cs typeface="Times New Roman"/>
            </a:endParaRPr>
          </a:p>
        </p:txBody>
      </p:sp>
      <p:graphicFrame>
        <p:nvGraphicFramePr>
          <p:cNvPr id="6" name="object 6"/>
          <p:cNvGraphicFramePr>
            <a:graphicFrameLocks noGrp="1"/>
          </p:cNvGraphicFramePr>
          <p:nvPr/>
        </p:nvGraphicFramePr>
        <p:xfrm>
          <a:off x="554481" y="2947161"/>
          <a:ext cx="11014075" cy="38069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206625"/>
                <a:gridCol w="2200275"/>
                <a:gridCol w="2200275"/>
                <a:gridCol w="2200275"/>
                <a:gridCol w="2206625"/>
              </a:tblGrid>
              <a:tr h="1368552">
                <a:tc gridSpan="5">
                  <a:txBody>
                    <a:bodyPr/>
                    <a:lstStyle/>
                    <a:p>
                      <a:pPr marL="332105" marR="29845" indent="-332740">
                        <a:lnSpc>
                          <a:spcPct val="105000"/>
                        </a:lnSpc>
                        <a:spcBef>
                          <a:spcPts val="90"/>
                        </a:spcBef>
                      </a:pPr>
                      <a:r>
                        <a:rPr sz="2800" spc="-10" dirty="0">
                          <a:latin typeface="Times New Roman"/>
                          <a:cs typeface="Times New Roman"/>
                        </a:rPr>
                        <a:t>Все</a:t>
                      </a:r>
                      <a:r>
                        <a:rPr sz="28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800" spc="-5" dirty="0">
                          <a:latin typeface="Times New Roman"/>
                          <a:cs typeface="Times New Roman"/>
                        </a:rPr>
                        <a:t>аборты</a:t>
                      </a:r>
                      <a:r>
                        <a:rPr sz="28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800" spc="-5" dirty="0">
                          <a:latin typeface="Times New Roman"/>
                          <a:cs typeface="Times New Roman"/>
                        </a:rPr>
                        <a:t>у</a:t>
                      </a:r>
                      <a:r>
                        <a:rPr sz="28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800" spc="-5" dirty="0">
                          <a:latin typeface="Times New Roman"/>
                          <a:cs typeface="Times New Roman"/>
                        </a:rPr>
                        <a:t>девочек</a:t>
                      </a:r>
                      <a:r>
                        <a:rPr sz="28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800" spc="-5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28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800" spc="-10" dirty="0">
                          <a:latin typeface="Times New Roman"/>
                          <a:cs typeface="Times New Roman"/>
                        </a:rPr>
                        <a:t>возрасте</a:t>
                      </a:r>
                      <a:r>
                        <a:rPr sz="28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800" spc="-5" dirty="0">
                          <a:latin typeface="Times New Roman"/>
                          <a:cs typeface="Times New Roman"/>
                        </a:rPr>
                        <a:t>до</a:t>
                      </a:r>
                      <a:r>
                        <a:rPr sz="28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800" spc="-5" dirty="0">
                          <a:latin typeface="Times New Roman"/>
                          <a:cs typeface="Times New Roman"/>
                        </a:rPr>
                        <a:t>14</a:t>
                      </a:r>
                      <a:r>
                        <a:rPr sz="280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800" spc="-10" dirty="0">
                          <a:latin typeface="Times New Roman"/>
                          <a:cs typeface="Times New Roman"/>
                        </a:rPr>
                        <a:t>лет</a:t>
                      </a:r>
                      <a:r>
                        <a:rPr sz="28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800" spc="-10" dirty="0">
                          <a:latin typeface="Times New Roman"/>
                          <a:cs typeface="Times New Roman"/>
                        </a:rPr>
                        <a:t>вкл.</a:t>
                      </a:r>
                      <a:r>
                        <a:rPr sz="28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800" spc="-5" dirty="0">
                          <a:latin typeface="Times New Roman"/>
                          <a:cs typeface="Times New Roman"/>
                        </a:rPr>
                        <a:t>считаются</a:t>
                      </a:r>
                      <a:r>
                        <a:rPr sz="280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800" spc="-5" dirty="0">
                          <a:latin typeface="Times New Roman"/>
                          <a:cs typeface="Times New Roman"/>
                        </a:rPr>
                        <a:t>как</a:t>
                      </a:r>
                      <a:r>
                        <a:rPr sz="28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800" spc="-5" dirty="0">
                          <a:latin typeface="Times New Roman"/>
                          <a:cs typeface="Times New Roman"/>
                        </a:rPr>
                        <a:t>аборты</a:t>
                      </a:r>
                      <a:r>
                        <a:rPr sz="28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800" spc="-10" dirty="0">
                          <a:latin typeface="Times New Roman"/>
                          <a:cs typeface="Times New Roman"/>
                        </a:rPr>
                        <a:t>по </a:t>
                      </a:r>
                      <a:r>
                        <a:rPr sz="2800" spc="-6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8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медицинским</a:t>
                      </a:r>
                      <a:r>
                        <a:rPr sz="2800" spc="1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8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показаниям</a:t>
                      </a:r>
                      <a:r>
                        <a:rPr sz="2800" spc="-5" dirty="0">
                          <a:latin typeface="Times New Roman"/>
                          <a:cs typeface="Times New Roman"/>
                        </a:rPr>
                        <a:t>,</a:t>
                      </a:r>
                      <a:r>
                        <a:rPr sz="28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800" spc="-5" dirty="0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sz="2800" spc="-10" dirty="0">
                          <a:latin typeface="Times New Roman"/>
                          <a:cs typeface="Times New Roman"/>
                        </a:rPr>
                        <a:t>силу</a:t>
                      </a:r>
                      <a:r>
                        <a:rPr sz="28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800" spc="-5" dirty="0">
                          <a:latin typeface="Times New Roman"/>
                          <a:cs typeface="Times New Roman"/>
                        </a:rPr>
                        <a:t>физиологической</a:t>
                      </a:r>
                      <a:r>
                        <a:rPr sz="28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800" spc="-5" dirty="0">
                          <a:latin typeface="Times New Roman"/>
                          <a:cs typeface="Times New Roman"/>
                        </a:rPr>
                        <a:t>незрелости </a:t>
                      </a:r>
                      <a:r>
                        <a:rPr sz="28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800" spc="-5" dirty="0">
                          <a:latin typeface="Times New Roman"/>
                          <a:cs typeface="Times New Roman"/>
                        </a:rPr>
                        <a:t>организма.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0421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 marL="29209">
                        <a:lnSpc>
                          <a:spcPct val="100000"/>
                        </a:lnSpc>
                      </a:pPr>
                      <a:r>
                        <a:rPr sz="20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Регион</a:t>
                      </a:r>
                      <a:r>
                        <a:rPr sz="2000" spc="-2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проживания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0965" marR="93980" indent="-1270" algn="ctr">
                        <a:lnSpc>
                          <a:spcPts val="2400"/>
                        </a:lnSpc>
                        <a:spcBef>
                          <a:spcPts val="20"/>
                        </a:spcBef>
                      </a:pPr>
                      <a:r>
                        <a:rPr sz="2000" spc="-5" dirty="0">
                          <a:latin typeface="Times New Roman"/>
                          <a:cs typeface="Times New Roman"/>
                        </a:rPr>
                        <a:t>Дата </a:t>
                      </a:r>
                      <a:r>
                        <a:rPr sz="2000" dirty="0">
                          <a:latin typeface="Times New Roman"/>
                          <a:cs typeface="Times New Roman"/>
                        </a:rPr>
                        <a:t>рождения, </a:t>
                      </a:r>
                      <a:r>
                        <a:rPr sz="20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dirty="0">
                          <a:latin typeface="Times New Roman"/>
                          <a:cs typeface="Times New Roman"/>
                        </a:rPr>
                        <a:t>возраст</a:t>
                      </a:r>
                      <a:r>
                        <a:rPr sz="2000" spc="-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spc="-5" dirty="0">
                          <a:latin typeface="Times New Roman"/>
                          <a:cs typeface="Times New Roman"/>
                        </a:rPr>
                        <a:t>на</a:t>
                      </a:r>
                      <a:r>
                        <a:rPr sz="20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dirty="0">
                          <a:latin typeface="Times New Roman"/>
                          <a:cs typeface="Times New Roman"/>
                        </a:rPr>
                        <a:t>момент </a:t>
                      </a:r>
                      <a:r>
                        <a:rPr sz="2000" spc="-484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spc="-5" dirty="0">
                          <a:latin typeface="Times New Roman"/>
                          <a:cs typeface="Times New Roman"/>
                        </a:rPr>
                        <a:t>госпитализации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25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39775" marR="75565" indent="-657225">
                        <a:lnSpc>
                          <a:spcPts val="2400"/>
                        </a:lnSpc>
                        <a:spcBef>
                          <a:spcPts val="20"/>
                        </a:spcBef>
                      </a:pPr>
                      <a:r>
                        <a:rPr sz="2000" spc="-5" dirty="0">
                          <a:latin typeface="Times New Roman"/>
                          <a:cs typeface="Times New Roman"/>
                        </a:rPr>
                        <a:t>Дата производства </a:t>
                      </a:r>
                      <a:r>
                        <a:rPr sz="2000" spc="-484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dirty="0">
                          <a:latin typeface="Times New Roman"/>
                          <a:cs typeface="Times New Roman"/>
                        </a:rPr>
                        <a:t>аборта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25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ts val="2340"/>
                        </a:lnSpc>
                      </a:pPr>
                      <a:r>
                        <a:rPr sz="2000" spc="-5" dirty="0">
                          <a:latin typeface="Times New Roman"/>
                          <a:cs typeface="Times New Roman"/>
                        </a:rPr>
                        <a:t>Диагноз</a:t>
                      </a:r>
                      <a:r>
                        <a:rPr sz="20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dirty="0">
                          <a:latin typeface="Times New Roman"/>
                          <a:cs typeface="Times New Roman"/>
                        </a:rPr>
                        <a:t>(МКБ-10)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2340"/>
                        </a:lnSpc>
                      </a:pPr>
                      <a:r>
                        <a:rPr sz="20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Способ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 marL="345440" marR="335280" indent="62865" algn="ctr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20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прерывания </a:t>
                      </a:r>
                      <a:r>
                        <a:rPr sz="20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беременности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9623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914484" y="185928"/>
            <a:ext cx="1174097" cy="932687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35152" y="1551432"/>
            <a:ext cx="1188720" cy="4145279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801114" y="754126"/>
            <a:ext cx="7165975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>
                <a:solidFill>
                  <a:srgbClr val="C00000"/>
                </a:solidFill>
              </a:rPr>
              <a:t>Пояснительные</a:t>
            </a:r>
            <a:r>
              <a:rPr spc="-25" dirty="0">
                <a:solidFill>
                  <a:srgbClr val="C00000"/>
                </a:solidFill>
              </a:rPr>
              <a:t> </a:t>
            </a:r>
            <a:r>
              <a:rPr spc="-5" dirty="0">
                <a:solidFill>
                  <a:srgbClr val="C00000"/>
                </a:solidFill>
              </a:rPr>
              <a:t>записки</a:t>
            </a:r>
            <a:r>
              <a:rPr spc="-20" dirty="0">
                <a:solidFill>
                  <a:srgbClr val="C00000"/>
                </a:solidFill>
              </a:rPr>
              <a:t> </a:t>
            </a:r>
            <a:r>
              <a:rPr dirty="0">
                <a:solidFill>
                  <a:srgbClr val="C00000"/>
                </a:solidFill>
              </a:rPr>
              <a:t>к</a:t>
            </a:r>
            <a:r>
              <a:rPr spc="-15" dirty="0">
                <a:solidFill>
                  <a:srgbClr val="C00000"/>
                </a:solidFill>
              </a:rPr>
              <a:t> </a:t>
            </a:r>
            <a:r>
              <a:rPr spc="-10" dirty="0">
                <a:solidFill>
                  <a:srgbClr val="C00000"/>
                </a:solidFill>
              </a:rPr>
              <a:t>форме</a:t>
            </a:r>
            <a:r>
              <a:rPr spc="-45" dirty="0">
                <a:solidFill>
                  <a:srgbClr val="C00000"/>
                </a:solidFill>
              </a:rPr>
              <a:t> </a:t>
            </a:r>
            <a:r>
              <a:rPr dirty="0">
                <a:solidFill>
                  <a:srgbClr val="C00000"/>
                </a:solidFill>
              </a:rPr>
              <a:t>№</a:t>
            </a:r>
            <a:r>
              <a:rPr spc="-10" dirty="0">
                <a:solidFill>
                  <a:srgbClr val="C00000"/>
                </a:solidFill>
              </a:rPr>
              <a:t> </a:t>
            </a:r>
            <a:r>
              <a:rPr dirty="0">
                <a:solidFill>
                  <a:srgbClr val="C00000"/>
                </a:solidFill>
              </a:rPr>
              <a:t>13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2898648" y="1636776"/>
            <a:ext cx="6941820" cy="911860"/>
          </a:xfrm>
          <a:prstGeom prst="rect">
            <a:avLst/>
          </a:prstGeom>
          <a:solidFill>
            <a:srgbClr val="2E5495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370"/>
              </a:lnSpc>
              <a:tabLst>
                <a:tab pos="1373505" algn="l"/>
                <a:tab pos="1671955" algn="l"/>
                <a:tab pos="2998470" algn="l"/>
                <a:tab pos="3423285" algn="l"/>
                <a:tab pos="5120005" algn="l"/>
              </a:tabLst>
            </a:pP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С</a:t>
            </a:r>
            <a:r>
              <a:rPr sz="2400" spc="-25" dirty="0">
                <a:solidFill>
                  <a:srgbClr val="FFFFFF"/>
                </a:solidFill>
                <a:latin typeface="Times New Roman"/>
                <a:cs typeface="Times New Roman"/>
              </a:rPr>
              <a:t>в</a:t>
            </a:r>
            <a:r>
              <a:rPr sz="2400" spc="-35" dirty="0">
                <a:solidFill>
                  <a:srgbClr val="FFFFFF"/>
                </a:solidFill>
                <a:latin typeface="Times New Roman"/>
                <a:cs typeface="Times New Roman"/>
              </a:rPr>
              <a:t>е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дение	о	</a:t>
            </a:r>
            <a:r>
              <a:rPr sz="2400" spc="-15" dirty="0">
                <a:solidFill>
                  <a:srgbClr val="FFFFFF"/>
                </a:solidFill>
                <a:latin typeface="Times New Roman"/>
                <a:cs typeface="Times New Roman"/>
              </a:rPr>
              <a:t>у</a:t>
            </a:r>
            <a:r>
              <a:rPr sz="2400" spc="-10" dirty="0">
                <a:solidFill>
                  <a:srgbClr val="FFFFFF"/>
                </a:solidFill>
                <a:latin typeface="Times New Roman"/>
                <a:cs typeface="Times New Roman"/>
              </a:rPr>
              <a:t>м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ерших	</a:t>
            </a:r>
            <a:r>
              <a:rPr sz="2400" spc="-40" dirty="0">
                <a:solidFill>
                  <a:srgbClr val="FFFFFF"/>
                </a:solidFill>
                <a:latin typeface="Times New Roman"/>
                <a:cs typeface="Times New Roman"/>
              </a:rPr>
              <a:t>о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т	</a:t>
            </a:r>
            <a:r>
              <a:rPr sz="2400" spc="-5" dirty="0">
                <a:solidFill>
                  <a:srgbClr val="FFFFFF"/>
                </a:solidFill>
                <a:latin typeface="Times New Roman"/>
                <a:cs typeface="Times New Roman"/>
              </a:rPr>
              <a:t>прер</a:t>
            </a:r>
            <a:r>
              <a:rPr sz="2400" spc="5" dirty="0">
                <a:solidFill>
                  <a:srgbClr val="FFFFFF"/>
                </a:solidFill>
                <a:latin typeface="Times New Roman"/>
                <a:cs typeface="Times New Roman"/>
              </a:rPr>
              <a:t>ы</a:t>
            </a:r>
            <a:r>
              <a:rPr sz="2400" spc="-45" dirty="0">
                <a:solidFill>
                  <a:srgbClr val="FFFFFF"/>
                </a:solidFill>
                <a:latin typeface="Times New Roman"/>
                <a:cs typeface="Times New Roman"/>
              </a:rPr>
              <a:t>в</a:t>
            </a:r>
            <a:r>
              <a:rPr sz="2400" spc="10" dirty="0">
                <a:solidFill>
                  <a:srgbClr val="FFFFFF"/>
                </a:solidFill>
                <a:latin typeface="Times New Roman"/>
                <a:cs typeface="Times New Roman"/>
              </a:rPr>
              <a:t>а</a:t>
            </a:r>
            <a:r>
              <a:rPr sz="2400" spc="-5" dirty="0">
                <a:solidFill>
                  <a:srgbClr val="FFFFFF"/>
                </a:solidFill>
                <a:latin typeface="Times New Roman"/>
                <a:cs typeface="Times New Roman"/>
              </a:rPr>
              <a:t>ни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я	</a:t>
            </a:r>
            <a:r>
              <a:rPr sz="2400" spc="-35" dirty="0">
                <a:solidFill>
                  <a:srgbClr val="FFFFFF"/>
                </a:solidFill>
                <a:latin typeface="Times New Roman"/>
                <a:cs typeface="Times New Roman"/>
              </a:rPr>
              <a:t>б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ере</a:t>
            </a:r>
            <a:r>
              <a:rPr sz="2400" spc="5" dirty="0">
                <a:solidFill>
                  <a:srgbClr val="FFFFFF"/>
                </a:solidFill>
                <a:latin typeface="Times New Roman"/>
                <a:cs typeface="Times New Roman"/>
              </a:rPr>
              <a:t>м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енн</a:t>
            </a:r>
            <a:r>
              <a:rPr sz="2400" spc="60" dirty="0">
                <a:solidFill>
                  <a:srgbClr val="FFFFFF"/>
                </a:solidFill>
                <a:latin typeface="Times New Roman"/>
                <a:cs typeface="Times New Roman"/>
              </a:rPr>
              <a:t>о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сти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ts val="2735"/>
              </a:lnSpc>
            </a:pPr>
            <a:r>
              <a:rPr sz="2400" spc="-5" dirty="0">
                <a:solidFill>
                  <a:srgbClr val="FFFFFF"/>
                </a:solidFill>
                <a:latin typeface="Times New Roman"/>
                <a:cs typeface="Times New Roman"/>
              </a:rPr>
              <a:t>(МКБ-10</a:t>
            </a:r>
            <a:r>
              <a:rPr sz="2400" spc="-2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spc="-5" dirty="0">
                <a:solidFill>
                  <a:srgbClr val="FFFFFF"/>
                </a:solidFill>
                <a:latin typeface="Times New Roman"/>
                <a:cs typeface="Times New Roman"/>
              </a:rPr>
              <a:t>O02</a:t>
            </a:r>
            <a:r>
              <a:rPr sz="2400" spc="1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-</a:t>
            </a:r>
            <a:r>
              <a:rPr sz="2400" spc="-5" dirty="0">
                <a:solidFill>
                  <a:srgbClr val="FFFFFF"/>
                </a:solidFill>
                <a:latin typeface="Times New Roman"/>
                <a:cs typeface="Times New Roman"/>
              </a:rPr>
              <a:t> O06)</a:t>
            </a:r>
            <a:r>
              <a:rPr sz="2400" spc="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spc="-5" dirty="0">
                <a:solidFill>
                  <a:srgbClr val="FFFFFF"/>
                </a:solidFill>
                <a:latin typeface="Times New Roman"/>
                <a:cs typeface="Times New Roman"/>
              </a:rPr>
              <a:t>указанных</a:t>
            </a:r>
            <a:r>
              <a:rPr sz="2400" spc="-2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в 3000 </a:t>
            </a:r>
            <a:r>
              <a:rPr sz="2400" spc="-10" dirty="0">
                <a:solidFill>
                  <a:srgbClr val="FFFFFF"/>
                </a:solidFill>
                <a:latin typeface="Times New Roman"/>
                <a:cs typeface="Times New Roman"/>
              </a:rPr>
              <a:t>таблице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355850" y="3258692"/>
            <a:ext cx="7796530" cy="27698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indent="914400" algn="just">
              <a:lnSpc>
                <a:spcPct val="100000"/>
              </a:lnSpc>
              <a:spcBef>
                <a:spcPts val="105"/>
              </a:spcBef>
            </a:pPr>
            <a:r>
              <a:rPr sz="2000" spc="5" dirty="0">
                <a:latin typeface="Times New Roman"/>
                <a:cs typeface="Times New Roman"/>
              </a:rPr>
              <a:t>Предоставить</a:t>
            </a:r>
            <a:r>
              <a:rPr sz="2000" spc="10" dirty="0">
                <a:latin typeface="Times New Roman"/>
                <a:cs typeface="Times New Roman"/>
              </a:rPr>
              <a:t> </a:t>
            </a:r>
            <a:r>
              <a:rPr sz="2000" spc="-15" dirty="0">
                <a:latin typeface="Times New Roman"/>
                <a:cs typeface="Times New Roman"/>
              </a:rPr>
              <a:t>«Карту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spc="5" dirty="0">
                <a:latin typeface="Times New Roman"/>
                <a:cs typeface="Times New Roman"/>
              </a:rPr>
              <a:t>донесения</a:t>
            </a:r>
            <a:r>
              <a:rPr sz="2000" spc="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о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случае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20" dirty="0">
                <a:latin typeface="Times New Roman"/>
                <a:cs typeface="Times New Roman"/>
              </a:rPr>
              <a:t>материнской 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смерти», учетная </a:t>
            </a:r>
            <a:r>
              <a:rPr sz="2000" spc="-10" dirty="0">
                <a:latin typeface="Times New Roman"/>
                <a:cs typeface="Times New Roman"/>
              </a:rPr>
              <a:t>форма </a:t>
            </a:r>
            <a:r>
              <a:rPr sz="2000" spc="-5" dirty="0">
                <a:latin typeface="Times New Roman"/>
                <a:cs typeface="Times New Roman"/>
              </a:rPr>
              <a:t>№003/у-МС утверждена </a:t>
            </a:r>
            <a:r>
              <a:rPr sz="2000" spc="-15" dirty="0">
                <a:latin typeface="Times New Roman"/>
                <a:cs typeface="Times New Roman"/>
              </a:rPr>
              <a:t>приказом Минздрава 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России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от</a:t>
            </a:r>
            <a:r>
              <a:rPr sz="2000" spc="-5" dirty="0">
                <a:latin typeface="Times New Roman"/>
                <a:cs typeface="Times New Roman"/>
              </a:rPr>
              <a:t> 20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октября</a:t>
            </a:r>
            <a:r>
              <a:rPr sz="2000" spc="-5" dirty="0">
                <a:latin typeface="Times New Roman"/>
                <a:cs typeface="Times New Roman"/>
              </a:rPr>
              <a:t> 2020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120" dirty="0">
                <a:latin typeface="Times New Roman"/>
                <a:cs typeface="Times New Roman"/>
              </a:rPr>
              <a:t>г.</a:t>
            </a:r>
            <a:r>
              <a:rPr sz="2000" spc="-114" dirty="0">
                <a:latin typeface="Times New Roman"/>
                <a:cs typeface="Times New Roman"/>
              </a:rPr>
              <a:t> </a:t>
            </a:r>
            <a:r>
              <a:rPr sz="2000" spc="5" dirty="0">
                <a:latin typeface="Times New Roman"/>
                <a:cs typeface="Times New Roman"/>
              </a:rPr>
              <a:t>№ </a:t>
            </a:r>
            <a:r>
              <a:rPr sz="2000" spc="-20" dirty="0">
                <a:latin typeface="Times New Roman"/>
                <a:cs typeface="Times New Roman"/>
              </a:rPr>
              <a:t>1130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н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«Об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утверждении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Порядка </a:t>
            </a:r>
            <a:r>
              <a:rPr sz="2000" spc="-5" dirty="0">
                <a:latin typeface="Times New Roman"/>
                <a:cs typeface="Times New Roman"/>
              </a:rPr>
              <a:t> оказания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15" dirty="0">
                <a:latin typeface="Times New Roman"/>
                <a:cs typeface="Times New Roman"/>
              </a:rPr>
              <a:t>медицинской</a:t>
            </a:r>
            <a:r>
              <a:rPr sz="2000" spc="-10" dirty="0">
                <a:latin typeface="Times New Roman"/>
                <a:cs typeface="Times New Roman"/>
              </a:rPr>
              <a:t> помощи</a:t>
            </a:r>
            <a:r>
              <a:rPr sz="2000" spc="-5" dirty="0">
                <a:latin typeface="Times New Roman"/>
                <a:cs typeface="Times New Roman"/>
              </a:rPr>
              <a:t> по</a:t>
            </a:r>
            <a:r>
              <a:rPr sz="2000" dirty="0">
                <a:latin typeface="Times New Roman"/>
                <a:cs typeface="Times New Roman"/>
              </a:rPr>
              <a:t> профилю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«акушерство</a:t>
            </a:r>
            <a:r>
              <a:rPr sz="2000" dirty="0">
                <a:latin typeface="Times New Roman"/>
                <a:cs typeface="Times New Roman"/>
              </a:rPr>
              <a:t> и 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15" dirty="0">
                <a:latin typeface="Times New Roman"/>
                <a:cs typeface="Times New Roman"/>
              </a:rPr>
              <a:t>гинекология»,</a:t>
            </a:r>
            <a:r>
              <a:rPr sz="2000" spc="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скрыв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персональные</a:t>
            </a:r>
            <a:r>
              <a:rPr sz="2000" spc="3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данные.</a:t>
            </a: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2050">
              <a:latin typeface="Times New Roman"/>
              <a:cs typeface="Times New Roman"/>
            </a:endParaRPr>
          </a:p>
          <a:p>
            <a:pPr marL="12700" marR="7620" algn="just">
              <a:lnSpc>
                <a:spcPct val="100000"/>
              </a:lnSpc>
              <a:spcBef>
                <a:spcPts val="5"/>
              </a:spcBef>
            </a:pPr>
            <a:r>
              <a:rPr sz="2000" b="1" spc="-15" dirty="0">
                <a:latin typeface="Times New Roman"/>
                <a:cs typeface="Times New Roman"/>
              </a:rPr>
              <a:t>«Карту</a:t>
            </a:r>
            <a:r>
              <a:rPr sz="2000" b="1" spc="-1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донесения</a:t>
            </a:r>
            <a:r>
              <a:rPr sz="2000" b="1" spc="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о</a:t>
            </a:r>
            <a:r>
              <a:rPr sz="2000" b="1" spc="5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случае</a:t>
            </a:r>
            <a:r>
              <a:rPr sz="2000" b="1" dirty="0">
                <a:latin typeface="Times New Roman"/>
                <a:cs typeface="Times New Roman"/>
              </a:rPr>
              <a:t> </a:t>
            </a:r>
            <a:r>
              <a:rPr sz="2000" b="1" spc="-15" dirty="0">
                <a:latin typeface="Times New Roman"/>
                <a:cs typeface="Times New Roman"/>
              </a:rPr>
              <a:t>материнской</a:t>
            </a:r>
            <a:r>
              <a:rPr sz="2000" b="1" spc="-10" dirty="0">
                <a:latin typeface="Times New Roman"/>
                <a:cs typeface="Times New Roman"/>
              </a:rPr>
              <a:t> смерти»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spc="-15" dirty="0">
                <a:latin typeface="Times New Roman"/>
                <a:cs typeface="Times New Roman"/>
              </a:rPr>
              <a:t>сдавать </a:t>
            </a:r>
            <a:r>
              <a:rPr sz="2000" b="1" spc="-10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специалисту </a:t>
            </a:r>
            <a:r>
              <a:rPr sz="2000" b="1" spc="-10" dirty="0">
                <a:latin typeface="Times New Roman"/>
                <a:cs typeface="Times New Roman"/>
              </a:rPr>
              <a:t>принимающему </a:t>
            </a:r>
            <a:r>
              <a:rPr sz="2000" b="1" spc="-15" dirty="0">
                <a:latin typeface="Times New Roman"/>
                <a:cs typeface="Times New Roman"/>
              </a:rPr>
              <a:t>форму </a:t>
            </a:r>
            <a:r>
              <a:rPr sz="2000" b="1" spc="-10" dirty="0">
                <a:latin typeface="Times New Roman"/>
                <a:cs typeface="Times New Roman"/>
              </a:rPr>
              <a:t>ФСН </a:t>
            </a:r>
            <a:r>
              <a:rPr sz="2000" b="1" spc="-5" dirty="0">
                <a:latin typeface="Times New Roman"/>
                <a:cs typeface="Times New Roman"/>
              </a:rPr>
              <a:t>№13, вне зависимости </a:t>
            </a:r>
            <a:r>
              <a:rPr sz="2000" b="1" spc="-20" dirty="0">
                <a:latin typeface="Times New Roman"/>
                <a:cs typeface="Times New Roman"/>
              </a:rPr>
              <a:t>от </a:t>
            </a:r>
            <a:r>
              <a:rPr sz="2000" b="1" spc="-484" dirty="0">
                <a:latin typeface="Times New Roman"/>
                <a:cs typeface="Times New Roman"/>
              </a:rPr>
              <a:t> </a:t>
            </a:r>
            <a:r>
              <a:rPr sz="2000" b="1" spc="-20" dirty="0">
                <a:latin typeface="Times New Roman"/>
                <a:cs typeface="Times New Roman"/>
              </a:rPr>
              <a:t>того,</a:t>
            </a:r>
            <a:r>
              <a:rPr sz="2000" b="1" dirty="0">
                <a:latin typeface="Times New Roman"/>
                <a:cs typeface="Times New Roman"/>
              </a:rPr>
              <a:t> </a:t>
            </a:r>
            <a:r>
              <a:rPr sz="2000" b="1" spc="-15" dirty="0">
                <a:latin typeface="Times New Roman"/>
                <a:cs typeface="Times New Roman"/>
              </a:rPr>
              <a:t>что</a:t>
            </a:r>
            <a:r>
              <a:rPr sz="2000" b="1" spc="1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Вы</a:t>
            </a:r>
            <a:r>
              <a:rPr sz="2000" b="1" spc="-5" dirty="0">
                <a:latin typeface="Times New Roman"/>
                <a:cs typeface="Times New Roman"/>
              </a:rPr>
              <a:t> ее</a:t>
            </a:r>
            <a:r>
              <a:rPr sz="2000" b="1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уже</a:t>
            </a:r>
            <a:r>
              <a:rPr sz="2000" b="1" spc="-3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сдали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с другими</a:t>
            </a:r>
            <a:r>
              <a:rPr sz="2000" b="1" spc="-5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формами.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39495" y="1399032"/>
            <a:ext cx="11271504" cy="5288280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663954" y="866901"/>
            <a:ext cx="7303770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15" dirty="0"/>
              <a:t>Форма</a:t>
            </a:r>
            <a:r>
              <a:rPr spc="-25" dirty="0"/>
              <a:t> </a:t>
            </a:r>
            <a:r>
              <a:rPr dirty="0"/>
              <a:t>№</a:t>
            </a:r>
            <a:r>
              <a:rPr spc="-20" dirty="0"/>
              <a:t> </a:t>
            </a:r>
            <a:r>
              <a:rPr dirty="0"/>
              <a:t>13</a:t>
            </a:r>
            <a:r>
              <a:rPr spc="5" dirty="0"/>
              <a:t> </a:t>
            </a:r>
            <a:r>
              <a:rPr spc="-5" dirty="0"/>
              <a:t>«Сведения </a:t>
            </a:r>
            <a:r>
              <a:rPr dirty="0"/>
              <a:t>о</a:t>
            </a:r>
            <a:r>
              <a:rPr spc="-5" dirty="0"/>
              <a:t> беременности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260081" y="2798826"/>
            <a:ext cx="0" cy="3888104"/>
          </a:xfrm>
          <a:custGeom>
            <a:avLst/>
            <a:gdLst/>
            <a:ahLst/>
            <a:cxnLst/>
            <a:rect l="l" t="t" r="r" b="b"/>
            <a:pathLst>
              <a:path h="3888104">
                <a:moveTo>
                  <a:pt x="0" y="0"/>
                </a:moveTo>
                <a:lnTo>
                  <a:pt x="0" y="3887724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8096631" y="3107563"/>
            <a:ext cx="0" cy="3579495"/>
          </a:xfrm>
          <a:custGeom>
            <a:avLst/>
            <a:gdLst/>
            <a:ahLst/>
            <a:cxnLst/>
            <a:rect l="l" t="t" r="r" b="b"/>
            <a:pathLst>
              <a:path h="3579495">
                <a:moveTo>
                  <a:pt x="0" y="0"/>
                </a:moveTo>
                <a:lnTo>
                  <a:pt x="0" y="3578987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8933053" y="3107563"/>
            <a:ext cx="0" cy="3579495"/>
          </a:xfrm>
          <a:custGeom>
            <a:avLst/>
            <a:gdLst/>
            <a:ahLst/>
            <a:cxnLst/>
            <a:rect l="l" t="t" r="r" b="b"/>
            <a:pathLst>
              <a:path h="3579495">
                <a:moveTo>
                  <a:pt x="0" y="0"/>
                </a:moveTo>
                <a:lnTo>
                  <a:pt x="0" y="3578987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9769602" y="3107563"/>
            <a:ext cx="0" cy="3579495"/>
          </a:xfrm>
          <a:custGeom>
            <a:avLst/>
            <a:gdLst/>
            <a:ahLst/>
            <a:cxnLst/>
            <a:rect l="l" t="t" r="r" b="b"/>
            <a:pathLst>
              <a:path h="3579495">
                <a:moveTo>
                  <a:pt x="0" y="0"/>
                </a:moveTo>
                <a:lnTo>
                  <a:pt x="0" y="3578987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0606151" y="3107563"/>
            <a:ext cx="0" cy="3579495"/>
          </a:xfrm>
          <a:custGeom>
            <a:avLst/>
            <a:gdLst/>
            <a:ahLst/>
            <a:cxnLst/>
            <a:rect l="l" t="t" r="r" b="b"/>
            <a:pathLst>
              <a:path h="3579495">
                <a:moveTo>
                  <a:pt x="0" y="0"/>
                </a:moveTo>
                <a:lnTo>
                  <a:pt x="0" y="3578987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1442700" y="2798826"/>
            <a:ext cx="0" cy="3888104"/>
          </a:xfrm>
          <a:custGeom>
            <a:avLst/>
            <a:gdLst/>
            <a:ahLst/>
            <a:cxnLst/>
            <a:rect l="l" t="t" r="r" b="b"/>
            <a:pathLst>
              <a:path h="3888104">
                <a:moveTo>
                  <a:pt x="0" y="0"/>
                </a:moveTo>
                <a:lnTo>
                  <a:pt x="0" y="3887724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8" name="object 8"/>
          <p:cNvGraphicFramePr>
            <a:graphicFrameLocks noGrp="1"/>
          </p:cNvGraphicFramePr>
          <p:nvPr/>
        </p:nvGraphicFramePr>
        <p:xfrm>
          <a:off x="539750" y="2798826"/>
          <a:ext cx="10895326" cy="387501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6200"/>
                <a:gridCol w="4131310"/>
                <a:gridCol w="528954"/>
                <a:gridCol w="912494"/>
                <a:gridCol w="1057909"/>
                <a:gridCol w="827404"/>
                <a:gridCol w="853440"/>
                <a:gridCol w="836295"/>
                <a:gridCol w="815975"/>
                <a:gridCol w="855345"/>
              </a:tblGrid>
              <a:tr h="308737">
                <a:tc rowSpan="2"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Наименование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№</a:t>
                      </a:r>
                      <a:endParaRPr sz="1000">
                        <a:latin typeface="Calibri"/>
                        <a:cs typeface="Calibri"/>
                      </a:endParaRPr>
                    </a:p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стро-ки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marL="251460" marR="241300" indent="20955">
                        <a:lnSpc>
                          <a:spcPct val="100000"/>
                        </a:lnSpc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Код по </a:t>
                      </a:r>
                      <a:r>
                        <a:rPr sz="1000" spc="-2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dirty="0">
                          <a:latin typeface="Calibri"/>
                          <a:cs typeface="Calibri"/>
                        </a:rPr>
                        <a:t>МКБ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-10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8255" algn="ctr">
                        <a:lnSpc>
                          <a:spcPct val="100000"/>
                        </a:lnSpc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Всего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6350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в</a:t>
                      </a:r>
                      <a:r>
                        <a:rPr sz="10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10" dirty="0">
                          <a:latin typeface="Calibri"/>
                          <a:cs typeface="Calibri"/>
                        </a:rPr>
                        <a:t>том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 числе</a:t>
                      </a:r>
                      <a:r>
                        <a:rPr sz="1000" spc="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в возрасте </a:t>
                      </a:r>
                      <a:r>
                        <a:rPr sz="1000" spc="-10" dirty="0">
                          <a:latin typeface="Calibri"/>
                          <a:cs typeface="Calibri"/>
                        </a:rPr>
                        <a:t>(лет):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7366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849122">
                <a:tc gridSpan="2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22225" algn="ctr">
                        <a:lnSpc>
                          <a:spcPct val="100000"/>
                        </a:lnSpc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0</a:t>
                      </a:r>
                      <a:r>
                        <a:rPr sz="10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0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10" dirty="0">
                          <a:latin typeface="Calibri"/>
                          <a:cs typeface="Calibri"/>
                        </a:rPr>
                        <a:t>14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16510" algn="ctr">
                        <a:lnSpc>
                          <a:spcPct val="100000"/>
                        </a:lnSpc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15</a:t>
                      </a:r>
                      <a:r>
                        <a:rPr sz="10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0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10" dirty="0">
                          <a:latin typeface="Calibri"/>
                          <a:cs typeface="Calibri"/>
                        </a:rPr>
                        <a:t>17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241300">
                        <a:lnSpc>
                          <a:spcPct val="100000"/>
                        </a:lnSpc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18</a:t>
                      </a:r>
                      <a:r>
                        <a:rPr sz="10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0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10" dirty="0">
                          <a:latin typeface="Calibri"/>
                          <a:cs typeface="Calibri"/>
                        </a:rPr>
                        <a:t>44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20320" algn="ctr">
                        <a:lnSpc>
                          <a:spcPct val="100000"/>
                        </a:lnSpc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45</a:t>
                      </a:r>
                      <a:r>
                        <a:rPr sz="10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0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10" dirty="0">
                          <a:latin typeface="Calibri"/>
                          <a:cs typeface="Calibri"/>
                        </a:rPr>
                        <a:t>49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  <a:p>
                      <a:pPr marL="220345">
                        <a:lnSpc>
                          <a:spcPct val="100000"/>
                        </a:lnSpc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50</a:t>
                      </a:r>
                      <a:r>
                        <a:rPr sz="10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10" dirty="0">
                          <a:latin typeface="Calibri"/>
                          <a:cs typeface="Calibri"/>
                        </a:rPr>
                        <a:t>лет</a:t>
                      </a:r>
                      <a:r>
                        <a:rPr sz="10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и</a:t>
                      </a:r>
                      <a:endParaRPr sz="1000">
                        <a:latin typeface="Calibri"/>
                        <a:cs typeface="Calibri"/>
                      </a:endParaRPr>
                    </a:p>
                    <a:p>
                      <a:pPr marL="246379">
                        <a:lnSpc>
                          <a:spcPct val="100000"/>
                        </a:lnSpc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старше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</a:tr>
              <a:tr h="267588">
                <a:tc gridSpan="2"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1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533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33679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2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533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3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533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4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5334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17780" algn="ctr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5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5334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16510" algn="ctr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6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5334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7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5334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20955" algn="ctr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8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5334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R="376555" algn="r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9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5334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</a:tr>
              <a:tr h="55575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6350">
                        <a:lnSpc>
                          <a:spcPct val="100000"/>
                        </a:lnSpc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Число</a:t>
                      </a:r>
                      <a:r>
                        <a:rPr sz="10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прерываний</a:t>
                      </a:r>
                      <a:r>
                        <a:rPr sz="1000" spc="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10" dirty="0">
                          <a:latin typeface="Calibri"/>
                          <a:cs typeface="Calibri"/>
                        </a:rPr>
                        <a:t>беременности</a:t>
                      </a:r>
                      <a:r>
                        <a:rPr sz="1000" spc="5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в срок</a:t>
                      </a:r>
                      <a:r>
                        <a:rPr sz="10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0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12</a:t>
                      </a:r>
                      <a:r>
                        <a:rPr sz="1000" spc="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до</a:t>
                      </a:r>
                      <a:r>
                        <a:rPr sz="10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22</a:t>
                      </a:r>
                      <a:r>
                        <a:rPr sz="1000" spc="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10" dirty="0">
                          <a:latin typeface="Calibri"/>
                          <a:cs typeface="Calibri"/>
                        </a:rPr>
                        <a:t>недель,</a:t>
                      </a:r>
                      <a:r>
                        <a:rPr sz="1000" spc="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всего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233679">
                        <a:lnSpc>
                          <a:spcPct val="100000"/>
                        </a:lnSpc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1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sz="1000" spc="-10" dirty="0">
                          <a:latin typeface="Calibri"/>
                          <a:cs typeface="Calibri"/>
                        </a:rPr>
                        <a:t>O02</a:t>
                      </a:r>
                      <a:r>
                        <a:rPr sz="10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0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10" dirty="0">
                          <a:latin typeface="Calibri"/>
                          <a:cs typeface="Calibri"/>
                        </a:rPr>
                        <a:t>O06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29845" algn="ctr">
                        <a:lnSpc>
                          <a:spcPct val="100000"/>
                        </a:lnSpc>
                      </a:pPr>
                      <a:r>
                        <a:rPr sz="1000" spc="-10" dirty="0">
                          <a:latin typeface="Calibri"/>
                          <a:cs typeface="Calibri"/>
                        </a:rPr>
                        <a:t>2000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5A1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45085" algn="ctr">
                        <a:lnSpc>
                          <a:spcPct val="100000"/>
                        </a:lnSpc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5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8FAAD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R="5715" algn="ctr">
                        <a:lnSpc>
                          <a:spcPct val="100000"/>
                        </a:lnSpc>
                      </a:pPr>
                      <a:r>
                        <a:rPr sz="1000" spc="-10" dirty="0">
                          <a:latin typeface="Calibri"/>
                          <a:cs typeface="Calibri"/>
                        </a:rPr>
                        <a:t>12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8FAAD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273050">
                        <a:lnSpc>
                          <a:spcPct val="100000"/>
                        </a:lnSpc>
                      </a:pPr>
                      <a:r>
                        <a:rPr sz="1000" spc="-10" dirty="0">
                          <a:latin typeface="Calibri"/>
                          <a:cs typeface="Calibri"/>
                        </a:rPr>
                        <a:t>1300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8FAAD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47625" algn="ctr">
                        <a:lnSpc>
                          <a:spcPct val="100000"/>
                        </a:lnSpc>
                      </a:pPr>
                      <a:r>
                        <a:rPr sz="1000" spc="-10" dirty="0">
                          <a:latin typeface="Calibri"/>
                          <a:cs typeface="Calibri"/>
                        </a:rPr>
                        <a:t>20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8FAAD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R="376555" algn="r">
                        <a:lnSpc>
                          <a:spcPct val="100000"/>
                        </a:lnSpc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0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8FAADC"/>
                    </a:solidFill>
                  </a:tcPr>
                </a:tc>
              </a:tr>
              <a:tr h="26758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228600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в</a:t>
                      </a:r>
                      <a:r>
                        <a:rPr sz="10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10" dirty="0">
                          <a:latin typeface="Calibri"/>
                          <a:cs typeface="Calibri"/>
                        </a:rPr>
                        <a:t>том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 числе</a:t>
                      </a:r>
                      <a:r>
                        <a:rPr sz="1000" spc="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(из</a:t>
                      </a:r>
                      <a:r>
                        <a:rPr sz="10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стр. 1):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539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2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2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250">
                        <a:latin typeface="Times New Roman"/>
                        <a:cs typeface="Times New Roman"/>
                      </a:endParaRPr>
                    </a:p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1000" spc="-10" dirty="0">
                          <a:latin typeface="Calibri"/>
                          <a:cs typeface="Calibri"/>
                        </a:rPr>
                        <a:t>O02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250">
                        <a:latin typeface="Times New Roman"/>
                        <a:cs typeface="Times New Roman"/>
                      </a:endParaRPr>
                    </a:p>
                    <a:p>
                      <a:pPr marL="29845" algn="ctr">
                        <a:lnSpc>
                          <a:spcPct val="100000"/>
                        </a:lnSpc>
                      </a:pPr>
                      <a:r>
                        <a:rPr sz="1000" spc="-10" dirty="0">
                          <a:latin typeface="Calibri"/>
                          <a:cs typeface="Calibri"/>
                        </a:rPr>
                        <a:t>623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8FAADC"/>
                    </a:solidFill>
                  </a:tcPr>
                </a:tc>
                <a:tc rowSpan="2" grid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6758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342900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другие</a:t>
                      </a:r>
                      <a:r>
                        <a:rPr sz="10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анормальные</a:t>
                      </a:r>
                      <a:r>
                        <a:rPr sz="1000" spc="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продукты</a:t>
                      </a:r>
                      <a:r>
                        <a:rPr sz="10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зачатия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539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8FAADC"/>
                    </a:solidFill>
                  </a:tcPr>
                </a:tc>
                <a:tc gridSpan="5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3396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342900">
                        <a:lnSpc>
                          <a:spcPct val="100000"/>
                        </a:lnSpc>
                        <a:spcBef>
                          <a:spcPts val="705"/>
                        </a:spcBef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самопроизвольный</a:t>
                      </a:r>
                      <a:r>
                        <a:rPr sz="10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аборт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895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233679">
                        <a:lnSpc>
                          <a:spcPct val="100000"/>
                        </a:lnSpc>
                        <a:spcBef>
                          <a:spcPts val="705"/>
                        </a:spcBef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3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895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705"/>
                        </a:spcBef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O03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895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29845" algn="ctr">
                        <a:lnSpc>
                          <a:spcPct val="100000"/>
                        </a:lnSpc>
                        <a:spcBef>
                          <a:spcPts val="705"/>
                        </a:spcBef>
                      </a:pPr>
                      <a:r>
                        <a:rPr sz="1000" spc="-10" dirty="0">
                          <a:latin typeface="Calibri"/>
                          <a:cs typeface="Calibri"/>
                        </a:rPr>
                        <a:t>450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89535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8FAADC"/>
                    </a:solidFill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33964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342900"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медицинский</a:t>
                      </a:r>
                      <a:r>
                        <a:rPr sz="10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аборт по медицинским</a:t>
                      </a:r>
                      <a:r>
                        <a:rPr sz="1000" spc="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показаниям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901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233679"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4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901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r>
                        <a:rPr sz="1000" spc="-10" dirty="0">
                          <a:latin typeface="Calibri"/>
                          <a:cs typeface="Calibri"/>
                        </a:rPr>
                        <a:t>O04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901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29845" algn="ctr"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r>
                        <a:rPr sz="1000" spc="-10" dirty="0">
                          <a:latin typeface="Calibri"/>
                          <a:cs typeface="Calibri"/>
                        </a:rPr>
                        <a:t>900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9017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8FAADC"/>
                    </a:solidFill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33964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342900"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другие</a:t>
                      </a:r>
                      <a:r>
                        <a:rPr sz="10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виды</a:t>
                      </a:r>
                      <a:r>
                        <a:rPr sz="10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аборта</a:t>
                      </a:r>
                      <a:r>
                        <a:rPr sz="10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(криминальный)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901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233679"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5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901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r>
                        <a:rPr sz="1000" spc="-10" dirty="0">
                          <a:latin typeface="Calibri"/>
                          <a:cs typeface="Calibri"/>
                        </a:rPr>
                        <a:t>O05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901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29845" algn="ctr"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2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9017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8FAADC"/>
                    </a:solidFill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33964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342900"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аборт</a:t>
                      </a:r>
                      <a:r>
                        <a:rPr sz="10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10" dirty="0">
                          <a:latin typeface="Calibri"/>
                          <a:cs typeface="Calibri"/>
                        </a:rPr>
                        <a:t>неуточненный</a:t>
                      </a:r>
                      <a:r>
                        <a:rPr sz="1000" spc="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(внебольничный)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901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233679"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6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901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r>
                        <a:rPr sz="1000" spc="-10" dirty="0">
                          <a:latin typeface="Calibri"/>
                          <a:cs typeface="Calibri"/>
                        </a:rPr>
                        <a:t>O06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901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29845" algn="ctr"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r>
                        <a:rPr sz="1000" spc="-10" dirty="0">
                          <a:latin typeface="Calibri"/>
                          <a:cs typeface="Calibri"/>
                        </a:rPr>
                        <a:t>25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9017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8FAADC"/>
                    </a:solidFill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  <p:grpSp>
        <p:nvGrpSpPr>
          <p:cNvPr id="9" name="object 9"/>
          <p:cNvGrpSpPr/>
          <p:nvPr/>
        </p:nvGrpSpPr>
        <p:grpSpPr>
          <a:xfrm>
            <a:off x="6435597" y="1542033"/>
            <a:ext cx="5417185" cy="4287520"/>
            <a:chOff x="6435597" y="1542033"/>
            <a:chExt cx="5417185" cy="4287520"/>
          </a:xfrm>
        </p:grpSpPr>
        <p:sp>
          <p:nvSpPr>
            <p:cNvPr id="10" name="object 10"/>
            <p:cNvSpPr/>
            <p:nvPr/>
          </p:nvSpPr>
          <p:spPr>
            <a:xfrm>
              <a:off x="6441947" y="1548383"/>
              <a:ext cx="5404485" cy="4274820"/>
            </a:xfrm>
            <a:custGeom>
              <a:avLst/>
              <a:gdLst/>
              <a:ahLst/>
              <a:cxnLst/>
              <a:rect l="l" t="t" r="r" b="b"/>
              <a:pathLst>
                <a:path w="5404484" h="4274820">
                  <a:moveTo>
                    <a:pt x="5404104" y="0"/>
                  </a:moveTo>
                  <a:lnTo>
                    <a:pt x="0" y="0"/>
                  </a:lnTo>
                  <a:lnTo>
                    <a:pt x="0" y="1530095"/>
                  </a:lnTo>
                  <a:lnTo>
                    <a:pt x="900683" y="1530095"/>
                  </a:lnTo>
                  <a:lnTo>
                    <a:pt x="466344" y="4274426"/>
                  </a:lnTo>
                  <a:lnTo>
                    <a:pt x="2251709" y="1530095"/>
                  </a:lnTo>
                  <a:lnTo>
                    <a:pt x="5404104" y="1530095"/>
                  </a:lnTo>
                  <a:lnTo>
                    <a:pt x="5404104" y="0"/>
                  </a:lnTo>
                  <a:close/>
                </a:path>
              </a:pathLst>
            </a:custGeom>
            <a:solidFill>
              <a:srgbClr val="2E549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6441947" y="1548383"/>
              <a:ext cx="5404485" cy="4274820"/>
            </a:xfrm>
            <a:custGeom>
              <a:avLst/>
              <a:gdLst/>
              <a:ahLst/>
              <a:cxnLst/>
              <a:rect l="l" t="t" r="r" b="b"/>
              <a:pathLst>
                <a:path w="5404484" h="4274820">
                  <a:moveTo>
                    <a:pt x="0" y="0"/>
                  </a:moveTo>
                  <a:lnTo>
                    <a:pt x="900683" y="0"/>
                  </a:lnTo>
                  <a:lnTo>
                    <a:pt x="2251709" y="0"/>
                  </a:lnTo>
                  <a:lnTo>
                    <a:pt x="5404104" y="0"/>
                  </a:lnTo>
                  <a:lnTo>
                    <a:pt x="5404104" y="892555"/>
                  </a:lnTo>
                  <a:lnTo>
                    <a:pt x="5404104" y="1275079"/>
                  </a:lnTo>
                  <a:lnTo>
                    <a:pt x="5404104" y="1530095"/>
                  </a:lnTo>
                  <a:lnTo>
                    <a:pt x="2251709" y="1530095"/>
                  </a:lnTo>
                  <a:lnTo>
                    <a:pt x="466344" y="4274426"/>
                  </a:lnTo>
                  <a:lnTo>
                    <a:pt x="900683" y="1530095"/>
                  </a:lnTo>
                  <a:lnTo>
                    <a:pt x="0" y="1530095"/>
                  </a:lnTo>
                  <a:lnTo>
                    <a:pt x="0" y="1275079"/>
                  </a:lnTo>
                  <a:lnTo>
                    <a:pt x="0" y="892555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6521577" y="2018487"/>
            <a:ext cx="5201920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В</a:t>
            </a:r>
            <a:r>
              <a:rPr sz="1800" spc="-2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таблице 2000 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указывается</a:t>
            </a:r>
            <a:r>
              <a:rPr sz="1800" spc="-4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spc="-25" dirty="0">
                <a:solidFill>
                  <a:srgbClr val="FFFFFF"/>
                </a:solidFill>
                <a:latin typeface="Times New Roman"/>
                <a:cs typeface="Times New Roman"/>
              </a:rPr>
              <a:t>только</a:t>
            </a:r>
            <a:r>
              <a:rPr sz="1800" spc="1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число</a:t>
            </a:r>
            <a:r>
              <a:rPr sz="1800" spc="-1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spc="-10" dirty="0">
                <a:solidFill>
                  <a:srgbClr val="FFFFFF"/>
                </a:solidFill>
                <a:latin typeface="Times New Roman"/>
                <a:cs typeface="Times New Roman"/>
              </a:rPr>
              <a:t>абортов</a:t>
            </a:r>
            <a:r>
              <a:rPr sz="1800" spc="-1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по</a:t>
            </a:r>
            <a:endParaRPr sz="1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800" spc="-10" dirty="0">
                <a:solidFill>
                  <a:srgbClr val="FFFFFF"/>
                </a:solidFill>
                <a:latin typeface="Times New Roman"/>
                <a:cs typeface="Times New Roman"/>
              </a:rPr>
              <a:t>медицинским</a:t>
            </a:r>
            <a:r>
              <a:rPr sz="1800" spc="-3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показаниям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1666494" y="768553"/>
            <a:ext cx="7306309" cy="10020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pc="-15" dirty="0"/>
              <a:t>Форма</a:t>
            </a:r>
            <a:r>
              <a:rPr spc="-35" dirty="0"/>
              <a:t> </a:t>
            </a:r>
            <a:r>
              <a:rPr spc="5" dirty="0"/>
              <a:t>№</a:t>
            </a:r>
            <a:r>
              <a:rPr spc="-30" dirty="0"/>
              <a:t> </a:t>
            </a:r>
            <a:r>
              <a:rPr dirty="0"/>
              <a:t>13</a:t>
            </a:r>
            <a:r>
              <a:rPr spc="-15" dirty="0"/>
              <a:t> </a:t>
            </a:r>
            <a:r>
              <a:rPr dirty="0"/>
              <a:t>«Сведения</a:t>
            </a:r>
            <a:r>
              <a:rPr spc="-30" dirty="0"/>
              <a:t> </a:t>
            </a:r>
            <a:r>
              <a:rPr dirty="0"/>
              <a:t>о</a:t>
            </a:r>
            <a:r>
              <a:rPr spc="-15" dirty="0"/>
              <a:t> </a:t>
            </a:r>
            <a:r>
              <a:rPr dirty="0"/>
              <a:t>беременности </a:t>
            </a:r>
            <a:r>
              <a:rPr spc="-785" dirty="0"/>
              <a:t> </a:t>
            </a:r>
            <a:r>
              <a:rPr dirty="0"/>
              <a:t>с</a:t>
            </a:r>
            <a:r>
              <a:rPr spc="-5" dirty="0"/>
              <a:t> </a:t>
            </a:r>
            <a:r>
              <a:rPr spc="-10" dirty="0"/>
              <a:t>абортивным</a:t>
            </a:r>
            <a:r>
              <a:rPr spc="-40" dirty="0"/>
              <a:t> исходом»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574040" y="2480309"/>
            <a:ext cx="62293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Calibri Light"/>
                <a:cs typeface="Calibri Light"/>
              </a:rPr>
              <a:t>(20</a:t>
            </a:r>
            <a:r>
              <a:rPr sz="1800" spc="-15" dirty="0">
                <a:latin typeface="Calibri Light"/>
                <a:cs typeface="Calibri Light"/>
              </a:rPr>
              <a:t>0</a:t>
            </a:r>
            <a:r>
              <a:rPr sz="1800" spc="-10" dirty="0">
                <a:latin typeface="Calibri Light"/>
                <a:cs typeface="Calibri Light"/>
              </a:rPr>
              <a:t>0</a:t>
            </a:r>
            <a:r>
              <a:rPr sz="1800" dirty="0">
                <a:latin typeface="Calibri Light"/>
                <a:cs typeface="Calibri Light"/>
              </a:rPr>
              <a:t>)</a:t>
            </a:r>
            <a:endParaRPr sz="1800">
              <a:latin typeface="Calibri Light"/>
              <a:cs typeface="Calibri Light"/>
            </a:endParaRPr>
          </a:p>
        </p:txBody>
      </p:sp>
      <p:pic>
        <p:nvPicPr>
          <p:cNvPr id="15" name="object 1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976405" y="228345"/>
            <a:ext cx="1070065" cy="805476"/>
          </a:xfrm>
          <a:prstGeom prst="rect">
            <a:avLst/>
          </a:prstGeom>
        </p:spPr>
      </p:pic>
      <p:sp>
        <p:nvSpPr>
          <p:cNvPr id="16" name="object 16"/>
          <p:cNvSpPr/>
          <p:nvPr/>
        </p:nvSpPr>
        <p:spPr>
          <a:xfrm>
            <a:off x="5524500" y="5600700"/>
            <a:ext cx="419100" cy="393700"/>
          </a:xfrm>
          <a:custGeom>
            <a:avLst/>
            <a:gdLst/>
            <a:ahLst/>
            <a:cxnLst/>
            <a:rect l="l" t="t" r="r" b="b"/>
            <a:pathLst>
              <a:path w="419100" h="393700">
                <a:moveTo>
                  <a:pt x="0" y="196596"/>
                </a:moveTo>
                <a:lnTo>
                  <a:pt x="5536" y="151519"/>
                </a:lnTo>
                <a:lnTo>
                  <a:pt x="21304" y="110140"/>
                </a:lnTo>
                <a:lnTo>
                  <a:pt x="46046" y="73637"/>
                </a:lnTo>
                <a:lnTo>
                  <a:pt x="78501" y="43191"/>
                </a:lnTo>
                <a:lnTo>
                  <a:pt x="117410" y="19983"/>
                </a:lnTo>
                <a:lnTo>
                  <a:pt x="161512" y="5192"/>
                </a:lnTo>
                <a:lnTo>
                  <a:pt x="209550" y="0"/>
                </a:lnTo>
                <a:lnTo>
                  <a:pt x="257587" y="5192"/>
                </a:lnTo>
                <a:lnTo>
                  <a:pt x="301689" y="19983"/>
                </a:lnTo>
                <a:lnTo>
                  <a:pt x="340598" y="43191"/>
                </a:lnTo>
                <a:lnTo>
                  <a:pt x="373053" y="73637"/>
                </a:lnTo>
                <a:lnTo>
                  <a:pt x="397795" y="110140"/>
                </a:lnTo>
                <a:lnTo>
                  <a:pt x="413563" y="151519"/>
                </a:lnTo>
                <a:lnTo>
                  <a:pt x="419100" y="196596"/>
                </a:lnTo>
                <a:lnTo>
                  <a:pt x="413563" y="241672"/>
                </a:lnTo>
                <a:lnTo>
                  <a:pt x="397795" y="283051"/>
                </a:lnTo>
                <a:lnTo>
                  <a:pt x="373053" y="319554"/>
                </a:lnTo>
                <a:lnTo>
                  <a:pt x="340598" y="350000"/>
                </a:lnTo>
                <a:lnTo>
                  <a:pt x="301689" y="373208"/>
                </a:lnTo>
                <a:lnTo>
                  <a:pt x="257587" y="387999"/>
                </a:lnTo>
                <a:lnTo>
                  <a:pt x="209550" y="393191"/>
                </a:lnTo>
                <a:lnTo>
                  <a:pt x="161512" y="387999"/>
                </a:lnTo>
                <a:lnTo>
                  <a:pt x="117410" y="373208"/>
                </a:lnTo>
                <a:lnTo>
                  <a:pt x="78501" y="350000"/>
                </a:lnTo>
                <a:lnTo>
                  <a:pt x="46046" y="319554"/>
                </a:lnTo>
                <a:lnTo>
                  <a:pt x="21304" y="283051"/>
                </a:lnTo>
                <a:lnTo>
                  <a:pt x="5536" y="241672"/>
                </a:lnTo>
                <a:lnTo>
                  <a:pt x="0" y="196596"/>
                </a:lnTo>
                <a:close/>
              </a:path>
            </a:pathLst>
          </a:custGeom>
          <a:ln w="127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195440" y="2798826"/>
            <a:ext cx="0" cy="3888104"/>
          </a:xfrm>
          <a:custGeom>
            <a:avLst/>
            <a:gdLst/>
            <a:ahLst/>
            <a:cxnLst/>
            <a:rect l="l" t="t" r="r" b="b"/>
            <a:pathLst>
              <a:path h="3888104">
                <a:moveTo>
                  <a:pt x="0" y="0"/>
                </a:moveTo>
                <a:lnTo>
                  <a:pt x="0" y="3887724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7260081" y="2798826"/>
            <a:ext cx="0" cy="3888104"/>
          </a:xfrm>
          <a:custGeom>
            <a:avLst/>
            <a:gdLst/>
            <a:ahLst/>
            <a:cxnLst/>
            <a:rect l="l" t="t" r="r" b="b"/>
            <a:pathLst>
              <a:path h="3888104">
                <a:moveTo>
                  <a:pt x="0" y="0"/>
                </a:moveTo>
                <a:lnTo>
                  <a:pt x="0" y="3887724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8096631" y="3107563"/>
            <a:ext cx="0" cy="3579495"/>
          </a:xfrm>
          <a:custGeom>
            <a:avLst/>
            <a:gdLst/>
            <a:ahLst/>
            <a:cxnLst/>
            <a:rect l="l" t="t" r="r" b="b"/>
            <a:pathLst>
              <a:path h="3579495">
                <a:moveTo>
                  <a:pt x="0" y="0"/>
                </a:moveTo>
                <a:lnTo>
                  <a:pt x="0" y="3578987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933053" y="3107563"/>
            <a:ext cx="0" cy="3579495"/>
          </a:xfrm>
          <a:custGeom>
            <a:avLst/>
            <a:gdLst/>
            <a:ahLst/>
            <a:cxnLst/>
            <a:rect l="l" t="t" r="r" b="b"/>
            <a:pathLst>
              <a:path h="3579495">
                <a:moveTo>
                  <a:pt x="0" y="0"/>
                </a:moveTo>
                <a:lnTo>
                  <a:pt x="0" y="3578987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9769602" y="3107563"/>
            <a:ext cx="0" cy="3579495"/>
          </a:xfrm>
          <a:custGeom>
            <a:avLst/>
            <a:gdLst/>
            <a:ahLst/>
            <a:cxnLst/>
            <a:rect l="l" t="t" r="r" b="b"/>
            <a:pathLst>
              <a:path h="3579495">
                <a:moveTo>
                  <a:pt x="0" y="0"/>
                </a:moveTo>
                <a:lnTo>
                  <a:pt x="0" y="3578987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0606151" y="3107563"/>
            <a:ext cx="0" cy="3579495"/>
          </a:xfrm>
          <a:custGeom>
            <a:avLst/>
            <a:gdLst/>
            <a:ahLst/>
            <a:cxnLst/>
            <a:rect l="l" t="t" r="r" b="b"/>
            <a:pathLst>
              <a:path h="3579495">
                <a:moveTo>
                  <a:pt x="0" y="0"/>
                </a:moveTo>
                <a:lnTo>
                  <a:pt x="0" y="3578987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8" name="object 8"/>
          <p:cNvGrpSpPr/>
          <p:nvPr/>
        </p:nvGrpSpPr>
        <p:grpSpPr>
          <a:xfrm>
            <a:off x="5824601" y="1314958"/>
            <a:ext cx="6233795" cy="5372100"/>
            <a:chOff x="5824601" y="1314958"/>
            <a:chExt cx="6233795" cy="5372100"/>
          </a:xfrm>
        </p:grpSpPr>
        <p:sp>
          <p:nvSpPr>
            <p:cNvPr id="9" name="object 9"/>
            <p:cNvSpPr/>
            <p:nvPr/>
          </p:nvSpPr>
          <p:spPr>
            <a:xfrm>
              <a:off x="11442700" y="2798825"/>
              <a:ext cx="0" cy="3888104"/>
            </a:xfrm>
            <a:custGeom>
              <a:avLst/>
              <a:gdLst/>
              <a:ahLst/>
              <a:cxnLst/>
              <a:rect l="l" t="t" r="r" b="b"/>
              <a:pathLst>
                <a:path h="3888104">
                  <a:moveTo>
                    <a:pt x="0" y="0"/>
                  </a:moveTo>
                  <a:lnTo>
                    <a:pt x="0" y="3887724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5830951" y="1321308"/>
              <a:ext cx="6221095" cy="4850765"/>
            </a:xfrm>
            <a:custGeom>
              <a:avLst/>
              <a:gdLst/>
              <a:ahLst/>
              <a:cxnLst/>
              <a:rect l="l" t="t" r="r" b="b"/>
              <a:pathLst>
                <a:path w="6221095" h="4850765">
                  <a:moveTo>
                    <a:pt x="6220841" y="0"/>
                  </a:moveTo>
                  <a:lnTo>
                    <a:pt x="1444625" y="0"/>
                  </a:lnTo>
                  <a:lnTo>
                    <a:pt x="1444625" y="1714500"/>
                  </a:lnTo>
                  <a:lnTo>
                    <a:pt x="2240660" y="1714500"/>
                  </a:lnTo>
                  <a:lnTo>
                    <a:pt x="0" y="4850523"/>
                  </a:lnTo>
                  <a:lnTo>
                    <a:pt x="3434715" y="1714500"/>
                  </a:lnTo>
                  <a:lnTo>
                    <a:pt x="6220841" y="1714500"/>
                  </a:lnTo>
                  <a:lnTo>
                    <a:pt x="6220841" y="0"/>
                  </a:lnTo>
                  <a:close/>
                </a:path>
              </a:pathLst>
            </a:custGeom>
            <a:solidFill>
              <a:srgbClr val="2E549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5830951" y="1321308"/>
              <a:ext cx="6221095" cy="4850765"/>
            </a:xfrm>
            <a:custGeom>
              <a:avLst/>
              <a:gdLst/>
              <a:ahLst/>
              <a:cxnLst/>
              <a:rect l="l" t="t" r="r" b="b"/>
              <a:pathLst>
                <a:path w="6221095" h="4850765">
                  <a:moveTo>
                    <a:pt x="1444625" y="0"/>
                  </a:moveTo>
                  <a:lnTo>
                    <a:pt x="2240660" y="0"/>
                  </a:lnTo>
                  <a:lnTo>
                    <a:pt x="3434715" y="0"/>
                  </a:lnTo>
                  <a:lnTo>
                    <a:pt x="6220841" y="0"/>
                  </a:lnTo>
                  <a:lnTo>
                    <a:pt x="6220841" y="1000125"/>
                  </a:lnTo>
                  <a:lnTo>
                    <a:pt x="6220841" y="1428750"/>
                  </a:lnTo>
                  <a:lnTo>
                    <a:pt x="6220841" y="1714500"/>
                  </a:lnTo>
                  <a:lnTo>
                    <a:pt x="3434715" y="1714500"/>
                  </a:lnTo>
                  <a:lnTo>
                    <a:pt x="0" y="4850523"/>
                  </a:lnTo>
                  <a:lnTo>
                    <a:pt x="2240660" y="1714500"/>
                  </a:lnTo>
                  <a:lnTo>
                    <a:pt x="1444625" y="1714500"/>
                  </a:lnTo>
                  <a:lnTo>
                    <a:pt x="1444625" y="1428750"/>
                  </a:lnTo>
                  <a:lnTo>
                    <a:pt x="1444625" y="1000125"/>
                  </a:lnTo>
                  <a:lnTo>
                    <a:pt x="1444625" y="0"/>
                  </a:lnTo>
                  <a:close/>
                </a:path>
              </a:pathLst>
            </a:custGeom>
            <a:ln w="12700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7355205" y="1335151"/>
            <a:ext cx="4469765" cy="13976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В </a:t>
            </a: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число других видов </a:t>
            </a:r>
            <a:r>
              <a:rPr sz="1800" spc="-10" dirty="0">
                <a:solidFill>
                  <a:srgbClr val="FFFFFF"/>
                </a:solidFill>
                <a:latin typeface="Times New Roman"/>
                <a:cs typeface="Times New Roman"/>
              </a:rPr>
              <a:t>абортов </a:t>
            </a: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 (криминальных)</a:t>
            </a:r>
            <a:r>
              <a:rPr sz="1800" spc="1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spc="-10" dirty="0">
                <a:solidFill>
                  <a:srgbClr val="FFFFFF"/>
                </a:solidFill>
                <a:latin typeface="Times New Roman"/>
                <a:cs typeface="Times New Roman"/>
              </a:rPr>
              <a:t>включаются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 случаи,</a:t>
            </a:r>
            <a:r>
              <a:rPr sz="1800" spc="-2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spc="-40" dirty="0">
                <a:solidFill>
                  <a:srgbClr val="FFFFFF"/>
                </a:solidFill>
                <a:latin typeface="Times New Roman"/>
                <a:cs typeface="Times New Roman"/>
              </a:rPr>
              <a:t>когда </a:t>
            </a:r>
            <a:r>
              <a:rPr sz="1800" spc="-3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установлено </a:t>
            </a:r>
            <a:r>
              <a:rPr sz="1800" spc="-10" dirty="0">
                <a:solidFill>
                  <a:srgbClr val="FFFFFF"/>
                </a:solidFill>
                <a:latin typeface="Times New Roman"/>
                <a:cs typeface="Times New Roman"/>
              </a:rPr>
              <a:t>вмешательство 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с </a:t>
            </a: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целью 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прерывания</a:t>
            </a:r>
            <a:r>
              <a:rPr sz="1800" spc="-3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беременности</a:t>
            </a:r>
            <a:r>
              <a:rPr sz="1800" spc="-4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spc="5" dirty="0">
                <a:solidFill>
                  <a:srgbClr val="FFFFFF"/>
                </a:solidFill>
                <a:latin typeface="Times New Roman"/>
                <a:cs typeface="Times New Roman"/>
              </a:rPr>
              <a:t>самой</a:t>
            </a:r>
            <a:r>
              <a:rPr sz="1800" spc="-1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беременной </a:t>
            </a:r>
            <a:r>
              <a:rPr sz="1800" spc="-434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или</a:t>
            </a:r>
            <a:r>
              <a:rPr sz="1800" spc="-1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другими</a:t>
            </a:r>
            <a:r>
              <a:rPr sz="1800" spc="-4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лицами</a:t>
            </a:r>
            <a:r>
              <a:rPr sz="1800" spc="-1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вне</a:t>
            </a: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spc="-10" dirty="0">
                <a:solidFill>
                  <a:srgbClr val="FFFFFF"/>
                </a:solidFill>
                <a:latin typeface="Times New Roman"/>
                <a:cs typeface="Times New Roman"/>
              </a:rPr>
              <a:t>лечебной</a:t>
            </a:r>
            <a:endParaRPr sz="1800">
              <a:latin typeface="Times New Roman"/>
              <a:cs typeface="Times New Roman"/>
            </a:endParaRPr>
          </a:p>
        </p:txBody>
      </p:sp>
      <p:graphicFrame>
        <p:nvGraphicFramePr>
          <p:cNvPr id="13" name="object 13"/>
          <p:cNvGraphicFramePr>
            <a:graphicFrameLocks noGrp="1"/>
          </p:cNvGraphicFramePr>
          <p:nvPr/>
        </p:nvGraphicFramePr>
        <p:xfrm>
          <a:off x="539750" y="2798826"/>
          <a:ext cx="10895326" cy="387501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6200"/>
                <a:gridCol w="4131310"/>
                <a:gridCol w="528954"/>
                <a:gridCol w="912494"/>
                <a:gridCol w="1057909"/>
                <a:gridCol w="827404"/>
                <a:gridCol w="853440"/>
                <a:gridCol w="836295"/>
                <a:gridCol w="815975"/>
                <a:gridCol w="855345"/>
              </a:tblGrid>
              <a:tr h="308737">
                <a:tc rowSpan="2"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Наименование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№</a:t>
                      </a:r>
                      <a:endParaRPr sz="1000">
                        <a:latin typeface="Calibri"/>
                        <a:cs typeface="Calibri"/>
                      </a:endParaRPr>
                    </a:p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стро-ки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E9EBF5"/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113664">
                        <a:lnSpc>
                          <a:spcPts val="1945"/>
                        </a:lnSpc>
                      </a:pPr>
                      <a:r>
                        <a:rPr sz="2700" spc="-247" baseline="13888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организации</a:t>
                      </a:r>
                      <a:r>
                        <a:rPr sz="1000" spc="-165" dirty="0">
                          <a:latin typeface="Calibri"/>
                          <a:cs typeface="Calibri"/>
                        </a:rPr>
                        <a:t>в</a:t>
                      </a:r>
                      <a:r>
                        <a:rPr sz="2700" spc="-247" baseline="13888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(О</a:t>
                      </a:r>
                      <a:r>
                        <a:rPr sz="1000" spc="-165" dirty="0">
                          <a:latin typeface="Calibri"/>
                          <a:cs typeface="Calibri"/>
                        </a:rPr>
                        <a:t>том</a:t>
                      </a:r>
                      <a:r>
                        <a:rPr sz="2700" spc="-247" baseline="13888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1000" spc="-165" dirty="0">
                          <a:latin typeface="Calibri"/>
                          <a:cs typeface="Calibri"/>
                        </a:rPr>
                        <a:t>ч</a:t>
                      </a:r>
                      <a:r>
                        <a:rPr sz="2700" spc="-247" baseline="13888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5</a:t>
                      </a:r>
                      <a:r>
                        <a:rPr sz="1000" spc="-165" dirty="0">
                          <a:latin typeface="Calibri"/>
                          <a:cs typeface="Calibri"/>
                        </a:rPr>
                        <a:t>ис</a:t>
                      </a:r>
                      <a:r>
                        <a:rPr sz="2700" spc="-247" baseline="13888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)</a:t>
                      </a:r>
                      <a:r>
                        <a:rPr sz="1000" spc="-165" dirty="0">
                          <a:latin typeface="Calibri"/>
                          <a:cs typeface="Calibri"/>
                        </a:rPr>
                        <a:t>ле</a:t>
                      </a:r>
                      <a:r>
                        <a:rPr sz="1000" spc="-1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в</a:t>
                      </a:r>
                      <a:r>
                        <a:rPr sz="1000" spc="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возрасте</a:t>
                      </a:r>
                      <a:r>
                        <a:rPr sz="10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10" dirty="0">
                          <a:latin typeface="Calibri"/>
                          <a:cs typeface="Calibri"/>
                        </a:rPr>
                        <a:t>(лет):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849122">
                <a:tc gridSpan="2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251460" marR="241300" indent="20955">
                        <a:lnSpc>
                          <a:spcPct val="100000"/>
                        </a:lnSpc>
                        <a:spcBef>
                          <a:spcPts val="894"/>
                        </a:spcBef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Код по </a:t>
                      </a:r>
                      <a:r>
                        <a:rPr sz="1000" spc="-2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dirty="0">
                          <a:latin typeface="Calibri"/>
                          <a:cs typeface="Calibri"/>
                        </a:rPr>
                        <a:t>МКБ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-10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000000"/>
                      </a:solidFill>
                      <a:prstDash val="solid"/>
                    </a:lnL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 marL="8255" algn="ctr">
                        <a:lnSpc>
                          <a:spcPct val="100000"/>
                        </a:lnSpc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Всего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22225" algn="ctr">
                        <a:lnSpc>
                          <a:spcPct val="100000"/>
                        </a:lnSpc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0</a:t>
                      </a:r>
                      <a:r>
                        <a:rPr sz="10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0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10" dirty="0">
                          <a:latin typeface="Calibri"/>
                          <a:cs typeface="Calibri"/>
                        </a:rPr>
                        <a:t>14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16510" algn="ctr">
                        <a:lnSpc>
                          <a:spcPct val="100000"/>
                        </a:lnSpc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15</a:t>
                      </a:r>
                      <a:r>
                        <a:rPr sz="10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0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10" dirty="0">
                          <a:latin typeface="Calibri"/>
                          <a:cs typeface="Calibri"/>
                        </a:rPr>
                        <a:t>17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241300">
                        <a:lnSpc>
                          <a:spcPct val="100000"/>
                        </a:lnSpc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18</a:t>
                      </a:r>
                      <a:r>
                        <a:rPr sz="10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0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10" dirty="0">
                          <a:latin typeface="Calibri"/>
                          <a:cs typeface="Calibri"/>
                        </a:rPr>
                        <a:t>44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20320" algn="ctr">
                        <a:lnSpc>
                          <a:spcPct val="100000"/>
                        </a:lnSpc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45</a:t>
                      </a:r>
                      <a:r>
                        <a:rPr sz="10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0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10" dirty="0">
                          <a:latin typeface="Calibri"/>
                          <a:cs typeface="Calibri"/>
                        </a:rPr>
                        <a:t>49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  <a:p>
                      <a:pPr marL="220345">
                        <a:lnSpc>
                          <a:spcPct val="100000"/>
                        </a:lnSpc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50</a:t>
                      </a:r>
                      <a:r>
                        <a:rPr sz="10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10" dirty="0">
                          <a:latin typeface="Calibri"/>
                          <a:cs typeface="Calibri"/>
                        </a:rPr>
                        <a:t>лет</a:t>
                      </a:r>
                      <a:r>
                        <a:rPr sz="10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и</a:t>
                      </a:r>
                      <a:endParaRPr sz="1000">
                        <a:latin typeface="Calibri"/>
                        <a:cs typeface="Calibri"/>
                      </a:endParaRPr>
                    </a:p>
                    <a:p>
                      <a:pPr marL="246379">
                        <a:lnSpc>
                          <a:spcPct val="100000"/>
                        </a:lnSpc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старше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</a:tr>
              <a:tr h="267588">
                <a:tc gridSpan="2"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1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533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33679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2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533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3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5334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4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5334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17780" algn="ctr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5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5334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16510" algn="ctr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6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5334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7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5334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20955" algn="ctr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8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5334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R="376555" algn="r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9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5334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</a:tr>
              <a:tr h="55575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6350">
                        <a:lnSpc>
                          <a:spcPct val="100000"/>
                        </a:lnSpc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Число</a:t>
                      </a:r>
                      <a:r>
                        <a:rPr sz="10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прерываний</a:t>
                      </a:r>
                      <a:r>
                        <a:rPr sz="1000" spc="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10" dirty="0">
                          <a:latin typeface="Calibri"/>
                          <a:cs typeface="Calibri"/>
                        </a:rPr>
                        <a:t>беременности</a:t>
                      </a:r>
                      <a:r>
                        <a:rPr sz="1000" spc="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в срок</a:t>
                      </a:r>
                      <a:r>
                        <a:rPr sz="10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до</a:t>
                      </a:r>
                      <a:r>
                        <a:rPr sz="10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12</a:t>
                      </a:r>
                      <a:r>
                        <a:rPr sz="1000" spc="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10" dirty="0">
                          <a:latin typeface="Calibri"/>
                          <a:cs typeface="Calibri"/>
                        </a:rPr>
                        <a:t>недель,</a:t>
                      </a:r>
                      <a:r>
                        <a:rPr sz="1000" spc="5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всего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233679">
                        <a:lnSpc>
                          <a:spcPct val="100000"/>
                        </a:lnSpc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1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sz="1000" spc="-10" dirty="0">
                          <a:latin typeface="Calibri"/>
                          <a:cs typeface="Calibri"/>
                        </a:rPr>
                        <a:t>O02</a:t>
                      </a:r>
                      <a:r>
                        <a:rPr sz="10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0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10" dirty="0">
                          <a:latin typeface="Calibri"/>
                          <a:cs typeface="Calibri"/>
                        </a:rPr>
                        <a:t>O06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29845" algn="ctr">
                        <a:lnSpc>
                          <a:spcPct val="100000"/>
                        </a:lnSpc>
                      </a:pPr>
                      <a:r>
                        <a:rPr sz="1000" spc="-10" dirty="0">
                          <a:latin typeface="Calibri"/>
                          <a:cs typeface="Calibri"/>
                        </a:rPr>
                        <a:t>2000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5A1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45085" algn="ctr">
                        <a:lnSpc>
                          <a:spcPct val="100000"/>
                        </a:lnSpc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5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8FAAD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R="5715" algn="ctr">
                        <a:lnSpc>
                          <a:spcPct val="100000"/>
                        </a:lnSpc>
                      </a:pPr>
                      <a:r>
                        <a:rPr sz="1000" spc="-10" dirty="0">
                          <a:latin typeface="Calibri"/>
                          <a:cs typeface="Calibri"/>
                        </a:rPr>
                        <a:t>12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8FAAD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273050">
                        <a:lnSpc>
                          <a:spcPct val="100000"/>
                        </a:lnSpc>
                      </a:pPr>
                      <a:r>
                        <a:rPr sz="1000" spc="-10" dirty="0">
                          <a:latin typeface="Calibri"/>
                          <a:cs typeface="Calibri"/>
                        </a:rPr>
                        <a:t>1300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8FAAD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47625" algn="ctr">
                        <a:lnSpc>
                          <a:spcPct val="100000"/>
                        </a:lnSpc>
                      </a:pPr>
                      <a:r>
                        <a:rPr sz="1000" spc="-10" dirty="0">
                          <a:latin typeface="Calibri"/>
                          <a:cs typeface="Calibri"/>
                        </a:rPr>
                        <a:t>20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8FAAD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R="376555" algn="r">
                        <a:lnSpc>
                          <a:spcPct val="100000"/>
                        </a:lnSpc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0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8FAADC"/>
                    </a:solidFill>
                  </a:tcPr>
                </a:tc>
              </a:tr>
              <a:tr h="26758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228600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в</a:t>
                      </a:r>
                      <a:r>
                        <a:rPr sz="10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10" dirty="0">
                          <a:latin typeface="Calibri"/>
                          <a:cs typeface="Calibri"/>
                        </a:rPr>
                        <a:t>том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 числе</a:t>
                      </a:r>
                      <a:r>
                        <a:rPr sz="1000" spc="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(из</a:t>
                      </a:r>
                      <a:r>
                        <a:rPr sz="10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стр. 1):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539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2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2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250">
                        <a:latin typeface="Times New Roman"/>
                        <a:cs typeface="Times New Roman"/>
                      </a:endParaRPr>
                    </a:p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1000" spc="-10" dirty="0">
                          <a:latin typeface="Calibri"/>
                          <a:cs typeface="Calibri"/>
                        </a:rPr>
                        <a:t>O02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250">
                        <a:latin typeface="Times New Roman"/>
                        <a:cs typeface="Times New Roman"/>
                      </a:endParaRPr>
                    </a:p>
                    <a:p>
                      <a:pPr marL="29845" algn="ctr">
                        <a:lnSpc>
                          <a:spcPct val="100000"/>
                        </a:lnSpc>
                      </a:pPr>
                      <a:r>
                        <a:rPr sz="1000" spc="-10" dirty="0">
                          <a:latin typeface="Calibri"/>
                          <a:cs typeface="Calibri"/>
                        </a:rPr>
                        <a:t>623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508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8FAADC"/>
                    </a:solidFill>
                  </a:tcPr>
                </a:tc>
                <a:tc rowSpan="2" grid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6758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342900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другие</a:t>
                      </a:r>
                      <a:r>
                        <a:rPr sz="10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анормальные</a:t>
                      </a:r>
                      <a:r>
                        <a:rPr sz="1000" spc="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продукты</a:t>
                      </a:r>
                      <a:r>
                        <a:rPr sz="10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зачатия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539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08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8FAADC"/>
                    </a:solidFill>
                  </a:tcPr>
                </a:tc>
                <a:tc gridSpan="5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3396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342900">
                        <a:lnSpc>
                          <a:spcPct val="100000"/>
                        </a:lnSpc>
                        <a:spcBef>
                          <a:spcPts val="705"/>
                        </a:spcBef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самопроизвольный</a:t>
                      </a:r>
                      <a:r>
                        <a:rPr sz="10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аборт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895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233679">
                        <a:lnSpc>
                          <a:spcPct val="100000"/>
                        </a:lnSpc>
                        <a:spcBef>
                          <a:spcPts val="705"/>
                        </a:spcBef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3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895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705"/>
                        </a:spcBef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O03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89535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29845" algn="ctr">
                        <a:lnSpc>
                          <a:spcPct val="100000"/>
                        </a:lnSpc>
                        <a:spcBef>
                          <a:spcPts val="705"/>
                        </a:spcBef>
                      </a:pPr>
                      <a:r>
                        <a:rPr sz="1000" spc="-10" dirty="0">
                          <a:latin typeface="Calibri"/>
                          <a:cs typeface="Calibri"/>
                        </a:rPr>
                        <a:t>450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89535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8FAADC"/>
                    </a:solidFill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33964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342900"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медицинский</a:t>
                      </a:r>
                      <a:r>
                        <a:rPr sz="10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аборт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901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233679"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4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901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r>
                        <a:rPr sz="1000" spc="-10" dirty="0">
                          <a:latin typeface="Calibri"/>
                          <a:cs typeface="Calibri"/>
                        </a:rPr>
                        <a:t>O04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9017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29845" algn="ctr"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r>
                        <a:rPr sz="1000" spc="-10" dirty="0">
                          <a:latin typeface="Calibri"/>
                          <a:cs typeface="Calibri"/>
                        </a:rPr>
                        <a:t>900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9017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8FAADC"/>
                    </a:solidFill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33964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342900"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другие</a:t>
                      </a:r>
                      <a:r>
                        <a:rPr sz="10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виды</a:t>
                      </a:r>
                      <a:r>
                        <a:rPr sz="10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аборта</a:t>
                      </a:r>
                      <a:r>
                        <a:rPr sz="10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(криминальный)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901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233679"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5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901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r>
                        <a:rPr sz="1000" spc="-10" dirty="0">
                          <a:latin typeface="Calibri"/>
                          <a:cs typeface="Calibri"/>
                        </a:rPr>
                        <a:t>O05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9017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29845" algn="ctr"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2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9017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8FAADC"/>
                    </a:solidFill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33964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342900"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аборт</a:t>
                      </a:r>
                      <a:r>
                        <a:rPr sz="10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10" dirty="0">
                          <a:latin typeface="Calibri"/>
                          <a:cs typeface="Calibri"/>
                        </a:rPr>
                        <a:t>неуточненный</a:t>
                      </a:r>
                      <a:r>
                        <a:rPr sz="1000" spc="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(внебольничный)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901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233679"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6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901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r>
                        <a:rPr sz="1000" spc="-10" dirty="0">
                          <a:latin typeface="Calibri"/>
                          <a:cs typeface="Calibri"/>
                        </a:rPr>
                        <a:t>O06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9017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29845" algn="ctr"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r>
                        <a:rPr sz="1000" spc="-10" dirty="0">
                          <a:latin typeface="Calibri"/>
                          <a:cs typeface="Calibri"/>
                        </a:rPr>
                        <a:t>25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9017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8FAADC"/>
                    </a:solidFill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15" dirty="0"/>
              <a:t>Форма</a:t>
            </a:r>
            <a:r>
              <a:rPr spc="-30" dirty="0"/>
              <a:t> </a:t>
            </a:r>
            <a:r>
              <a:rPr spc="5" dirty="0"/>
              <a:t>№</a:t>
            </a:r>
            <a:r>
              <a:rPr spc="-30" dirty="0"/>
              <a:t> </a:t>
            </a:r>
            <a:r>
              <a:rPr dirty="0"/>
              <a:t>13</a:t>
            </a:r>
            <a:r>
              <a:rPr spc="-20" dirty="0"/>
              <a:t> </a:t>
            </a:r>
            <a:r>
              <a:rPr dirty="0"/>
              <a:t>«Сведения</a:t>
            </a:r>
            <a:r>
              <a:rPr spc="-30" dirty="0"/>
              <a:t> </a:t>
            </a:r>
            <a:r>
              <a:rPr dirty="0"/>
              <a:t>о</a:t>
            </a:r>
            <a:r>
              <a:rPr spc="-15" dirty="0"/>
              <a:t> </a:t>
            </a:r>
            <a:r>
              <a:rPr dirty="0"/>
              <a:t>беременности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1666494" y="1256791"/>
            <a:ext cx="4391660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b="1" dirty="0">
                <a:latin typeface="Times New Roman"/>
                <a:cs typeface="Times New Roman"/>
              </a:rPr>
              <a:t>с</a:t>
            </a:r>
            <a:r>
              <a:rPr sz="3200" b="1" spc="-25" dirty="0">
                <a:latin typeface="Times New Roman"/>
                <a:cs typeface="Times New Roman"/>
              </a:rPr>
              <a:t> </a:t>
            </a:r>
            <a:r>
              <a:rPr sz="3200" b="1" spc="-10" dirty="0">
                <a:latin typeface="Times New Roman"/>
                <a:cs typeface="Times New Roman"/>
              </a:rPr>
              <a:t>абортивным</a:t>
            </a:r>
            <a:r>
              <a:rPr sz="3200" b="1" spc="-55" dirty="0">
                <a:latin typeface="Times New Roman"/>
                <a:cs typeface="Times New Roman"/>
              </a:rPr>
              <a:t> </a:t>
            </a:r>
            <a:r>
              <a:rPr sz="3200" b="1" spc="-40" dirty="0">
                <a:latin typeface="Times New Roman"/>
                <a:cs typeface="Times New Roman"/>
              </a:rPr>
              <a:t>исходом»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74040" y="2480309"/>
            <a:ext cx="62293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Calibri Light"/>
                <a:cs typeface="Calibri Light"/>
              </a:rPr>
              <a:t>(10</a:t>
            </a:r>
            <a:r>
              <a:rPr sz="1800" spc="-15" dirty="0">
                <a:latin typeface="Calibri Light"/>
                <a:cs typeface="Calibri Light"/>
              </a:rPr>
              <a:t>0</a:t>
            </a:r>
            <a:r>
              <a:rPr sz="1800" spc="-10" dirty="0">
                <a:latin typeface="Calibri Light"/>
                <a:cs typeface="Calibri Light"/>
              </a:rPr>
              <a:t>0</a:t>
            </a:r>
            <a:r>
              <a:rPr sz="1800" dirty="0">
                <a:latin typeface="Calibri Light"/>
                <a:cs typeface="Calibri Light"/>
              </a:rPr>
              <a:t>)</a:t>
            </a:r>
            <a:endParaRPr sz="1800">
              <a:latin typeface="Calibri Light"/>
              <a:cs typeface="Calibri Light"/>
            </a:endParaRPr>
          </a:p>
        </p:txBody>
      </p:sp>
      <p:pic>
        <p:nvPicPr>
          <p:cNvPr id="17" name="object 1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976405" y="228345"/>
            <a:ext cx="1070065" cy="805476"/>
          </a:xfrm>
          <a:prstGeom prst="rect">
            <a:avLst/>
          </a:prstGeom>
        </p:spPr>
      </p:pic>
      <p:sp>
        <p:nvSpPr>
          <p:cNvPr id="18" name="object 18"/>
          <p:cNvSpPr/>
          <p:nvPr/>
        </p:nvSpPr>
        <p:spPr>
          <a:xfrm>
            <a:off x="5474208" y="5993891"/>
            <a:ext cx="469900" cy="368935"/>
          </a:xfrm>
          <a:custGeom>
            <a:avLst/>
            <a:gdLst/>
            <a:ahLst/>
            <a:cxnLst/>
            <a:rect l="l" t="t" r="r" b="b"/>
            <a:pathLst>
              <a:path w="469900" h="368935">
                <a:moveTo>
                  <a:pt x="0" y="184404"/>
                </a:moveTo>
                <a:lnTo>
                  <a:pt x="6195" y="142122"/>
                </a:lnTo>
                <a:lnTo>
                  <a:pt x="23846" y="103308"/>
                </a:lnTo>
                <a:lnTo>
                  <a:pt x="51544" y="69069"/>
                </a:lnTo>
                <a:lnTo>
                  <a:pt x="87885" y="40512"/>
                </a:lnTo>
                <a:lnTo>
                  <a:pt x="131461" y="18743"/>
                </a:lnTo>
                <a:lnTo>
                  <a:pt x="180867" y="4870"/>
                </a:lnTo>
                <a:lnTo>
                  <a:pt x="234695" y="0"/>
                </a:lnTo>
                <a:lnTo>
                  <a:pt x="288524" y="4870"/>
                </a:lnTo>
                <a:lnTo>
                  <a:pt x="337930" y="18743"/>
                </a:lnTo>
                <a:lnTo>
                  <a:pt x="381506" y="40512"/>
                </a:lnTo>
                <a:lnTo>
                  <a:pt x="417847" y="69069"/>
                </a:lnTo>
                <a:lnTo>
                  <a:pt x="445545" y="103308"/>
                </a:lnTo>
                <a:lnTo>
                  <a:pt x="463196" y="142122"/>
                </a:lnTo>
                <a:lnTo>
                  <a:pt x="469391" y="184404"/>
                </a:lnTo>
                <a:lnTo>
                  <a:pt x="463196" y="226685"/>
                </a:lnTo>
                <a:lnTo>
                  <a:pt x="445545" y="265499"/>
                </a:lnTo>
                <a:lnTo>
                  <a:pt x="417847" y="299738"/>
                </a:lnTo>
                <a:lnTo>
                  <a:pt x="381506" y="328295"/>
                </a:lnTo>
                <a:lnTo>
                  <a:pt x="337930" y="350064"/>
                </a:lnTo>
                <a:lnTo>
                  <a:pt x="288524" y="363937"/>
                </a:lnTo>
                <a:lnTo>
                  <a:pt x="234695" y="368808"/>
                </a:lnTo>
                <a:lnTo>
                  <a:pt x="180867" y="363937"/>
                </a:lnTo>
                <a:lnTo>
                  <a:pt x="131461" y="350064"/>
                </a:lnTo>
                <a:lnTo>
                  <a:pt x="87885" y="328295"/>
                </a:lnTo>
                <a:lnTo>
                  <a:pt x="51544" y="299738"/>
                </a:lnTo>
                <a:lnTo>
                  <a:pt x="23846" y="265499"/>
                </a:lnTo>
                <a:lnTo>
                  <a:pt x="6195" y="226685"/>
                </a:lnTo>
                <a:lnTo>
                  <a:pt x="0" y="184404"/>
                </a:lnTo>
                <a:close/>
              </a:path>
            </a:pathLst>
          </a:custGeom>
          <a:ln w="127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260081" y="2798826"/>
            <a:ext cx="0" cy="3888104"/>
          </a:xfrm>
          <a:custGeom>
            <a:avLst/>
            <a:gdLst/>
            <a:ahLst/>
            <a:cxnLst/>
            <a:rect l="l" t="t" r="r" b="b"/>
            <a:pathLst>
              <a:path h="3888104">
                <a:moveTo>
                  <a:pt x="0" y="0"/>
                </a:moveTo>
                <a:lnTo>
                  <a:pt x="0" y="3887724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8096631" y="3107563"/>
            <a:ext cx="0" cy="3579495"/>
          </a:xfrm>
          <a:custGeom>
            <a:avLst/>
            <a:gdLst/>
            <a:ahLst/>
            <a:cxnLst/>
            <a:rect l="l" t="t" r="r" b="b"/>
            <a:pathLst>
              <a:path h="3579495">
                <a:moveTo>
                  <a:pt x="0" y="0"/>
                </a:moveTo>
                <a:lnTo>
                  <a:pt x="0" y="3578987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8933053" y="3107563"/>
            <a:ext cx="0" cy="3579495"/>
          </a:xfrm>
          <a:custGeom>
            <a:avLst/>
            <a:gdLst/>
            <a:ahLst/>
            <a:cxnLst/>
            <a:rect l="l" t="t" r="r" b="b"/>
            <a:pathLst>
              <a:path h="3579495">
                <a:moveTo>
                  <a:pt x="0" y="0"/>
                </a:moveTo>
                <a:lnTo>
                  <a:pt x="0" y="3578987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9769602" y="3107563"/>
            <a:ext cx="0" cy="3579495"/>
          </a:xfrm>
          <a:custGeom>
            <a:avLst/>
            <a:gdLst/>
            <a:ahLst/>
            <a:cxnLst/>
            <a:rect l="l" t="t" r="r" b="b"/>
            <a:pathLst>
              <a:path h="3579495">
                <a:moveTo>
                  <a:pt x="0" y="0"/>
                </a:moveTo>
                <a:lnTo>
                  <a:pt x="0" y="3578987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0606151" y="3107563"/>
            <a:ext cx="0" cy="3579495"/>
          </a:xfrm>
          <a:custGeom>
            <a:avLst/>
            <a:gdLst/>
            <a:ahLst/>
            <a:cxnLst/>
            <a:rect l="l" t="t" r="r" b="b"/>
            <a:pathLst>
              <a:path h="3579495">
                <a:moveTo>
                  <a:pt x="0" y="0"/>
                </a:moveTo>
                <a:lnTo>
                  <a:pt x="0" y="3578987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7" name="object 7"/>
          <p:cNvGrpSpPr/>
          <p:nvPr/>
        </p:nvGrpSpPr>
        <p:grpSpPr>
          <a:xfrm>
            <a:off x="5977001" y="1281430"/>
            <a:ext cx="6081395" cy="5405120"/>
            <a:chOff x="5977001" y="1281430"/>
            <a:chExt cx="6081395" cy="5405120"/>
          </a:xfrm>
        </p:grpSpPr>
        <p:sp>
          <p:nvSpPr>
            <p:cNvPr id="8" name="object 8"/>
            <p:cNvSpPr/>
            <p:nvPr/>
          </p:nvSpPr>
          <p:spPr>
            <a:xfrm>
              <a:off x="11442700" y="2798826"/>
              <a:ext cx="0" cy="3888104"/>
            </a:xfrm>
            <a:custGeom>
              <a:avLst/>
              <a:gdLst/>
              <a:ahLst/>
              <a:cxnLst/>
              <a:rect l="l" t="t" r="r" b="b"/>
              <a:pathLst>
                <a:path h="3888104">
                  <a:moveTo>
                    <a:pt x="0" y="0"/>
                  </a:moveTo>
                  <a:lnTo>
                    <a:pt x="0" y="3887724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5983351" y="1287780"/>
              <a:ext cx="6068695" cy="5161915"/>
            </a:xfrm>
            <a:custGeom>
              <a:avLst/>
              <a:gdLst/>
              <a:ahLst/>
              <a:cxnLst/>
              <a:rect l="l" t="t" r="r" b="b"/>
              <a:pathLst>
                <a:path w="6068695" h="5161915">
                  <a:moveTo>
                    <a:pt x="6068441" y="0"/>
                  </a:moveTo>
                  <a:lnTo>
                    <a:pt x="1292225" y="0"/>
                  </a:lnTo>
                  <a:lnTo>
                    <a:pt x="1292225" y="2427732"/>
                  </a:lnTo>
                  <a:lnTo>
                    <a:pt x="2088260" y="2427732"/>
                  </a:lnTo>
                  <a:lnTo>
                    <a:pt x="0" y="5161699"/>
                  </a:lnTo>
                  <a:lnTo>
                    <a:pt x="3282315" y="2427732"/>
                  </a:lnTo>
                  <a:lnTo>
                    <a:pt x="6068441" y="2427732"/>
                  </a:lnTo>
                  <a:lnTo>
                    <a:pt x="6068441" y="0"/>
                  </a:lnTo>
                  <a:close/>
                </a:path>
              </a:pathLst>
            </a:custGeom>
            <a:solidFill>
              <a:srgbClr val="2E549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5983351" y="1287780"/>
              <a:ext cx="6068695" cy="5161915"/>
            </a:xfrm>
            <a:custGeom>
              <a:avLst/>
              <a:gdLst/>
              <a:ahLst/>
              <a:cxnLst/>
              <a:rect l="l" t="t" r="r" b="b"/>
              <a:pathLst>
                <a:path w="6068695" h="5161915">
                  <a:moveTo>
                    <a:pt x="1292225" y="0"/>
                  </a:moveTo>
                  <a:lnTo>
                    <a:pt x="2088260" y="0"/>
                  </a:lnTo>
                  <a:lnTo>
                    <a:pt x="3282315" y="0"/>
                  </a:lnTo>
                  <a:lnTo>
                    <a:pt x="6068441" y="0"/>
                  </a:lnTo>
                  <a:lnTo>
                    <a:pt x="6068441" y="1416177"/>
                  </a:lnTo>
                  <a:lnTo>
                    <a:pt x="6068441" y="2023110"/>
                  </a:lnTo>
                  <a:lnTo>
                    <a:pt x="6068441" y="2427732"/>
                  </a:lnTo>
                  <a:lnTo>
                    <a:pt x="3282315" y="2427732"/>
                  </a:lnTo>
                  <a:lnTo>
                    <a:pt x="0" y="5161699"/>
                  </a:lnTo>
                  <a:lnTo>
                    <a:pt x="2088260" y="2427732"/>
                  </a:lnTo>
                  <a:lnTo>
                    <a:pt x="1292225" y="2427732"/>
                  </a:lnTo>
                  <a:lnTo>
                    <a:pt x="1292225" y="2023110"/>
                  </a:lnTo>
                  <a:lnTo>
                    <a:pt x="1292225" y="1416177"/>
                  </a:lnTo>
                  <a:lnTo>
                    <a:pt x="1292225" y="0"/>
                  </a:lnTo>
                  <a:close/>
                </a:path>
              </a:pathLst>
            </a:custGeom>
            <a:ln w="12699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7355205" y="1521078"/>
            <a:ext cx="4500880" cy="1123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В </a:t>
            </a: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число </a:t>
            </a:r>
            <a:r>
              <a:rPr sz="1800" spc="-15" dirty="0">
                <a:solidFill>
                  <a:srgbClr val="FFFFFF"/>
                </a:solidFill>
                <a:latin typeface="Times New Roman"/>
                <a:cs typeface="Times New Roman"/>
              </a:rPr>
              <a:t>неуточненных </a:t>
            </a: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(внебольничных) 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spc="-10" dirty="0">
                <a:solidFill>
                  <a:srgbClr val="FFFFFF"/>
                </a:solidFill>
                <a:latin typeface="Times New Roman"/>
                <a:cs typeface="Times New Roman"/>
              </a:rPr>
              <a:t>абортов</a:t>
            </a:r>
            <a:r>
              <a:rPr sz="1800" spc="-1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spc="-10" dirty="0">
                <a:solidFill>
                  <a:srgbClr val="FFFFFF"/>
                </a:solidFill>
                <a:latin typeface="Times New Roman"/>
                <a:cs typeface="Times New Roman"/>
              </a:rPr>
              <a:t>включаются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 случаи,</a:t>
            </a:r>
            <a:r>
              <a:rPr sz="1800" spc="-40" dirty="0">
                <a:solidFill>
                  <a:srgbClr val="FFFFFF"/>
                </a:solidFill>
                <a:latin typeface="Times New Roman"/>
                <a:cs typeface="Times New Roman"/>
              </a:rPr>
              <a:t> когда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не 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выявлено </a:t>
            </a:r>
            <a:r>
              <a:rPr sz="1800" spc="-10" dirty="0">
                <a:solidFill>
                  <a:srgbClr val="FFFFFF"/>
                </a:solidFill>
                <a:latin typeface="Times New Roman"/>
                <a:cs typeface="Times New Roman"/>
              </a:rPr>
              <a:t>достаточных </a:t>
            </a: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данных,</a:t>
            </a:r>
            <a:r>
              <a:rPr sz="1800" spc="1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spc="-10" dirty="0">
                <a:solidFill>
                  <a:srgbClr val="FFFFFF"/>
                </a:solidFill>
                <a:latin typeface="Times New Roman"/>
                <a:cs typeface="Times New Roman"/>
              </a:rPr>
              <a:t>позволяющих </a:t>
            </a:r>
            <a:r>
              <a:rPr sz="1800" spc="-434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spc="-20" dirty="0">
                <a:solidFill>
                  <a:srgbClr val="FFFFFF"/>
                </a:solidFill>
                <a:latin typeface="Times New Roman"/>
                <a:cs typeface="Times New Roman"/>
              </a:rPr>
              <a:t>судить</a:t>
            </a:r>
            <a:r>
              <a:rPr sz="1800" spc="-3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о</a:t>
            </a: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 характере</a:t>
            </a:r>
            <a:r>
              <a:rPr sz="1800" spc="-1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аборта</a:t>
            </a:r>
            <a:r>
              <a:rPr sz="1800" spc="-2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(спонтанном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355205" y="2618613"/>
            <a:ext cx="399986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прерывании</a:t>
            </a:r>
            <a:r>
              <a:rPr sz="1800" spc="-1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беременности</a:t>
            </a:r>
            <a:r>
              <a:rPr sz="1800" spc="-3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или</a:t>
            </a:r>
            <a:r>
              <a:rPr sz="1800" spc="-2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имевшем</a:t>
            </a:r>
            <a:endParaRPr sz="1800">
              <a:latin typeface="Times New Roman"/>
              <a:cs typeface="Times New Roman"/>
            </a:endParaRPr>
          </a:p>
        </p:txBody>
      </p:sp>
      <p:graphicFrame>
        <p:nvGraphicFramePr>
          <p:cNvPr id="13" name="object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6803857"/>
              </p:ext>
            </p:extLst>
          </p:nvPr>
        </p:nvGraphicFramePr>
        <p:xfrm>
          <a:off x="539750" y="2798826"/>
          <a:ext cx="10941681" cy="387501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6200"/>
                <a:gridCol w="4131310"/>
                <a:gridCol w="528954"/>
                <a:gridCol w="912494"/>
                <a:gridCol w="1050292"/>
                <a:gridCol w="844546"/>
                <a:gridCol w="890270"/>
                <a:gridCol w="836295"/>
                <a:gridCol w="815975"/>
                <a:gridCol w="855345"/>
              </a:tblGrid>
              <a:tr h="308737">
                <a:tc rowSpan="2"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400" dirty="0">
                        <a:latin typeface="Times New Roman"/>
                        <a:cs typeface="Times New Roman"/>
                      </a:endParaRPr>
                    </a:p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Наименование</a:t>
                      </a:r>
                      <a:endParaRPr sz="10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№</a:t>
                      </a:r>
                      <a:endParaRPr sz="1000">
                        <a:latin typeface="Calibri"/>
                        <a:cs typeface="Calibri"/>
                      </a:endParaRPr>
                    </a:p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стро-ки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marL="251460" marR="241300" indent="20955">
                        <a:lnSpc>
                          <a:spcPct val="100000"/>
                        </a:lnSpc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Код по </a:t>
                      </a:r>
                      <a:r>
                        <a:rPr sz="1000" spc="-2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dirty="0">
                          <a:latin typeface="Calibri"/>
                          <a:cs typeface="Calibri"/>
                        </a:rPr>
                        <a:t>МКБ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-10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8255" algn="ctr">
                        <a:lnSpc>
                          <a:spcPct val="100000"/>
                        </a:lnSpc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Всего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113664">
                        <a:lnSpc>
                          <a:spcPts val="1540"/>
                        </a:lnSpc>
                        <a:spcBef>
                          <a:spcPts val="790"/>
                        </a:spcBef>
                      </a:pPr>
                      <a:r>
                        <a:rPr sz="18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место</a:t>
                      </a:r>
                      <a:r>
                        <a:rPr sz="1800" spc="-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spc="-24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вмеша</a:t>
                      </a:r>
                      <a:r>
                        <a:rPr sz="1500" spc="-367" baseline="55555" dirty="0">
                          <a:latin typeface="Calibri"/>
                          <a:cs typeface="Calibri"/>
                        </a:rPr>
                        <a:t>в</a:t>
                      </a:r>
                      <a:r>
                        <a:rPr sz="1800" spc="-24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1500" spc="-367" baseline="55555" dirty="0">
                          <a:latin typeface="Calibri"/>
                          <a:cs typeface="Calibri"/>
                        </a:rPr>
                        <a:t>т</a:t>
                      </a:r>
                      <a:r>
                        <a:rPr sz="1800" spc="-24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1500" spc="-367" baseline="55555" dirty="0">
                          <a:latin typeface="Calibri"/>
                          <a:cs typeface="Calibri"/>
                        </a:rPr>
                        <a:t>ом</a:t>
                      </a:r>
                      <a:r>
                        <a:rPr sz="1800" spc="-24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sz="1500" spc="-367" baseline="55555" dirty="0">
                          <a:latin typeface="Calibri"/>
                          <a:cs typeface="Calibri"/>
                        </a:rPr>
                        <a:t>ч</a:t>
                      </a:r>
                      <a:r>
                        <a:rPr sz="1800" spc="-24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ь</a:t>
                      </a:r>
                      <a:r>
                        <a:rPr sz="1500" spc="-367" baseline="55555" dirty="0">
                          <a:latin typeface="Calibri"/>
                          <a:cs typeface="Calibri"/>
                        </a:rPr>
                        <a:t>ис</a:t>
                      </a:r>
                      <a:r>
                        <a:rPr sz="1800" spc="-24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с</a:t>
                      </a:r>
                      <a:r>
                        <a:rPr sz="1500" spc="-367" baseline="55555" dirty="0">
                          <a:latin typeface="Calibri"/>
                          <a:cs typeface="Calibri"/>
                        </a:rPr>
                        <a:t>л</a:t>
                      </a:r>
                      <a:r>
                        <a:rPr sz="1800" spc="-24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1500" spc="-367" baseline="55555" dirty="0">
                          <a:latin typeface="Calibri"/>
                          <a:cs typeface="Calibri"/>
                        </a:rPr>
                        <a:t>е</a:t>
                      </a:r>
                      <a:r>
                        <a:rPr sz="1500" spc="-37" baseline="5555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40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500" spc="-607" baseline="55555" dirty="0">
                          <a:latin typeface="Calibri"/>
                          <a:cs typeface="Calibri"/>
                        </a:rPr>
                        <a:t>в</a:t>
                      </a:r>
                      <a:r>
                        <a:rPr sz="1500" spc="15" baseline="5555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500" spc="-367" baseline="55555" dirty="0">
                          <a:latin typeface="Calibri"/>
                          <a:cs typeface="Calibri"/>
                        </a:rPr>
                        <a:t>в</a:t>
                      </a:r>
                      <a:r>
                        <a:rPr sz="1800" spc="-24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1500" spc="-367" baseline="55555" dirty="0">
                          <a:latin typeface="Calibri"/>
                          <a:cs typeface="Calibri"/>
                        </a:rPr>
                        <a:t>оз</a:t>
                      </a:r>
                      <a:r>
                        <a:rPr sz="1800" spc="-24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с</a:t>
                      </a:r>
                      <a:r>
                        <a:rPr sz="1500" spc="-367" baseline="55555" dirty="0">
                          <a:latin typeface="Calibri"/>
                          <a:cs typeface="Calibri"/>
                        </a:rPr>
                        <a:t>рас</a:t>
                      </a:r>
                      <a:r>
                        <a:rPr sz="1800" spc="-24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ц</a:t>
                      </a:r>
                      <a:r>
                        <a:rPr sz="1500" spc="-367" baseline="55555" dirty="0">
                          <a:latin typeface="Calibri"/>
                          <a:cs typeface="Calibri"/>
                        </a:rPr>
                        <a:t>те</a:t>
                      </a:r>
                      <a:r>
                        <a:rPr sz="1800" spc="-24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1500" spc="-367" baseline="55555" dirty="0">
                          <a:latin typeface="Calibri"/>
                          <a:cs typeface="Calibri"/>
                        </a:rPr>
                        <a:t>(л</a:t>
                      </a:r>
                      <a:r>
                        <a:rPr sz="1800" spc="-24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sz="1500" spc="-367" baseline="55555" dirty="0">
                          <a:latin typeface="Calibri"/>
                          <a:cs typeface="Calibri"/>
                        </a:rPr>
                        <a:t>е</a:t>
                      </a:r>
                      <a:r>
                        <a:rPr sz="1800" spc="-24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ь</a:t>
                      </a:r>
                      <a:r>
                        <a:rPr sz="1500" spc="-367" baseline="55555" dirty="0">
                          <a:latin typeface="Calibri"/>
                          <a:cs typeface="Calibri"/>
                        </a:rPr>
                        <a:t>т):</a:t>
                      </a:r>
                      <a:r>
                        <a:rPr sz="1800" spc="-24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ю</a:t>
                      </a:r>
                      <a:r>
                        <a:rPr sz="1800" spc="-19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ее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10033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849122">
                <a:tc gridSpan="2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113664">
                        <a:lnSpc>
                          <a:spcPct val="100000"/>
                        </a:lnSpc>
                        <a:spcBef>
                          <a:spcPts val="520"/>
                        </a:spcBef>
                      </a:pPr>
                      <a:r>
                        <a:rPr sz="1800" spc="-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прерыв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  <a:p>
                      <a:pPr marL="280670" marR="3175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0</a:t>
                      </a:r>
                      <a:r>
                        <a:rPr sz="10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0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10" dirty="0">
                          <a:latin typeface="Calibri"/>
                          <a:cs typeface="Calibri"/>
                        </a:rPr>
                        <a:t>14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6604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20"/>
                        </a:spcBef>
                      </a:pPr>
                      <a:r>
                        <a:rPr sz="18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ания)(О0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  <a:p>
                      <a:pPr marL="16510" marR="30480"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15</a:t>
                      </a:r>
                      <a:r>
                        <a:rPr sz="10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0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10" dirty="0">
                          <a:latin typeface="Calibri"/>
                          <a:cs typeface="Calibri"/>
                        </a:rPr>
                        <a:t>17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6604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27305">
                        <a:lnSpc>
                          <a:spcPct val="100000"/>
                        </a:lnSpc>
                        <a:spcBef>
                          <a:spcPts val="520"/>
                        </a:spcBef>
                      </a:pPr>
                      <a:r>
                        <a:rPr sz="18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6)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  <a:p>
                      <a:pPr marL="241300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18</a:t>
                      </a:r>
                      <a:r>
                        <a:rPr sz="10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0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10" dirty="0">
                          <a:latin typeface="Calibri"/>
                          <a:cs typeface="Calibri"/>
                        </a:rPr>
                        <a:t>44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6604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20320" algn="ctr">
                        <a:lnSpc>
                          <a:spcPct val="100000"/>
                        </a:lnSpc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45</a:t>
                      </a:r>
                      <a:r>
                        <a:rPr sz="10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0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10" dirty="0">
                          <a:latin typeface="Calibri"/>
                          <a:cs typeface="Calibri"/>
                        </a:rPr>
                        <a:t>49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  <a:p>
                      <a:pPr marL="220345">
                        <a:lnSpc>
                          <a:spcPct val="100000"/>
                        </a:lnSpc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50</a:t>
                      </a:r>
                      <a:r>
                        <a:rPr sz="10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10" dirty="0">
                          <a:latin typeface="Calibri"/>
                          <a:cs typeface="Calibri"/>
                        </a:rPr>
                        <a:t>лет</a:t>
                      </a:r>
                      <a:r>
                        <a:rPr sz="10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и</a:t>
                      </a:r>
                      <a:endParaRPr sz="1000">
                        <a:latin typeface="Calibri"/>
                        <a:cs typeface="Calibri"/>
                      </a:endParaRPr>
                    </a:p>
                    <a:p>
                      <a:pPr marL="246379">
                        <a:lnSpc>
                          <a:spcPct val="100000"/>
                        </a:lnSpc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старше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</a:tr>
              <a:tr h="267588">
                <a:tc gridSpan="2"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1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533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33679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2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533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3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533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4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5334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R="370840" algn="r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5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5334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R="415290" algn="r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6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5334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7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5334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20955" algn="ctr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8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5334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R="376555" algn="r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9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5334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</a:tr>
              <a:tr h="55575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6350">
                        <a:lnSpc>
                          <a:spcPct val="100000"/>
                        </a:lnSpc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Число</a:t>
                      </a:r>
                      <a:r>
                        <a:rPr sz="10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прерываний</a:t>
                      </a:r>
                      <a:r>
                        <a:rPr sz="1000" spc="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10" dirty="0">
                          <a:latin typeface="Calibri"/>
                          <a:cs typeface="Calibri"/>
                        </a:rPr>
                        <a:t>беременности</a:t>
                      </a:r>
                      <a:r>
                        <a:rPr sz="1000" spc="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в срок</a:t>
                      </a:r>
                      <a:r>
                        <a:rPr sz="10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до</a:t>
                      </a:r>
                      <a:r>
                        <a:rPr sz="10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12</a:t>
                      </a:r>
                      <a:r>
                        <a:rPr sz="1000" spc="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10" dirty="0">
                          <a:latin typeface="Calibri"/>
                          <a:cs typeface="Calibri"/>
                        </a:rPr>
                        <a:t>недель,</a:t>
                      </a:r>
                      <a:r>
                        <a:rPr sz="1000" spc="5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всего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233679">
                        <a:lnSpc>
                          <a:spcPct val="100000"/>
                        </a:lnSpc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1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sz="1000" spc="-10" dirty="0">
                          <a:latin typeface="Calibri"/>
                          <a:cs typeface="Calibri"/>
                        </a:rPr>
                        <a:t>O02</a:t>
                      </a:r>
                      <a:r>
                        <a:rPr sz="10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0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10" dirty="0">
                          <a:latin typeface="Calibri"/>
                          <a:cs typeface="Calibri"/>
                        </a:rPr>
                        <a:t>O06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29845" algn="ctr">
                        <a:lnSpc>
                          <a:spcPct val="100000"/>
                        </a:lnSpc>
                      </a:pPr>
                      <a:r>
                        <a:rPr sz="1000" spc="-10" dirty="0">
                          <a:latin typeface="Calibri"/>
                          <a:cs typeface="Calibri"/>
                        </a:rPr>
                        <a:t>2000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5A11"/>
                    </a:solidFill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R="357505" algn="r">
                        <a:lnSpc>
                          <a:spcPct val="100000"/>
                        </a:lnSpc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5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8FAADC"/>
                    </a:solidFill>
                  </a:tcPr>
                </a:tc>
                <a:tc>
                  <a:txBody>
                    <a:bodyPr/>
                    <a:lstStyle/>
                    <a:p>
                      <a:pPr marR="3048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R="399415" algn="r">
                        <a:lnSpc>
                          <a:spcPct val="100000"/>
                        </a:lnSpc>
                      </a:pPr>
                      <a:r>
                        <a:rPr sz="1000" spc="-10" dirty="0">
                          <a:latin typeface="Calibri"/>
                          <a:cs typeface="Calibri"/>
                        </a:rPr>
                        <a:t>12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8FAAD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R="25400" algn="ctr">
                        <a:lnSpc>
                          <a:spcPct val="100000"/>
                        </a:lnSpc>
                      </a:pPr>
                      <a:r>
                        <a:rPr sz="1000" spc="-10" dirty="0">
                          <a:latin typeface="Calibri"/>
                          <a:cs typeface="Calibri"/>
                        </a:rPr>
                        <a:t>1300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8FAAD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47625" algn="ctr">
                        <a:lnSpc>
                          <a:spcPct val="100000"/>
                        </a:lnSpc>
                      </a:pPr>
                      <a:r>
                        <a:rPr sz="1000" spc="-10" dirty="0">
                          <a:latin typeface="Calibri"/>
                          <a:cs typeface="Calibri"/>
                        </a:rPr>
                        <a:t>20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8FAAD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R="376555" algn="r">
                        <a:lnSpc>
                          <a:spcPct val="100000"/>
                        </a:lnSpc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0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8FAADC"/>
                    </a:solidFill>
                  </a:tcPr>
                </a:tc>
              </a:tr>
              <a:tr h="26758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228600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в</a:t>
                      </a:r>
                      <a:r>
                        <a:rPr sz="10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10" dirty="0">
                          <a:latin typeface="Calibri"/>
                          <a:cs typeface="Calibri"/>
                        </a:rPr>
                        <a:t>том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 числе</a:t>
                      </a:r>
                      <a:r>
                        <a:rPr sz="1000" spc="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(из</a:t>
                      </a:r>
                      <a:r>
                        <a:rPr sz="10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стр. 1):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539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2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2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250">
                        <a:latin typeface="Times New Roman"/>
                        <a:cs typeface="Times New Roman"/>
                      </a:endParaRPr>
                    </a:p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1000" spc="-10" dirty="0">
                          <a:latin typeface="Calibri"/>
                          <a:cs typeface="Calibri"/>
                        </a:rPr>
                        <a:t>O02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250">
                        <a:latin typeface="Times New Roman"/>
                        <a:cs typeface="Times New Roman"/>
                      </a:endParaRPr>
                    </a:p>
                    <a:p>
                      <a:pPr marL="29845" algn="ctr">
                        <a:lnSpc>
                          <a:spcPct val="100000"/>
                        </a:lnSpc>
                      </a:pPr>
                      <a:r>
                        <a:rPr sz="1000" spc="-10" dirty="0">
                          <a:latin typeface="Calibri"/>
                          <a:cs typeface="Calibri"/>
                        </a:rPr>
                        <a:t>623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8FAADC"/>
                    </a:solidFill>
                  </a:tcPr>
                </a:tc>
                <a:tc rowSpan="2" grid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6758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342900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другие</a:t>
                      </a:r>
                      <a:r>
                        <a:rPr sz="10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анормальные</a:t>
                      </a:r>
                      <a:r>
                        <a:rPr sz="1000" spc="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продукты</a:t>
                      </a:r>
                      <a:r>
                        <a:rPr sz="10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зачатия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539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8FAADC"/>
                    </a:solidFill>
                  </a:tcPr>
                </a:tc>
                <a:tc gridSpan="5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3396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342900">
                        <a:lnSpc>
                          <a:spcPct val="100000"/>
                        </a:lnSpc>
                        <a:spcBef>
                          <a:spcPts val="705"/>
                        </a:spcBef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самопроизвольный</a:t>
                      </a:r>
                      <a:r>
                        <a:rPr sz="10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аборт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895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233679">
                        <a:lnSpc>
                          <a:spcPct val="100000"/>
                        </a:lnSpc>
                        <a:spcBef>
                          <a:spcPts val="705"/>
                        </a:spcBef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3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895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705"/>
                        </a:spcBef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O03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895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29845" algn="ctr">
                        <a:lnSpc>
                          <a:spcPct val="100000"/>
                        </a:lnSpc>
                        <a:spcBef>
                          <a:spcPts val="705"/>
                        </a:spcBef>
                      </a:pPr>
                      <a:r>
                        <a:rPr sz="1000" spc="-10" dirty="0">
                          <a:latin typeface="Calibri"/>
                          <a:cs typeface="Calibri"/>
                        </a:rPr>
                        <a:t>450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89535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8FAADC"/>
                    </a:solidFill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33964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342900"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медицинский</a:t>
                      </a:r>
                      <a:r>
                        <a:rPr sz="10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аборт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901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233679"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4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901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r>
                        <a:rPr sz="1000" spc="-10" dirty="0">
                          <a:latin typeface="Calibri"/>
                          <a:cs typeface="Calibri"/>
                        </a:rPr>
                        <a:t>O04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901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29845" algn="ctr"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r>
                        <a:rPr sz="1000" spc="-10" dirty="0">
                          <a:latin typeface="Calibri"/>
                          <a:cs typeface="Calibri"/>
                        </a:rPr>
                        <a:t>900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9017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8FAADC"/>
                    </a:solidFill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33964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342900"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другие</a:t>
                      </a:r>
                      <a:r>
                        <a:rPr sz="10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виды</a:t>
                      </a:r>
                      <a:r>
                        <a:rPr sz="10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аборта</a:t>
                      </a:r>
                      <a:r>
                        <a:rPr sz="10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(криминальный)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901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233679"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5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901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r>
                        <a:rPr sz="1000" spc="-10" dirty="0">
                          <a:latin typeface="Calibri"/>
                          <a:cs typeface="Calibri"/>
                        </a:rPr>
                        <a:t>O05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901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29845" algn="ctr"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2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9017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8FAADC"/>
                    </a:solidFill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33964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342900"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аборт</a:t>
                      </a:r>
                      <a:r>
                        <a:rPr sz="10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10" dirty="0">
                          <a:latin typeface="Calibri"/>
                          <a:cs typeface="Calibri"/>
                        </a:rPr>
                        <a:t>неуточненный</a:t>
                      </a:r>
                      <a:r>
                        <a:rPr sz="1000" spc="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(внебольничный)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901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233679"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6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901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r>
                        <a:rPr sz="1000" spc="-10" dirty="0">
                          <a:latin typeface="Calibri"/>
                          <a:cs typeface="Calibri"/>
                        </a:rPr>
                        <a:t>O06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901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29845" algn="ctr"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r>
                        <a:rPr sz="1000" spc="-10" dirty="0">
                          <a:latin typeface="Calibri"/>
                          <a:cs typeface="Calibri"/>
                        </a:rPr>
                        <a:t>25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9017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8FAADC"/>
                    </a:solidFill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15" dirty="0"/>
              <a:t>Форма</a:t>
            </a:r>
            <a:r>
              <a:rPr spc="-30" dirty="0"/>
              <a:t> </a:t>
            </a:r>
            <a:r>
              <a:rPr spc="5" dirty="0"/>
              <a:t>№</a:t>
            </a:r>
            <a:r>
              <a:rPr spc="-30" dirty="0"/>
              <a:t> </a:t>
            </a:r>
            <a:r>
              <a:rPr dirty="0"/>
              <a:t>13</a:t>
            </a:r>
            <a:r>
              <a:rPr spc="-20" dirty="0"/>
              <a:t> </a:t>
            </a:r>
            <a:r>
              <a:rPr dirty="0"/>
              <a:t>«Сведения</a:t>
            </a:r>
            <a:r>
              <a:rPr spc="-30" dirty="0"/>
              <a:t> </a:t>
            </a:r>
            <a:r>
              <a:rPr dirty="0"/>
              <a:t>о</a:t>
            </a:r>
            <a:r>
              <a:rPr spc="-15" dirty="0"/>
              <a:t> </a:t>
            </a:r>
            <a:r>
              <a:rPr dirty="0"/>
              <a:t>беременности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1666494" y="1256791"/>
            <a:ext cx="4391660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b="1" dirty="0">
                <a:latin typeface="Times New Roman"/>
                <a:cs typeface="Times New Roman"/>
              </a:rPr>
              <a:t>с</a:t>
            </a:r>
            <a:r>
              <a:rPr sz="3200" b="1" spc="-25" dirty="0">
                <a:latin typeface="Times New Roman"/>
                <a:cs typeface="Times New Roman"/>
              </a:rPr>
              <a:t> </a:t>
            </a:r>
            <a:r>
              <a:rPr sz="3200" b="1" spc="-10" dirty="0">
                <a:latin typeface="Times New Roman"/>
                <a:cs typeface="Times New Roman"/>
              </a:rPr>
              <a:t>абортивным</a:t>
            </a:r>
            <a:r>
              <a:rPr sz="3200" b="1" spc="-55" dirty="0">
                <a:latin typeface="Times New Roman"/>
                <a:cs typeface="Times New Roman"/>
              </a:rPr>
              <a:t> </a:t>
            </a:r>
            <a:r>
              <a:rPr sz="3200" b="1" spc="-40" dirty="0">
                <a:latin typeface="Times New Roman"/>
                <a:cs typeface="Times New Roman"/>
              </a:rPr>
              <a:t>исходом»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74040" y="2480309"/>
            <a:ext cx="62293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Calibri Light"/>
                <a:cs typeface="Calibri Light"/>
              </a:rPr>
              <a:t>(10</a:t>
            </a:r>
            <a:r>
              <a:rPr sz="1800" spc="-15" dirty="0">
                <a:latin typeface="Calibri Light"/>
                <a:cs typeface="Calibri Light"/>
              </a:rPr>
              <a:t>0</a:t>
            </a:r>
            <a:r>
              <a:rPr sz="1800" spc="-10" dirty="0">
                <a:latin typeface="Calibri Light"/>
                <a:cs typeface="Calibri Light"/>
              </a:rPr>
              <a:t>0</a:t>
            </a:r>
            <a:r>
              <a:rPr sz="1800" dirty="0">
                <a:latin typeface="Calibri Light"/>
                <a:cs typeface="Calibri Light"/>
              </a:rPr>
              <a:t>)</a:t>
            </a:r>
            <a:endParaRPr sz="1800">
              <a:latin typeface="Calibri Light"/>
              <a:cs typeface="Calibri Light"/>
            </a:endParaRPr>
          </a:p>
        </p:txBody>
      </p:sp>
      <p:pic>
        <p:nvPicPr>
          <p:cNvPr id="17" name="object 1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976405" y="228345"/>
            <a:ext cx="1070065" cy="805476"/>
          </a:xfrm>
          <a:prstGeom prst="rect">
            <a:avLst/>
          </a:prstGeom>
        </p:spPr>
      </p:pic>
      <p:sp>
        <p:nvSpPr>
          <p:cNvPr id="18" name="object 18"/>
          <p:cNvSpPr/>
          <p:nvPr/>
        </p:nvSpPr>
        <p:spPr>
          <a:xfrm>
            <a:off x="5524500" y="6312408"/>
            <a:ext cx="469900" cy="367665"/>
          </a:xfrm>
          <a:custGeom>
            <a:avLst/>
            <a:gdLst/>
            <a:ahLst/>
            <a:cxnLst/>
            <a:rect l="l" t="t" r="r" b="b"/>
            <a:pathLst>
              <a:path w="469900" h="367665">
                <a:moveTo>
                  <a:pt x="0" y="183641"/>
                </a:moveTo>
                <a:lnTo>
                  <a:pt x="6195" y="141534"/>
                </a:lnTo>
                <a:lnTo>
                  <a:pt x="23846" y="102881"/>
                </a:lnTo>
                <a:lnTo>
                  <a:pt x="51544" y="68783"/>
                </a:lnTo>
                <a:lnTo>
                  <a:pt x="87885" y="40344"/>
                </a:lnTo>
                <a:lnTo>
                  <a:pt x="131461" y="18665"/>
                </a:lnTo>
                <a:lnTo>
                  <a:pt x="180867" y="4850"/>
                </a:lnTo>
                <a:lnTo>
                  <a:pt x="234696" y="0"/>
                </a:lnTo>
                <a:lnTo>
                  <a:pt x="288524" y="4850"/>
                </a:lnTo>
                <a:lnTo>
                  <a:pt x="337930" y="18665"/>
                </a:lnTo>
                <a:lnTo>
                  <a:pt x="381506" y="40344"/>
                </a:lnTo>
                <a:lnTo>
                  <a:pt x="417847" y="68783"/>
                </a:lnTo>
                <a:lnTo>
                  <a:pt x="445545" y="102881"/>
                </a:lnTo>
                <a:lnTo>
                  <a:pt x="463196" y="141534"/>
                </a:lnTo>
                <a:lnTo>
                  <a:pt x="469391" y="183641"/>
                </a:lnTo>
                <a:lnTo>
                  <a:pt x="463196" y="225749"/>
                </a:lnTo>
                <a:lnTo>
                  <a:pt x="445545" y="264402"/>
                </a:lnTo>
                <a:lnTo>
                  <a:pt x="417847" y="298500"/>
                </a:lnTo>
                <a:lnTo>
                  <a:pt x="381506" y="326939"/>
                </a:lnTo>
                <a:lnTo>
                  <a:pt x="337930" y="348618"/>
                </a:lnTo>
                <a:lnTo>
                  <a:pt x="288524" y="362433"/>
                </a:lnTo>
                <a:lnTo>
                  <a:pt x="234696" y="367283"/>
                </a:lnTo>
                <a:lnTo>
                  <a:pt x="180867" y="362433"/>
                </a:lnTo>
                <a:lnTo>
                  <a:pt x="131461" y="348618"/>
                </a:lnTo>
                <a:lnTo>
                  <a:pt x="87885" y="326939"/>
                </a:lnTo>
                <a:lnTo>
                  <a:pt x="51544" y="298500"/>
                </a:lnTo>
                <a:lnTo>
                  <a:pt x="23846" y="264402"/>
                </a:lnTo>
                <a:lnTo>
                  <a:pt x="6195" y="225749"/>
                </a:lnTo>
                <a:lnTo>
                  <a:pt x="0" y="183641"/>
                </a:lnTo>
                <a:close/>
              </a:path>
            </a:pathLst>
          </a:custGeom>
          <a:ln w="127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482600" y="2019300"/>
            <a:ext cx="10973435" cy="4297680"/>
            <a:chOff x="482600" y="2019300"/>
            <a:chExt cx="10973435" cy="4297680"/>
          </a:xfrm>
        </p:grpSpPr>
        <p:sp>
          <p:nvSpPr>
            <p:cNvPr id="3" name="object 3"/>
            <p:cNvSpPr/>
            <p:nvPr/>
          </p:nvSpPr>
          <p:spPr>
            <a:xfrm>
              <a:off x="495300" y="2031974"/>
              <a:ext cx="10948035" cy="1558925"/>
            </a:xfrm>
            <a:custGeom>
              <a:avLst/>
              <a:gdLst/>
              <a:ahLst/>
              <a:cxnLst/>
              <a:rect l="l" t="t" r="r" b="b"/>
              <a:pathLst>
                <a:path w="10948035" h="1558925">
                  <a:moveTo>
                    <a:pt x="5676150" y="1036739"/>
                  </a:moveTo>
                  <a:lnTo>
                    <a:pt x="5676150" y="1036739"/>
                  </a:lnTo>
                  <a:lnTo>
                    <a:pt x="0" y="1036739"/>
                  </a:lnTo>
                  <a:lnTo>
                    <a:pt x="0" y="1558442"/>
                  </a:lnTo>
                  <a:lnTo>
                    <a:pt x="5676150" y="1558442"/>
                  </a:lnTo>
                  <a:lnTo>
                    <a:pt x="5676150" y="1036739"/>
                  </a:lnTo>
                  <a:close/>
                </a:path>
                <a:path w="10948035" h="1558925">
                  <a:moveTo>
                    <a:pt x="6745770" y="785533"/>
                  </a:moveTo>
                  <a:lnTo>
                    <a:pt x="6745770" y="785533"/>
                  </a:lnTo>
                  <a:lnTo>
                    <a:pt x="0" y="785533"/>
                  </a:lnTo>
                  <a:lnTo>
                    <a:pt x="0" y="1036726"/>
                  </a:lnTo>
                  <a:lnTo>
                    <a:pt x="6745770" y="1036726"/>
                  </a:lnTo>
                  <a:lnTo>
                    <a:pt x="6745770" y="785533"/>
                  </a:lnTo>
                  <a:close/>
                </a:path>
                <a:path w="10948035" h="1558925">
                  <a:moveTo>
                    <a:pt x="6745770" y="12"/>
                  </a:moveTo>
                  <a:lnTo>
                    <a:pt x="6745770" y="12"/>
                  </a:lnTo>
                  <a:lnTo>
                    <a:pt x="0" y="12"/>
                  </a:lnTo>
                  <a:lnTo>
                    <a:pt x="0" y="785520"/>
                  </a:lnTo>
                  <a:lnTo>
                    <a:pt x="6745770" y="785520"/>
                  </a:lnTo>
                  <a:lnTo>
                    <a:pt x="6745770" y="12"/>
                  </a:lnTo>
                  <a:close/>
                </a:path>
                <a:path w="10948035" h="1558925">
                  <a:moveTo>
                    <a:pt x="8426640" y="785533"/>
                  </a:moveTo>
                  <a:lnTo>
                    <a:pt x="7586269" y="785533"/>
                  </a:lnTo>
                  <a:lnTo>
                    <a:pt x="6745859" y="785533"/>
                  </a:lnTo>
                  <a:lnTo>
                    <a:pt x="6745859" y="1036726"/>
                  </a:lnTo>
                  <a:lnTo>
                    <a:pt x="7586218" y="1036726"/>
                  </a:lnTo>
                  <a:lnTo>
                    <a:pt x="8426640" y="1036726"/>
                  </a:lnTo>
                  <a:lnTo>
                    <a:pt x="8426640" y="785533"/>
                  </a:lnTo>
                  <a:close/>
                </a:path>
                <a:path w="10948035" h="1558925">
                  <a:moveTo>
                    <a:pt x="8426640" y="289852"/>
                  </a:moveTo>
                  <a:lnTo>
                    <a:pt x="7586269" y="289852"/>
                  </a:lnTo>
                  <a:lnTo>
                    <a:pt x="6745859" y="289852"/>
                  </a:lnTo>
                  <a:lnTo>
                    <a:pt x="6745859" y="785520"/>
                  </a:lnTo>
                  <a:lnTo>
                    <a:pt x="7586218" y="785520"/>
                  </a:lnTo>
                  <a:lnTo>
                    <a:pt x="8426640" y="785520"/>
                  </a:lnTo>
                  <a:lnTo>
                    <a:pt x="8426640" y="289852"/>
                  </a:lnTo>
                  <a:close/>
                </a:path>
                <a:path w="10948035" h="1558925">
                  <a:moveTo>
                    <a:pt x="10107485" y="785533"/>
                  </a:moveTo>
                  <a:lnTo>
                    <a:pt x="9267114" y="785533"/>
                  </a:lnTo>
                  <a:lnTo>
                    <a:pt x="8426704" y="785533"/>
                  </a:lnTo>
                  <a:lnTo>
                    <a:pt x="8426704" y="1036726"/>
                  </a:lnTo>
                  <a:lnTo>
                    <a:pt x="9267063" y="1036726"/>
                  </a:lnTo>
                  <a:lnTo>
                    <a:pt x="10107485" y="1036726"/>
                  </a:lnTo>
                  <a:lnTo>
                    <a:pt x="10107485" y="785533"/>
                  </a:lnTo>
                  <a:close/>
                </a:path>
                <a:path w="10948035" h="1558925">
                  <a:moveTo>
                    <a:pt x="10107485" y="289852"/>
                  </a:moveTo>
                  <a:lnTo>
                    <a:pt x="9267114" y="289852"/>
                  </a:lnTo>
                  <a:lnTo>
                    <a:pt x="8426704" y="289852"/>
                  </a:lnTo>
                  <a:lnTo>
                    <a:pt x="8426704" y="785520"/>
                  </a:lnTo>
                  <a:lnTo>
                    <a:pt x="9267063" y="785520"/>
                  </a:lnTo>
                  <a:lnTo>
                    <a:pt x="10107485" y="785520"/>
                  </a:lnTo>
                  <a:lnTo>
                    <a:pt x="10107485" y="289852"/>
                  </a:lnTo>
                  <a:close/>
                </a:path>
                <a:path w="10948035" h="1558925">
                  <a:moveTo>
                    <a:pt x="10947972" y="785533"/>
                  </a:moveTo>
                  <a:lnTo>
                    <a:pt x="10107549" y="785533"/>
                  </a:lnTo>
                  <a:lnTo>
                    <a:pt x="10107549" y="1036726"/>
                  </a:lnTo>
                  <a:lnTo>
                    <a:pt x="10947972" y="1036726"/>
                  </a:lnTo>
                  <a:lnTo>
                    <a:pt x="10947972" y="785533"/>
                  </a:lnTo>
                  <a:close/>
                </a:path>
                <a:path w="10948035" h="1558925">
                  <a:moveTo>
                    <a:pt x="10947972" y="289852"/>
                  </a:moveTo>
                  <a:lnTo>
                    <a:pt x="10107549" y="289852"/>
                  </a:lnTo>
                  <a:lnTo>
                    <a:pt x="10107549" y="785520"/>
                  </a:lnTo>
                  <a:lnTo>
                    <a:pt x="10947972" y="785520"/>
                  </a:lnTo>
                  <a:lnTo>
                    <a:pt x="10947972" y="289852"/>
                  </a:lnTo>
                  <a:close/>
                </a:path>
                <a:path w="10948035" h="1558925">
                  <a:moveTo>
                    <a:pt x="10948035" y="0"/>
                  </a:moveTo>
                  <a:lnTo>
                    <a:pt x="6745859" y="0"/>
                  </a:lnTo>
                  <a:lnTo>
                    <a:pt x="6745859" y="289839"/>
                  </a:lnTo>
                  <a:lnTo>
                    <a:pt x="10948035" y="289839"/>
                  </a:lnTo>
                  <a:lnTo>
                    <a:pt x="10948035" y="0"/>
                  </a:lnTo>
                  <a:close/>
                </a:path>
              </a:pathLst>
            </a:custGeom>
            <a:solidFill>
              <a:srgbClr val="E9EBF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6171438" y="3068713"/>
              <a:ext cx="1069975" cy="521970"/>
            </a:xfrm>
            <a:custGeom>
              <a:avLst/>
              <a:gdLst/>
              <a:ahLst/>
              <a:cxnLst/>
              <a:rect l="l" t="t" r="r" b="b"/>
              <a:pathLst>
                <a:path w="1069975" h="521970">
                  <a:moveTo>
                    <a:pt x="1069632" y="0"/>
                  </a:moveTo>
                  <a:lnTo>
                    <a:pt x="0" y="0"/>
                  </a:lnTo>
                  <a:lnTo>
                    <a:pt x="0" y="521703"/>
                  </a:lnTo>
                  <a:lnTo>
                    <a:pt x="1069632" y="521703"/>
                  </a:lnTo>
                  <a:lnTo>
                    <a:pt x="1069632" y="0"/>
                  </a:lnTo>
                  <a:close/>
                </a:path>
              </a:pathLst>
            </a:custGeom>
            <a:solidFill>
              <a:srgbClr val="C55A1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7241159" y="3068713"/>
              <a:ext cx="4202430" cy="521970"/>
            </a:xfrm>
            <a:custGeom>
              <a:avLst/>
              <a:gdLst/>
              <a:ahLst/>
              <a:cxnLst/>
              <a:rect l="l" t="t" r="r" b="b"/>
              <a:pathLst>
                <a:path w="4202430" h="521970">
                  <a:moveTo>
                    <a:pt x="1680781" y="0"/>
                  </a:moveTo>
                  <a:lnTo>
                    <a:pt x="840409" y="0"/>
                  </a:lnTo>
                  <a:lnTo>
                    <a:pt x="0" y="0"/>
                  </a:lnTo>
                  <a:lnTo>
                    <a:pt x="0" y="521703"/>
                  </a:lnTo>
                  <a:lnTo>
                    <a:pt x="840359" y="521703"/>
                  </a:lnTo>
                  <a:lnTo>
                    <a:pt x="1680781" y="521703"/>
                  </a:lnTo>
                  <a:lnTo>
                    <a:pt x="1680781" y="0"/>
                  </a:lnTo>
                  <a:close/>
                </a:path>
                <a:path w="4202430" h="521970">
                  <a:moveTo>
                    <a:pt x="3361626" y="0"/>
                  </a:moveTo>
                  <a:lnTo>
                    <a:pt x="2521254" y="0"/>
                  </a:lnTo>
                  <a:lnTo>
                    <a:pt x="1680845" y="0"/>
                  </a:lnTo>
                  <a:lnTo>
                    <a:pt x="1680845" y="521703"/>
                  </a:lnTo>
                  <a:lnTo>
                    <a:pt x="2521204" y="521703"/>
                  </a:lnTo>
                  <a:lnTo>
                    <a:pt x="3361626" y="521703"/>
                  </a:lnTo>
                  <a:lnTo>
                    <a:pt x="3361626" y="0"/>
                  </a:lnTo>
                  <a:close/>
                </a:path>
                <a:path w="4202430" h="521970">
                  <a:moveTo>
                    <a:pt x="4202112" y="0"/>
                  </a:moveTo>
                  <a:lnTo>
                    <a:pt x="3361690" y="0"/>
                  </a:lnTo>
                  <a:lnTo>
                    <a:pt x="3361690" y="521703"/>
                  </a:lnTo>
                  <a:lnTo>
                    <a:pt x="4202112" y="521703"/>
                  </a:lnTo>
                  <a:lnTo>
                    <a:pt x="4202112" y="0"/>
                  </a:lnTo>
                  <a:close/>
                </a:path>
              </a:pathLst>
            </a:custGeom>
            <a:solidFill>
              <a:srgbClr val="8FAAD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495300" y="3590429"/>
              <a:ext cx="5676265" cy="502920"/>
            </a:xfrm>
            <a:custGeom>
              <a:avLst/>
              <a:gdLst/>
              <a:ahLst/>
              <a:cxnLst/>
              <a:rect l="l" t="t" r="r" b="b"/>
              <a:pathLst>
                <a:path w="5676265" h="502920">
                  <a:moveTo>
                    <a:pt x="5676150" y="38"/>
                  </a:moveTo>
                  <a:lnTo>
                    <a:pt x="4759350" y="38"/>
                  </a:lnTo>
                  <a:lnTo>
                    <a:pt x="4224528" y="38"/>
                  </a:lnTo>
                  <a:lnTo>
                    <a:pt x="38100" y="0"/>
                  </a:lnTo>
                  <a:lnTo>
                    <a:pt x="0" y="0"/>
                  </a:lnTo>
                  <a:lnTo>
                    <a:pt x="0" y="251193"/>
                  </a:lnTo>
                  <a:lnTo>
                    <a:pt x="38100" y="251193"/>
                  </a:lnTo>
                  <a:lnTo>
                    <a:pt x="4224528" y="251193"/>
                  </a:lnTo>
                  <a:lnTo>
                    <a:pt x="4224528" y="502399"/>
                  </a:lnTo>
                  <a:lnTo>
                    <a:pt x="4759325" y="502399"/>
                  </a:lnTo>
                  <a:lnTo>
                    <a:pt x="5676150" y="502399"/>
                  </a:lnTo>
                  <a:lnTo>
                    <a:pt x="5676150" y="38"/>
                  </a:lnTo>
                  <a:close/>
                </a:path>
              </a:pathLst>
            </a:custGeom>
            <a:solidFill>
              <a:srgbClr val="E9EBF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6171438" y="3590455"/>
              <a:ext cx="1069975" cy="502920"/>
            </a:xfrm>
            <a:custGeom>
              <a:avLst/>
              <a:gdLst/>
              <a:ahLst/>
              <a:cxnLst/>
              <a:rect l="l" t="t" r="r" b="b"/>
              <a:pathLst>
                <a:path w="1069975" h="502920">
                  <a:moveTo>
                    <a:pt x="1069632" y="0"/>
                  </a:moveTo>
                  <a:lnTo>
                    <a:pt x="0" y="0"/>
                  </a:lnTo>
                  <a:lnTo>
                    <a:pt x="0" y="502373"/>
                  </a:lnTo>
                  <a:lnTo>
                    <a:pt x="1069632" y="502373"/>
                  </a:lnTo>
                  <a:lnTo>
                    <a:pt x="1069632" y="0"/>
                  </a:lnTo>
                  <a:close/>
                </a:path>
              </a:pathLst>
            </a:custGeom>
            <a:solidFill>
              <a:srgbClr val="8FAAD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495300" y="3590467"/>
              <a:ext cx="10948035" cy="821690"/>
            </a:xfrm>
            <a:custGeom>
              <a:avLst/>
              <a:gdLst/>
              <a:ahLst/>
              <a:cxnLst/>
              <a:rect l="l" t="t" r="r" b="b"/>
              <a:pathLst>
                <a:path w="10948035" h="821689">
                  <a:moveTo>
                    <a:pt x="5676150" y="502323"/>
                  </a:moveTo>
                  <a:lnTo>
                    <a:pt x="4759350" y="502323"/>
                  </a:lnTo>
                  <a:lnTo>
                    <a:pt x="4224528" y="502323"/>
                  </a:lnTo>
                  <a:lnTo>
                    <a:pt x="4224528" y="251167"/>
                  </a:lnTo>
                  <a:lnTo>
                    <a:pt x="38100" y="251167"/>
                  </a:lnTo>
                  <a:lnTo>
                    <a:pt x="0" y="251167"/>
                  </a:lnTo>
                  <a:lnTo>
                    <a:pt x="0" y="502323"/>
                  </a:lnTo>
                  <a:lnTo>
                    <a:pt x="0" y="821131"/>
                  </a:lnTo>
                  <a:lnTo>
                    <a:pt x="38100" y="821131"/>
                  </a:lnTo>
                  <a:lnTo>
                    <a:pt x="4224528" y="821131"/>
                  </a:lnTo>
                  <a:lnTo>
                    <a:pt x="4759325" y="821131"/>
                  </a:lnTo>
                  <a:lnTo>
                    <a:pt x="5676150" y="821131"/>
                  </a:lnTo>
                  <a:lnTo>
                    <a:pt x="5676150" y="502323"/>
                  </a:lnTo>
                  <a:close/>
                </a:path>
                <a:path w="10948035" h="821689">
                  <a:moveTo>
                    <a:pt x="8426640" y="0"/>
                  </a:moveTo>
                  <a:lnTo>
                    <a:pt x="7586269" y="0"/>
                  </a:lnTo>
                  <a:lnTo>
                    <a:pt x="6745859" y="0"/>
                  </a:lnTo>
                  <a:lnTo>
                    <a:pt x="6745859" y="502361"/>
                  </a:lnTo>
                  <a:lnTo>
                    <a:pt x="7586218" y="502361"/>
                  </a:lnTo>
                  <a:lnTo>
                    <a:pt x="8426640" y="502361"/>
                  </a:lnTo>
                  <a:lnTo>
                    <a:pt x="8426640" y="0"/>
                  </a:lnTo>
                  <a:close/>
                </a:path>
                <a:path w="10948035" h="821689">
                  <a:moveTo>
                    <a:pt x="10107485" y="0"/>
                  </a:moveTo>
                  <a:lnTo>
                    <a:pt x="9267114" y="0"/>
                  </a:lnTo>
                  <a:lnTo>
                    <a:pt x="8426704" y="0"/>
                  </a:lnTo>
                  <a:lnTo>
                    <a:pt x="8426704" y="502361"/>
                  </a:lnTo>
                  <a:lnTo>
                    <a:pt x="9267063" y="502361"/>
                  </a:lnTo>
                  <a:lnTo>
                    <a:pt x="10107485" y="502361"/>
                  </a:lnTo>
                  <a:lnTo>
                    <a:pt x="10107485" y="0"/>
                  </a:lnTo>
                  <a:close/>
                </a:path>
                <a:path w="10948035" h="821689">
                  <a:moveTo>
                    <a:pt x="10947972" y="0"/>
                  </a:moveTo>
                  <a:lnTo>
                    <a:pt x="10107549" y="0"/>
                  </a:lnTo>
                  <a:lnTo>
                    <a:pt x="10107549" y="502361"/>
                  </a:lnTo>
                  <a:lnTo>
                    <a:pt x="10947972" y="502361"/>
                  </a:lnTo>
                  <a:lnTo>
                    <a:pt x="10947972" y="0"/>
                  </a:lnTo>
                  <a:close/>
                </a:path>
              </a:pathLst>
            </a:custGeom>
            <a:solidFill>
              <a:srgbClr val="E9EBF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6171438" y="4092778"/>
              <a:ext cx="1069975" cy="319405"/>
            </a:xfrm>
            <a:custGeom>
              <a:avLst/>
              <a:gdLst/>
              <a:ahLst/>
              <a:cxnLst/>
              <a:rect l="l" t="t" r="r" b="b"/>
              <a:pathLst>
                <a:path w="1069975" h="319404">
                  <a:moveTo>
                    <a:pt x="1069632" y="0"/>
                  </a:moveTo>
                  <a:lnTo>
                    <a:pt x="0" y="0"/>
                  </a:lnTo>
                  <a:lnTo>
                    <a:pt x="0" y="318820"/>
                  </a:lnTo>
                  <a:lnTo>
                    <a:pt x="1069632" y="318820"/>
                  </a:lnTo>
                  <a:lnTo>
                    <a:pt x="1069632" y="0"/>
                  </a:lnTo>
                  <a:close/>
                </a:path>
              </a:pathLst>
            </a:custGeom>
            <a:solidFill>
              <a:srgbClr val="8FAAD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495300" y="4092790"/>
              <a:ext cx="10948035" cy="638175"/>
            </a:xfrm>
            <a:custGeom>
              <a:avLst/>
              <a:gdLst/>
              <a:ahLst/>
              <a:cxnLst/>
              <a:rect l="l" t="t" r="r" b="b"/>
              <a:pathLst>
                <a:path w="10948035" h="638175">
                  <a:moveTo>
                    <a:pt x="5676150" y="318757"/>
                  </a:moveTo>
                  <a:lnTo>
                    <a:pt x="5676150" y="318757"/>
                  </a:lnTo>
                  <a:lnTo>
                    <a:pt x="0" y="318757"/>
                  </a:lnTo>
                  <a:lnTo>
                    <a:pt x="0" y="637578"/>
                  </a:lnTo>
                  <a:lnTo>
                    <a:pt x="5676150" y="637578"/>
                  </a:lnTo>
                  <a:lnTo>
                    <a:pt x="5676150" y="318757"/>
                  </a:lnTo>
                  <a:close/>
                </a:path>
                <a:path w="10948035" h="638175">
                  <a:moveTo>
                    <a:pt x="8426640" y="0"/>
                  </a:moveTo>
                  <a:lnTo>
                    <a:pt x="7586269" y="0"/>
                  </a:lnTo>
                  <a:lnTo>
                    <a:pt x="6745859" y="0"/>
                  </a:lnTo>
                  <a:lnTo>
                    <a:pt x="6745859" y="318808"/>
                  </a:lnTo>
                  <a:lnTo>
                    <a:pt x="7586218" y="318808"/>
                  </a:lnTo>
                  <a:lnTo>
                    <a:pt x="8426640" y="318808"/>
                  </a:lnTo>
                  <a:lnTo>
                    <a:pt x="8426640" y="0"/>
                  </a:lnTo>
                  <a:close/>
                </a:path>
                <a:path w="10948035" h="638175">
                  <a:moveTo>
                    <a:pt x="10107485" y="0"/>
                  </a:moveTo>
                  <a:lnTo>
                    <a:pt x="9267114" y="0"/>
                  </a:lnTo>
                  <a:lnTo>
                    <a:pt x="8426704" y="0"/>
                  </a:lnTo>
                  <a:lnTo>
                    <a:pt x="8426704" y="318808"/>
                  </a:lnTo>
                  <a:lnTo>
                    <a:pt x="9267063" y="318808"/>
                  </a:lnTo>
                  <a:lnTo>
                    <a:pt x="10107485" y="318808"/>
                  </a:lnTo>
                  <a:lnTo>
                    <a:pt x="10107485" y="0"/>
                  </a:lnTo>
                  <a:close/>
                </a:path>
                <a:path w="10948035" h="638175">
                  <a:moveTo>
                    <a:pt x="10947972" y="0"/>
                  </a:moveTo>
                  <a:lnTo>
                    <a:pt x="10107549" y="0"/>
                  </a:lnTo>
                  <a:lnTo>
                    <a:pt x="10107549" y="318808"/>
                  </a:lnTo>
                  <a:lnTo>
                    <a:pt x="10947972" y="318808"/>
                  </a:lnTo>
                  <a:lnTo>
                    <a:pt x="10947972" y="0"/>
                  </a:lnTo>
                  <a:close/>
                </a:path>
              </a:pathLst>
            </a:custGeom>
            <a:solidFill>
              <a:srgbClr val="E9EBF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6171438" y="4411548"/>
              <a:ext cx="1069975" cy="319405"/>
            </a:xfrm>
            <a:custGeom>
              <a:avLst/>
              <a:gdLst/>
              <a:ahLst/>
              <a:cxnLst/>
              <a:rect l="l" t="t" r="r" b="b"/>
              <a:pathLst>
                <a:path w="1069975" h="319404">
                  <a:moveTo>
                    <a:pt x="1069632" y="0"/>
                  </a:moveTo>
                  <a:lnTo>
                    <a:pt x="0" y="0"/>
                  </a:lnTo>
                  <a:lnTo>
                    <a:pt x="0" y="318820"/>
                  </a:lnTo>
                  <a:lnTo>
                    <a:pt x="1069632" y="318820"/>
                  </a:lnTo>
                  <a:lnTo>
                    <a:pt x="1069632" y="0"/>
                  </a:lnTo>
                  <a:close/>
                </a:path>
              </a:pathLst>
            </a:custGeom>
            <a:solidFill>
              <a:srgbClr val="8FAAD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495300" y="4411548"/>
              <a:ext cx="10948035" cy="638175"/>
            </a:xfrm>
            <a:custGeom>
              <a:avLst/>
              <a:gdLst/>
              <a:ahLst/>
              <a:cxnLst/>
              <a:rect l="l" t="t" r="r" b="b"/>
              <a:pathLst>
                <a:path w="10948035" h="638175">
                  <a:moveTo>
                    <a:pt x="5676150" y="318897"/>
                  </a:moveTo>
                  <a:lnTo>
                    <a:pt x="5676150" y="318897"/>
                  </a:lnTo>
                  <a:lnTo>
                    <a:pt x="0" y="318897"/>
                  </a:lnTo>
                  <a:lnTo>
                    <a:pt x="0" y="637717"/>
                  </a:lnTo>
                  <a:lnTo>
                    <a:pt x="5676150" y="637717"/>
                  </a:lnTo>
                  <a:lnTo>
                    <a:pt x="5676150" y="318897"/>
                  </a:lnTo>
                  <a:close/>
                </a:path>
                <a:path w="10948035" h="638175">
                  <a:moveTo>
                    <a:pt x="8426640" y="0"/>
                  </a:moveTo>
                  <a:lnTo>
                    <a:pt x="7586269" y="0"/>
                  </a:lnTo>
                  <a:lnTo>
                    <a:pt x="6745859" y="0"/>
                  </a:lnTo>
                  <a:lnTo>
                    <a:pt x="6745859" y="318820"/>
                  </a:lnTo>
                  <a:lnTo>
                    <a:pt x="7586218" y="318820"/>
                  </a:lnTo>
                  <a:lnTo>
                    <a:pt x="8426640" y="318820"/>
                  </a:lnTo>
                  <a:lnTo>
                    <a:pt x="8426640" y="0"/>
                  </a:lnTo>
                  <a:close/>
                </a:path>
                <a:path w="10948035" h="638175">
                  <a:moveTo>
                    <a:pt x="10107485" y="0"/>
                  </a:moveTo>
                  <a:lnTo>
                    <a:pt x="9267114" y="0"/>
                  </a:lnTo>
                  <a:lnTo>
                    <a:pt x="8426704" y="0"/>
                  </a:lnTo>
                  <a:lnTo>
                    <a:pt x="8426704" y="318820"/>
                  </a:lnTo>
                  <a:lnTo>
                    <a:pt x="9267063" y="318820"/>
                  </a:lnTo>
                  <a:lnTo>
                    <a:pt x="10107485" y="318820"/>
                  </a:lnTo>
                  <a:lnTo>
                    <a:pt x="10107485" y="0"/>
                  </a:lnTo>
                  <a:close/>
                </a:path>
                <a:path w="10948035" h="638175">
                  <a:moveTo>
                    <a:pt x="10947972" y="0"/>
                  </a:moveTo>
                  <a:lnTo>
                    <a:pt x="10107549" y="0"/>
                  </a:lnTo>
                  <a:lnTo>
                    <a:pt x="10107549" y="318820"/>
                  </a:lnTo>
                  <a:lnTo>
                    <a:pt x="10947972" y="318820"/>
                  </a:lnTo>
                  <a:lnTo>
                    <a:pt x="10947972" y="0"/>
                  </a:lnTo>
                  <a:close/>
                </a:path>
              </a:pathLst>
            </a:custGeom>
            <a:solidFill>
              <a:srgbClr val="E9EBF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6171438" y="4730445"/>
              <a:ext cx="1069975" cy="319405"/>
            </a:xfrm>
            <a:custGeom>
              <a:avLst/>
              <a:gdLst/>
              <a:ahLst/>
              <a:cxnLst/>
              <a:rect l="l" t="t" r="r" b="b"/>
              <a:pathLst>
                <a:path w="1069975" h="319404">
                  <a:moveTo>
                    <a:pt x="1069632" y="0"/>
                  </a:moveTo>
                  <a:lnTo>
                    <a:pt x="0" y="0"/>
                  </a:lnTo>
                  <a:lnTo>
                    <a:pt x="0" y="318820"/>
                  </a:lnTo>
                  <a:lnTo>
                    <a:pt x="1069632" y="318820"/>
                  </a:lnTo>
                  <a:lnTo>
                    <a:pt x="1069632" y="0"/>
                  </a:lnTo>
                  <a:close/>
                </a:path>
              </a:pathLst>
            </a:custGeom>
            <a:solidFill>
              <a:srgbClr val="8FAAD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495300" y="4730445"/>
              <a:ext cx="10948035" cy="638175"/>
            </a:xfrm>
            <a:custGeom>
              <a:avLst/>
              <a:gdLst/>
              <a:ahLst/>
              <a:cxnLst/>
              <a:rect l="l" t="t" r="r" b="b"/>
              <a:pathLst>
                <a:path w="10948035" h="638175">
                  <a:moveTo>
                    <a:pt x="5676150" y="318782"/>
                  </a:moveTo>
                  <a:lnTo>
                    <a:pt x="5676150" y="318782"/>
                  </a:lnTo>
                  <a:lnTo>
                    <a:pt x="0" y="318782"/>
                  </a:lnTo>
                  <a:lnTo>
                    <a:pt x="0" y="637590"/>
                  </a:lnTo>
                  <a:lnTo>
                    <a:pt x="5676150" y="637590"/>
                  </a:lnTo>
                  <a:lnTo>
                    <a:pt x="5676150" y="318782"/>
                  </a:lnTo>
                  <a:close/>
                </a:path>
                <a:path w="10948035" h="638175">
                  <a:moveTo>
                    <a:pt x="8426640" y="0"/>
                  </a:moveTo>
                  <a:lnTo>
                    <a:pt x="7586269" y="0"/>
                  </a:lnTo>
                  <a:lnTo>
                    <a:pt x="6745859" y="0"/>
                  </a:lnTo>
                  <a:lnTo>
                    <a:pt x="6745859" y="318820"/>
                  </a:lnTo>
                  <a:lnTo>
                    <a:pt x="7586218" y="318820"/>
                  </a:lnTo>
                  <a:lnTo>
                    <a:pt x="8426640" y="318820"/>
                  </a:lnTo>
                  <a:lnTo>
                    <a:pt x="8426640" y="0"/>
                  </a:lnTo>
                  <a:close/>
                </a:path>
                <a:path w="10948035" h="638175">
                  <a:moveTo>
                    <a:pt x="10107485" y="0"/>
                  </a:moveTo>
                  <a:lnTo>
                    <a:pt x="9267114" y="0"/>
                  </a:lnTo>
                  <a:lnTo>
                    <a:pt x="8426704" y="0"/>
                  </a:lnTo>
                  <a:lnTo>
                    <a:pt x="8426704" y="318820"/>
                  </a:lnTo>
                  <a:lnTo>
                    <a:pt x="9267063" y="318820"/>
                  </a:lnTo>
                  <a:lnTo>
                    <a:pt x="10107485" y="318820"/>
                  </a:lnTo>
                  <a:lnTo>
                    <a:pt x="10107485" y="0"/>
                  </a:lnTo>
                  <a:close/>
                </a:path>
                <a:path w="10948035" h="638175">
                  <a:moveTo>
                    <a:pt x="10947972" y="0"/>
                  </a:moveTo>
                  <a:lnTo>
                    <a:pt x="10107549" y="0"/>
                  </a:lnTo>
                  <a:lnTo>
                    <a:pt x="10107549" y="318820"/>
                  </a:lnTo>
                  <a:lnTo>
                    <a:pt x="10947972" y="318820"/>
                  </a:lnTo>
                  <a:lnTo>
                    <a:pt x="10947972" y="0"/>
                  </a:lnTo>
                  <a:close/>
                </a:path>
              </a:pathLst>
            </a:custGeom>
            <a:solidFill>
              <a:srgbClr val="E9EBF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6171438" y="5049215"/>
              <a:ext cx="1069975" cy="319405"/>
            </a:xfrm>
            <a:custGeom>
              <a:avLst/>
              <a:gdLst/>
              <a:ahLst/>
              <a:cxnLst/>
              <a:rect l="l" t="t" r="r" b="b"/>
              <a:pathLst>
                <a:path w="1069975" h="319404">
                  <a:moveTo>
                    <a:pt x="1069632" y="0"/>
                  </a:moveTo>
                  <a:lnTo>
                    <a:pt x="0" y="0"/>
                  </a:lnTo>
                  <a:lnTo>
                    <a:pt x="0" y="318820"/>
                  </a:lnTo>
                  <a:lnTo>
                    <a:pt x="1069632" y="318820"/>
                  </a:lnTo>
                  <a:lnTo>
                    <a:pt x="1069632" y="0"/>
                  </a:lnTo>
                  <a:close/>
                </a:path>
              </a:pathLst>
            </a:custGeom>
            <a:solidFill>
              <a:srgbClr val="8FAAD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495300" y="5049227"/>
              <a:ext cx="10948035" cy="638175"/>
            </a:xfrm>
            <a:custGeom>
              <a:avLst/>
              <a:gdLst/>
              <a:ahLst/>
              <a:cxnLst/>
              <a:rect l="l" t="t" r="r" b="b"/>
              <a:pathLst>
                <a:path w="10948035" h="638175">
                  <a:moveTo>
                    <a:pt x="5676150" y="318820"/>
                  </a:moveTo>
                  <a:lnTo>
                    <a:pt x="5676150" y="318820"/>
                  </a:lnTo>
                  <a:lnTo>
                    <a:pt x="0" y="318820"/>
                  </a:lnTo>
                  <a:lnTo>
                    <a:pt x="0" y="637641"/>
                  </a:lnTo>
                  <a:lnTo>
                    <a:pt x="5676150" y="637641"/>
                  </a:lnTo>
                  <a:lnTo>
                    <a:pt x="5676150" y="318820"/>
                  </a:lnTo>
                  <a:close/>
                </a:path>
                <a:path w="10948035" h="638175">
                  <a:moveTo>
                    <a:pt x="8426640" y="0"/>
                  </a:moveTo>
                  <a:lnTo>
                    <a:pt x="7586269" y="0"/>
                  </a:lnTo>
                  <a:lnTo>
                    <a:pt x="6745859" y="0"/>
                  </a:lnTo>
                  <a:lnTo>
                    <a:pt x="6745859" y="318808"/>
                  </a:lnTo>
                  <a:lnTo>
                    <a:pt x="7586218" y="318808"/>
                  </a:lnTo>
                  <a:lnTo>
                    <a:pt x="8426640" y="318808"/>
                  </a:lnTo>
                  <a:lnTo>
                    <a:pt x="8426640" y="0"/>
                  </a:lnTo>
                  <a:close/>
                </a:path>
                <a:path w="10948035" h="638175">
                  <a:moveTo>
                    <a:pt x="10107485" y="0"/>
                  </a:moveTo>
                  <a:lnTo>
                    <a:pt x="9267114" y="0"/>
                  </a:lnTo>
                  <a:lnTo>
                    <a:pt x="8426704" y="0"/>
                  </a:lnTo>
                  <a:lnTo>
                    <a:pt x="8426704" y="318808"/>
                  </a:lnTo>
                  <a:lnTo>
                    <a:pt x="9267063" y="318808"/>
                  </a:lnTo>
                  <a:lnTo>
                    <a:pt x="10107485" y="318808"/>
                  </a:lnTo>
                  <a:lnTo>
                    <a:pt x="10107485" y="0"/>
                  </a:lnTo>
                  <a:close/>
                </a:path>
                <a:path w="10948035" h="638175">
                  <a:moveTo>
                    <a:pt x="10947972" y="0"/>
                  </a:moveTo>
                  <a:lnTo>
                    <a:pt x="10107549" y="0"/>
                  </a:lnTo>
                  <a:lnTo>
                    <a:pt x="10107549" y="318808"/>
                  </a:lnTo>
                  <a:lnTo>
                    <a:pt x="10947972" y="318808"/>
                  </a:lnTo>
                  <a:lnTo>
                    <a:pt x="10947972" y="0"/>
                  </a:lnTo>
                  <a:close/>
                </a:path>
              </a:pathLst>
            </a:custGeom>
            <a:solidFill>
              <a:srgbClr val="E9EBF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6171438" y="5368048"/>
              <a:ext cx="1069975" cy="319405"/>
            </a:xfrm>
            <a:custGeom>
              <a:avLst/>
              <a:gdLst/>
              <a:ahLst/>
              <a:cxnLst/>
              <a:rect l="l" t="t" r="r" b="b"/>
              <a:pathLst>
                <a:path w="1069975" h="319404">
                  <a:moveTo>
                    <a:pt x="1069632" y="0"/>
                  </a:moveTo>
                  <a:lnTo>
                    <a:pt x="0" y="0"/>
                  </a:lnTo>
                  <a:lnTo>
                    <a:pt x="0" y="318820"/>
                  </a:lnTo>
                  <a:lnTo>
                    <a:pt x="1069632" y="318820"/>
                  </a:lnTo>
                  <a:lnTo>
                    <a:pt x="1069632" y="0"/>
                  </a:lnTo>
                  <a:close/>
                </a:path>
              </a:pathLst>
            </a:custGeom>
            <a:solidFill>
              <a:srgbClr val="8FAAD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495300" y="5368048"/>
              <a:ext cx="10948035" cy="617220"/>
            </a:xfrm>
            <a:custGeom>
              <a:avLst/>
              <a:gdLst/>
              <a:ahLst/>
              <a:cxnLst/>
              <a:rect l="l" t="t" r="r" b="b"/>
              <a:pathLst>
                <a:path w="10948035" h="617220">
                  <a:moveTo>
                    <a:pt x="5676150" y="318808"/>
                  </a:moveTo>
                  <a:lnTo>
                    <a:pt x="5676150" y="318808"/>
                  </a:lnTo>
                  <a:lnTo>
                    <a:pt x="0" y="318808"/>
                  </a:lnTo>
                  <a:lnTo>
                    <a:pt x="0" y="617093"/>
                  </a:lnTo>
                  <a:lnTo>
                    <a:pt x="5676150" y="617093"/>
                  </a:lnTo>
                  <a:lnTo>
                    <a:pt x="5676150" y="318808"/>
                  </a:lnTo>
                  <a:close/>
                </a:path>
                <a:path w="10948035" h="617220">
                  <a:moveTo>
                    <a:pt x="8426640" y="0"/>
                  </a:moveTo>
                  <a:lnTo>
                    <a:pt x="7586269" y="0"/>
                  </a:lnTo>
                  <a:lnTo>
                    <a:pt x="6745859" y="0"/>
                  </a:lnTo>
                  <a:lnTo>
                    <a:pt x="6745859" y="318820"/>
                  </a:lnTo>
                  <a:lnTo>
                    <a:pt x="7586218" y="318820"/>
                  </a:lnTo>
                  <a:lnTo>
                    <a:pt x="8426640" y="318820"/>
                  </a:lnTo>
                  <a:lnTo>
                    <a:pt x="8426640" y="0"/>
                  </a:lnTo>
                  <a:close/>
                </a:path>
                <a:path w="10948035" h="617220">
                  <a:moveTo>
                    <a:pt x="10107485" y="0"/>
                  </a:moveTo>
                  <a:lnTo>
                    <a:pt x="9267114" y="0"/>
                  </a:lnTo>
                  <a:lnTo>
                    <a:pt x="8426704" y="0"/>
                  </a:lnTo>
                  <a:lnTo>
                    <a:pt x="8426704" y="318820"/>
                  </a:lnTo>
                  <a:lnTo>
                    <a:pt x="9267063" y="318820"/>
                  </a:lnTo>
                  <a:lnTo>
                    <a:pt x="10107485" y="318820"/>
                  </a:lnTo>
                  <a:lnTo>
                    <a:pt x="10107485" y="0"/>
                  </a:lnTo>
                  <a:close/>
                </a:path>
                <a:path w="10948035" h="617220">
                  <a:moveTo>
                    <a:pt x="10947972" y="0"/>
                  </a:moveTo>
                  <a:lnTo>
                    <a:pt x="10107549" y="0"/>
                  </a:lnTo>
                  <a:lnTo>
                    <a:pt x="10107549" y="318820"/>
                  </a:lnTo>
                  <a:lnTo>
                    <a:pt x="10947972" y="318820"/>
                  </a:lnTo>
                  <a:lnTo>
                    <a:pt x="10947972" y="0"/>
                  </a:lnTo>
                  <a:close/>
                </a:path>
              </a:pathLst>
            </a:custGeom>
            <a:solidFill>
              <a:srgbClr val="E9EBF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6171438" y="5686856"/>
              <a:ext cx="1069975" cy="298450"/>
            </a:xfrm>
            <a:custGeom>
              <a:avLst/>
              <a:gdLst/>
              <a:ahLst/>
              <a:cxnLst/>
              <a:rect l="l" t="t" r="r" b="b"/>
              <a:pathLst>
                <a:path w="1069975" h="298450">
                  <a:moveTo>
                    <a:pt x="1069632" y="0"/>
                  </a:moveTo>
                  <a:lnTo>
                    <a:pt x="0" y="0"/>
                  </a:lnTo>
                  <a:lnTo>
                    <a:pt x="0" y="298284"/>
                  </a:lnTo>
                  <a:lnTo>
                    <a:pt x="1069632" y="298284"/>
                  </a:lnTo>
                  <a:lnTo>
                    <a:pt x="1069632" y="0"/>
                  </a:lnTo>
                  <a:close/>
                </a:path>
              </a:pathLst>
            </a:custGeom>
            <a:solidFill>
              <a:srgbClr val="8FAAD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495300" y="5686856"/>
              <a:ext cx="10948035" cy="617220"/>
            </a:xfrm>
            <a:custGeom>
              <a:avLst/>
              <a:gdLst/>
              <a:ahLst/>
              <a:cxnLst/>
              <a:rect l="l" t="t" r="r" b="b"/>
              <a:pathLst>
                <a:path w="10948035" h="617220">
                  <a:moveTo>
                    <a:pt x="5676150" y="298284"/>
                  </a:moveTo>
                  <a:lnTo>
                    <a:pt x="5676150" y="298284"/>
                  </a:lnTo>
                  <a:lnTo>
                    <a:pt x="0" y="298284"/>
                  </a:lnTo>
                  <a:lnTo>
                    <a:pt x="0" y="617105"/>
                  </a:lnTo>
                  <a:lnTo>
                    <a:pt x="5676150" y="617105"/>
                  </a:lnTo>
                  <a:lnTo>
                    <a:pt x="5676150" y="298284"/>
                  </a:lnTo>
                  <a:close/>
                </a:path>
                <a:path w="10948035" h="617220">
                  <a:moveTo>
                    <a:pt x="8426640" y="0"/>
                  </a:moveTo>
                  <a:lnTo>
                    <a:pt x="7586269" y="0"/>
                  </a:lnTo>
                  <a:lnTo>
                    <a:pt x="6745859" y="0"/>
                  </a:lnTo>
                  <a:lnTo>
                    <a:pt x="6745859" y="298284"/>
                  </a:lnTo>
                  <a:lnTo>
                    <a:pt x="7586218" y="298284"/>
                  </a:lnTo>
                  <a:lnTo>
                    <a:pt x="8426640" y="298284"/>
                  </a:lnTo>
                  <a:lnTo>
                    <a:pt x="8426640" y="0"/>
                  </a:lnTo>
                  <a:close/>
                </a:path>
                <a:path w="10948035" h="617220">
                  <a:moveTo>
                    <a:pt x="10107485" y="0"/>
                  </a:moveTo>
                  <a:lnTo>
                    <a:pt x="9267114" y="0"/>
                  </a:lnTo>
                  <a:lnTo>
                    <a:pt x="8426704" y="0"/>
                  </a:lnTo>
                  <a:lnTo>
                    <a:pt x="8426704" y="298284"/>
                  </a:lnTo>
                  <a:lnTo>
                    <a:pt x="9267063" y="298284"/>
                  </a:lnTo>
                  <a:lnTo>
                    <a:pt x="10107485" y="298284"/>
                  </a:lnTo>
                  <a:lnTo>
                    <a:pt x="10107485" y="0"/>
                  </a:lnTo>
                  <a:close/>
                </a:path>
                <a:path w="10948035" h="617220">
                  <a:moveTo>
                    <a:pt x="10947972" y="0"/>
                  </a:moveTo>
                  <a:lnTo>
                    <a:pt x="10107549" y="0"/>
                  </a:lnTo>
                  <a:lnTo>
                    <a:pt x="10107549" y="298284"/>
                  </a:lnTo>
                  <a:lnTo>
                    <a:pt x="10947972" y="298284"/>
                  </a:lnTo>
                  <a:lnTo>
                    <a:pt x="10947972" y="0"/>
                  </a:lnTo>
                  <a:close/>
                </a:path>
              </a:pathLst>
            </a:custGeom>
            <a:solidFill>
              <a:srgbClr val="E9EBF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6171438" y="5985141"/>
              <a:ext cx="1069975" cy="319405"/>
            </a:xfrm>
            <a:custGeom>
              <a:avLst/>
              <a:gdLst/>
              <a:ahLst/>
              <a:cxnLst/>
              <a:rect l="l" t="t" r="r" b="b"/>
              <a:pathLst>
                <a:path w="1069975" h="319404">
                  <a:moveTo>
                    <a:pt x="1069632" y="0"/>
                  </a:moveTo>
                  <a:lnTo>
                    <a:pt x="0" y="0"/>
                  </a:lnTo>
                  <a:lnTo>
                    <a:pt x="0" y="318820"/>
                  </a:lnTo>
                  <a:lnTo>
                    <a:pt x="1069632" y="318820"/>
                  </a:lnTo>
                  <a:lnTo>
                    <a:pt x="1069632" y="0"/>
                  </a:lnTo>
                  <a:close/>
                </a:path>
              </a:pathLst>
            </a:custGeom>
            <a:solidFill>
              <a:srgbClr val="8FAAD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7241159" y="5985141"/>
              <a:ext cx="4202430" cy="319405"/>
            </a:xfrm>
            <a:custGeom>
              <a:avLst/>
              <a:gdLst/>
              <a:ahLst/>
              <a:cxnLst/>
              <a:rect l="l" t="t" r="r" b="b"/>
              <a:pathLst>
                <a:path w="4202430" h="319404">
                  <a:moveTo>
                    <a:pt x="1680781" y="0"/>
                  </a:moveTo>
                  <a:lnTo>
                    <a:pt x="840409" y="0"/>
                  </a:lnTo>
                  <a:lnTo>
                    <a:pt x="0" y="0"/>
                  </a:lnTo>
                  <a:lnTo>
                    <a:pt x="0" y="318820"/>
                  </a:lnTo>
                  <a:lnTo>
                    <a:pt x="840359" y="318820"/>
                  </a:lnTo>
                  <a:lnTo>
                    <a:pt x="1680781" y="318820"/>
                  </a:lnTo>
                  <a:lnTo>
                    <a:pt x="1680781" y="0"/>
                  </a:lnTo>
                  <a:close/>
                </a:path>
                <a:path w="4202430" h="319404">
                  <a:moveTo>
                    <a:pt x="3361626" y="0"/>
                  </a:moveTo>
                  <a:lnTo>
                    <a:pt x="2521254" y="0"/>
                  </a:lnTo>
                  <a:lnTo>
                    <a:pt x="1680845" y="0"/>
                  </a:lnTo>
                  <a:lnTo>
                    <a:pt x="1680845" y="318820"/>
                  </a:lnTo>
                  <a:lnTo>
                    <a:pt x="2521204" y="318820"/>
                  </a:lnTo>
                  <a:lnTo>
                    <a:pt x="3361626" y="318820"/>
                  </a:lnTo>
                  <a:lnTo>
                    <a:pt x="3361626" y="0"/>
                  </a:lnTo>
                  <a:close/>
                </a:path>
                <a:path w="4202430" h="319404">
                  <a:moveTo>
                    <a:pt x="4202112" y="0"/>
                  </a:moveTo>
                  <a:lnTo>
                    <a:pt x="3361690" y="0"/>
                  </a:lnTo>
                  <a:lnTo>
                    <a:pt x="3361690" y="318820"/>
                  </a:lnTo>
                  <a:lnTo>
                    <a:pt x="4202112" y="318820"/>
                  </a:lnTo>
                  <a:lnTo>
                    <a:pt x="4202112" y="0"/>
                  </a:lnTo>
                  <a:close/>
                </a:path>
              </a:pathLst>
            </a:custGeom>
            <a:solidFill>
              <a:srgbClr val="E9EBF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488950" y="2025650"/>
              <a:ext cx="10960735" cy="4284980"/>
            </a:xfrm>
            <a:custGeom>
              <a:avLst/>
              <a:gdLst/>
              <a:ahLst/>
              <a:cxnLst/>
              <a:rect l="l" t="t" r="r" b="b"/>
              <a:pathLst>
                <a:path w="10960735" h="4284980">
                  <a:moveTo>
                    <a:pt x="44450" y="1036701"/>
                  </a:moveTo>
                  <a:lnTo>
                    <a:pt x="44450" y="4284662"/>
                  </a:lnTo>
                </a:path>
                <a:path w="10960735" h="4284980">
                  <a:moveTo>
                    <a:pt x="4230878" y="0"/>
                  </a:moveTo>
                  <a:lnTo>
                    <a:pt x="4230878" y="4284662"/>
                  </a:lnTo>
                </a:path>
                <a:path w="10960735" h="4284980">
                  <a:moveTo>
                    <a:pt x="4765675" y="0"/>
                  </a:moveTo>
                  <a:lnTo>
                    <a:pt x="4765675" y="4284662"/>
                  </a:lnTo>
                </a:path>
                <a:path w="10960735" h="4284980">
                  <a:moveTo>
                    <a:pt x="5682488" y="0"/>
                  </a:moveTo>
                  <a:lnTo>
                    <a:pt x="5682488" y="4284662"/>
                  </a:lnTo>
                </a:path>
                <a:path w="10960735" h="4284980">
                  <a:moveTo>
                    <a:pt x="6752208" y="0"/>
                  </a:moveTo>
                  <a:lnTo>
                    <a:pt x="6752208" y="4284662"/>
                  </a:lnTo>
                </a:path>
                <a:path w="10960735" h="4284980">
                  <a:moveTo>
                    <a:pt x="7592568" y="289813"/>
                  </a:moveTo>
                  <a:lnTo>
                    <a:pt x="7592568" y="4284662"/>
                  </a:lnTo>
                </a:path>
                <a:path w="10960735" h="4284980">
                  <a:moveTo>
                    <a:pt x="8433054" y="289813"/>
                  </a:moveTo>
                  <a:lnTo>
                    <a:pt x="8433054" y="4284662"/>
                  </a:lnTo>
                </a:path>
                <a:path w="10960735" h="4284980">
                  <a:moveTo>
                    <a:pt x="9273413" y="289813"/>
                  </a:moveTo>
                  <a:lnTo>
                    <a:pt x="9273413" y="4284662"/>
                  </a:lnTo>
                </a:path>
                <a:path w="10960735" h="4284980">
                  <a:moveTo>
                    <a:pt x="10113899" y="289813"/>
                  </a:moveTo>
                  <a:lnTo>
                    <a:pt x="10113899" y="4284662"/>
                  </a:lnTo>
                </a:path>
                <a:path w="10960735" h="4284980">
                  <a:moveTo>
                    <a:pt x="6745858" y="296163"/>
                  </a:moveTo>
                  <a:lnTo>
                    <a:pt x="10960608" y="296163"/>
                  </a:lnTo>
                </a:path>
                <a:path w="10960735" h="4284980">
                  <a:moveTo>
                    <a:pt x="0" y="791845"/>
                  </a:moveTo>
                  <a:lnTo>
                    <a:pt x="10960608" y="791845"/>
                  </a:lnTo>
                </a:path>
                <a:path w="10960735" h="4284980">
                  <a:moveTo>
                    <a:pt x="0" y="1043051"/>
                  </a:moveTo>
                  <a:lnTo>
                    <a:pt x="10960608" y="1043051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488950" y="3590416"/>
              <a:ext cx="44450" cy="0"/>
            </a:xfrm>
            <a:custGeom>
              <a:avLst/>
              <a:gdLst/>
              <a:ahLst/>
              <a:cxnLst/>
              <a:rect l="l" t="t" r="r" b="b"/>
              <a:pathLst>
                <a:path w="44450">
                  <a:moveTo>
                    <a:pt x="0" y="0"/>
                  </a:moveTo>
                  <a:lnTo>
                    <a:pt x="44450" y="0"/>
                  </a:lnTo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533400" y="3590416"/>
              <a:ext cx="10916285" cy="0"/>
            </a:xfrm>
            <a:custGeom>
              <a:avLst/>
              <a:gdLst/>
              <a:ahLst/>
              <a:cxnLst/>
              <a:rect l="l" t="t" r="r" b="b"/>
              <a:pathLst>
                <a:path w="10916285">
                  <a:moveTo>
                    <a:pt x="0" y="0"/>
                  </a:moveTo>
                  <a:lnTo>
                    <a:pt x="10916158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488950" y="3841623"/>
              <a:ext cx="44450" cy="0"/>
            </a:xfrm>
            <a:custGeom>
              <a:avLst/>
              <a:gdLst/>
              <a:ahLst/>
              <a:cxnLst/>
              <a:rect l="l" t="t" r="r" b="b"/>
              <a:pathLst>
                <a:path w="44450">
                  <a:moveTo>
                    <a:pt x="0" y="0"/>
                  </a:moveTo>
                  <a:lnTo>
                    <a:pt x="44450" y="0"/>
                  </a:lnTo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533400" y="3841623"/>
              <a:ext cx="4192904" cy="0"/>
            </a:xfrm>
            <a:custGeom>
              <a:avLst/>
              <a:gdLst/>
              <a:ahLst/>
              <a:cxnLst/>
              <a:rect l="l" t="t" r="r" b="b"/>
              <a:pathLst>
                <a:path w="4192904">
                  <a:moveTo>
                    <a:pt x="0" y="0"/>
                  </a:moveTo>
                  <a:lnTo>
                    <a:pt x="4192778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488950" y="4092829"/>
              <a:ext cx="44450" cy="0"/>
            </a:xfrm>
            <a:custGeom>
              <a:avLst/>
              <a:gdLst/>
              <a:ahLst/>
              <a:cxnLst/>
              <a:rect l="l" t="t" r="r" b="b"/>
              <a:pathLst>
                <a:path w="44450">
                  <a:moveTo>
                    <a:pt x="0" y="0"/>
                  </a:moveTo>
                  <a:lnTo>
                    <a:pt x="44450" y="0"/>
                  </a:lnTo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533400" y="4092829"/>
              <a:ext cx="10916285" cy="0"/>
            </a:xfrm>
            <a:custGeom>
              <a:avLst/>
              <a:gdLst/>
              <a:ahLst/>
              <a:cxnLst/>
              <a:rect l="l" t="t" r="r" b="b"/>
              <a:pathLst>
                <a:path w="10916285">
                  <a:moveTo>
                    <a:pt x="0" y="0"/>
                  </a:moveTo>
                  <a:lnTo>
                    <a:pt x="10916158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488950" y="4411598"/>
              <a:ext cx="44450" cy="0"/>
            </a:xfrm>
            <a:custGeom>
              <a:avLst/>
              <a:gdLst/>
              <a:ahLst/>
              <a:cxnLst/>
              <a:rect l="l" t="t" r="r" b="b"/>
              <a:pathLst>
                <a:path w="44450">
                  <a:moveTo>
                    <a:pt x="0" y="0"/>
                  </a:moveTo>
                  <a:lnTo>
                    <a:pt x="44450" y="0"/>
                  </a:lnTo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533400" y="4411598"/>
              <a:ext cx="10916285" cy="0"/>
            </a:xfrm>
            <a:custGeom>
              <a:avLst/>
              <a:gdLst/>
              <a:ahLst/>
              <a:cxnLst/>
              <a:rect l="l" t="t" r="r" b="b"/>
              <a:pathLst>
                <a:path w="10916285">
                  <a:moveTo>
                    <a:pt x="0" y="0"/>
                  </a:moveTo>
                  <a:lnTo>
                    <a:pt x="10916158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488950" y="4730369"/>
              <a:ext cx="44450" cy="0"/>
            </a:xfrm>
            <a:custGeom>
              <a:avLst/>
              <a:gdLst/>
              <a:ahLst/>
              <a:cxnLst/>
              <a:rect l="l" t="t" r="r" b="b"/>
              <a:pathLst>
                <a:path w="44450">
                  <a:moveTo>
                    <a:pt x="0" y="0"/>
                  </a:moveTo>
                  <a:lnTo>
                    <a:pt x="44450" y="0"/>
                  </a:lnTo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533400" y="4730369"/>
              <a:ext cx="10916285" cy="0"/>
            </a:xfrm>
            <a:custGeom>
              <a:avLst/>
              <a:gdLst/>
              <a:ahLst/>
              <a:cxnLst/>
              <a:rect l="l" t="t" r="r" b="b"/>
              <a:pathLst>
                <a:path w="10916285">
                  <a:moveTo>
                    <a:pt x="0" y="0"/>
                  </a:moveTo>
                  <a:lnTo>
                    <a:pt x="10916158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488950" y="5049266"/>
              <a:ext cx="44450" cy="0"/>
            </a:xfrm>
            <a:custGeom>
              <a:avLst/>
              <a:gdLst/>
              <a:ahLst/>
              <a:cxnLst/>
              <a:rect l="l" t="t" r="r" b="b"/>
              <a:pathLst>
                <a:path w="44450">
                  <a:moveTo>
                    <a:pt x="0" y="0"/>
                  </a:moveTo>
                  <a:lnTo>
                    <a:pt x="44450" y="0"/>
                  </a:lnTo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533400" y="5049266"/>
              <a:ext cx="10916285" cy="0"/>
            </a:xfrm>
            <a:custGeom>
              <a:avLst/>
              <a:gdLst/>
              <a:ahLst/>
              <a:cxnLst/>
              <a:rect l="l" t="t" r="r" b="b"/>
              <a:pathLst>
                <a:path w="10916285">
                  <a:moveTo>
                    <a:pt x="0" y="0"/>
                  </a:moveTo>
                  <a:lnTo>
                    <a:pt x="10916158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488950" y="5368035"/>
              <a:ext cx="44450" cy="0"/>
            </a:xfrm>
            <a:custGeom>
              <a:avLst/>
              <a:gdLst/>
              <a:ahLst/>
              <a:cxnLst/>
              <a:rect l="l" t="t" r="r" b="b"/>
              <a:pathLst>
                <a:path w="44450">
                  <a:moveTo>
                    <a:pt x="0" y="0"/>
                  </a:moveTo>
                  <a:lnTo>
                    <a:pt x="44450" y="0"/>
                  </a:lnTo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533400" y="5368035"/>
              <a:ext cx="10916285" cy="0"/>
            </a:xfrm>
            <a:custGeom>
              <a:avLst/>
              <a:gdLst/>
              <a:ahLst/>
              <a:cxnLst/>
              <a:rect l="l" t="t" r="r" b="b"/>
              <a:pathLst>
                <a:path w="10916285">
                  <a:moveTo>
                    <a:pt x="0" y="0"/>
                  </a:moveTo>
                  <a:lnTo>
                    <a:pt x="10916158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488950" y="5686869"/>
              <a:ext cx="44450" cy="0"/>
            </a:xfrm>
            <a:custGeom>
              <a:avLst/>
              <a:gdLst/>
              <a:ahLst/>
              <a:cxnLst/>
              <a:rect l="l" t="t" r="r" b="b"/>
              <a:pathLst>
                <a:path w="44450">
                  <a:moveTo>
                    <a:pt x="0" y="0"/>
                  </a:moveTo>
                  <a:lnTo>
                    <a:pt x="44450" y="0"/>
                  </a:lnTo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533400" y="5686869"/>
              <a:ext cx="10916285" cy="0"/>
            </a:xfrm>
            <a:custGeom>
              <a:avLst/>
              <a:gdLst/>
              <a:ahLst/>
              <a:cxnLst/>
              <a:rect l="l" t="t" r="r" b="b"/>
              <a:pathLst>
                <a:path w="10916285">
                  <a:moveTo>
                    <a:pt x="0" y="0"/>
                  </a:moveTo>
                  <a:lnTo>
                    <a:pt x="10916158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488950" y="5985141"/>
              <a:ext cx="44450" cy="0"/>
            </a:xfrm>
            <a:custGeom>
              <a:avLst/>
              <a:gdLst/>
              <a:ahLst/>
              <a:cxnLst/>
              <a:rect l="l" t="t" r="r" b="b"/>
              <a:pathLst>
                <a:path w="44450">
                  <a:moveTo>
                    <a:pt x="0" y="0"/>
                  </a:moveTo>
                  <a:lnTo>
                    <a:pt x="44450" y="0"/>
                  </a:lnTo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495300" y="2025650"/>
              <a:ext cx="10954385" cy="3959860"/>
            </a:xfrm>
            <a:custGeom>
              <a:avLst/>
              <a:gdLst/>
              <a:ahLst/>
              <a:cxnLst/>
              <a:rect l="l" t="t" r="r" b="b"/>
              <a:pathLst>
                <a:path w="10954385" h="3959860">
                  <a:moveTo>
                    <a:pt x="38100" y="3959491"/>
                  </a:moveTo>
                  <a:lnTo>
                    <a:pt x="10954258" y="3959491"/>
                  </a:lnTo>
                </a:path>
                <a:path w="10954385" h="3959860">
                  <a:moveTo>
                    <a:pt x="0" y="0"/>
                  </a:moveTo>
                  <a:lnTo>
                    <a:pt x="0" y="1043051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495300" y="3068700"/>
              <a:ext cx="0" cy="3241675"/>
            </a:xfrm>
            <a:custGeom>
              <a:avLst/>
              <a:gdLst/>
              <a:ahLst/>
              <a:cxnLst/>
              <a:rect l="l" t="t" r="r" b="b"/>
              <a:pathLst>
                <a:path h="3241675">
                  <a:moveTo>
                    <a:pt x="0" y="0"/>
                  </a:moveTo>
                  <a:lnTo>
                    <a:pt x="0" y="3241611"/>
                  </a:lnTo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488950" y="2025650"/>
              <a:ext cx="10960735" cy="4284980"/>
            </a:xfrm>
            <a:custGeom>
              <a:avLst/>
              <a:gdLst/>
              <a:ahLst/>
              <a:cxnLst/>
              <a:rect l="l" t="t" r="r" b="b"/>
              <a:pathLst>
                <a:path w="10960735" h="4284980">
                  <a:moveTo>
                    <a:pt x="10954258" y="0"/>
                  </a:moveTo>
                  <a:lnTo>
                    <a:pt x="10954258" y="4284662"/>
                  </a:lnTo>
                </a:path>
                <a:path w="10960735" h="4284980">
                  <a:moveTo>
                    <a:pt x="0" y="6350"/>
                  </a:moveTo>
                  <a:lnTo>
                    <a:pt x="10960608" y="63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488950" y="6303962"/>
              <a:ext cx="44450" cy="0"/>
            </a:xfrm>
            <a:custGeom>
              <a:avLst/>
              <a:gdLst/>
              <a:ahLst/>
              <a:cxnLst/>
              <a:rect l="l" t="t" r="r" b="b"/>
              <a:pathLst>
                <a:path w="44450">
                  <a:moveTo>
                    <a:pt x="0" y="0"/>
                  </a:moveTo>
                  <a:lnTo>
                    <a:pt x="44450" y="0"/>
                  </a:lnTo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5"/>
            <p:cNvSpPr/>
            <p:nvPr/>
          </p:nvSpPr>
          <p:spPr>
            <a:xfrm>
              <a:off x="533400" y="6303962"/>
              <a:ext cx="10916285" cy="0"/>
            </a:xfrm>
            <a:custGeom>
              <a:avLst/>
              <a:gdLst/>
              <a:ahLst/>
              <a:cxnLst/>
              <a:rect l="l" t="t" r="r" b="b"/>
              <a:pathLst>
                <a:path w="10916285">
                  <a:moveTo>
                    <a:pt x="0" y="0"/>
                  </a:moveTo>
                  <a:lnTo>
                    <a:pt x="10916158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6" name="object 46"/>
          <p:cNvSpPr txBox="1"/>
          <p:nvPr/>
        </p:nvSpPr>
        <p:spPr>
          <a:xfrm>
            <a:off x="2190114" y="2332100"/>
            <a:ext cx="836294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Наи</a:t>
            </a:r>
            <a:r>
              <a:rPr sz="1000" spc="-10" dirty="0">
                <a:latin typeface="Calibri"/>
                <a:cs typeface="Calibri"/>
              </a:rPr>
              <a:t>м</a:t>
            </a:r>
            <a:r>
              <a:rPr sz="1000" spc="-15" dirty="0">
                <a:latin typeface="Calibri"/>
                <a:cs typeface="Calibri"/>
              </a:rPr>
              <a:t>е</a:t>
            </a:r>
            <a:r>
              <a:rPr sz="1000" spc="-10" dirty="0">
                <a:latin typeface="Calibri"/>
                <a:cs typeface="Calibri"/>
              </a:rPr>
              <a:t>н</a:t>
            </a:r>
            <a:r>
              <a:rPr sz="1000" spc="-5" dirty="0">
                <a:latin typeface="Calibri"/>
                <a:cs typeface="Calibri"/>
              </a:rPr>
              <a:t>ов</a:t>
            </a:r>
            <a:r>
              <a:rPr sz="1000" dirty="0">
                <a:latin typeface="Calibri"/>
                <a:cs typeface="Calibri"/>
              </a:rPr>
              <a:t>а</a:t>
            </a:r>
            <a:r>
              <a:rPr sz="1000" spc="-10" dirty="0">
                <a:latin typeface="Calibri"/>
                <a:cs typeface="Calibri"/>
              </a:rPr>
              <a:t>н</a:t>
            </a:r>
            <a:r>
              <a:rPr sz="1000" spc="-5" dirty="0">
                <a:latin typeface="Calibri"/>
                <a:cs typeface="Calibri"/>
              </a:rPr>
              <a:t>ие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4774184" y="2255900"/>
            <a:ext cx="428625" cy="3302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№</a:t>
            </a:r>
            <a:endParaRPr sz="10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sz="1000" spc="-5" dirty="0">
                <a:latin typeface="Calibri"/>
                <a:cs typeface="Calibri"/>
              </a:rPr>
              <a:t>стро-ки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5495035" y="2255900"/>
            <a:ext cx="436880" cy="3302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2286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Код по  МКБ</a:t>
            </a:r>
            <a:r>
              <a:rPr sz="1000" spc="-10" dirty="0">
                <a:latin typeface="Calibri"/>
                <a:cs typeface="Calibri"/>
              </a:rPr>
              <a:t>-10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6546342" y="2332100"/>
            <a:ext cx="32067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В</a:t>
            </a:r>
            <a:r>
              <a:rPr sz="1000" spc="-10" dirty="0">
                <a:latin typeface="Calibri"/>
                <a:cs typeface="Calibri"/>
              </a:rPr>
              <a:t>се</a:t>
            </a:r>
            <a:r>
              <a:rPr sz="1000" spc="-5" dirty="0">
                <a:latin typeface="Calibri"/>
                <a:cs typeface="Calibri"/>
              </a:rPr>
              <a:t>го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7505827" y="2476880"/>
            <a:ext cx="286766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819150" algn="l"/>
                <a:tab pos="1659889" algn="l"/>
                <a:tab pos="2500630" algn="l"/>
              </a:tabLst>
            </a:pPr>
            <a:r>
              <a:rPr sz="1000" spc="-5" dirty="0">
                <a:latin typeface="Calibri"/>
                <a:cs typeface="Calibri"/>
              </a:rPr>
              <a:t>0</a:t>
            </a:r>
            <a:r>
              <a:rPr sz="100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- 14	15</a:t>
            </a:r>
            <a:r>
              <a:rPr sz="1000" spc="1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-</a:t>
            </a:r>
            <a:r>
              <a:rPr sz="100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17	18</a:t>
            </a:r>
            <a:r>
              <a:rPr sz="1000" spc="1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- 44	45</a:t>
            </a:r>
            <a:r>
              <a:rPr sz="1000" spc="-2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-</a:t>
            </a:r>
            <a:r>
              <a:rPr sz="1000" spc="-40" dirty="0">
                <a:latin typeface="Calibri"/>
                <a:cs typeface="Calibri"/>
              </a:rPr>
              <a:t> </a:t>
            </a:r>
            <a:r>
              <a:rPr sz="1000" spc="-10" dirty="0">
                <a:latin typeface="Calibri"/>
                <a:cs typeface="Calibri"/>
              </a:rPr>
              <a:t>49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10794872" y="2400680"/>
            <a:ext cx="45974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50</a:t>
            </a:r>
            <a:r>
              <a:rPr sz="1000" spc="-25" dirty="0">
                <a:latin typeface="Calibri"/>
                <a:cs typeface="Calibri"/>
              </a:rPr>
              <a:t> </a:t>
            </a:r>
            <a:r>
              <a:rPr sz="1000" spc="-10" dirty="0">
                <a:latin typeface="Calibri"/>
                <a:cs typeface="Calibri"/>
              </a:rPr>
              <a:t>лет </a:t>
            </a:r>
            <a:r>
              <a:rPr sz="1000" spc="-5" dirty="0">
                <a:latin typeface="Calibri"/>
                <a:cs typeface="Calibri"/>
              </a:rPr>
              <a:t>и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2563495" y="2850642"/>
            <a:ext cx="8953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1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4943602" y="2850642"/>
            <a:ext cx="8953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2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5668517" y="2850642"/>
            <a:ext cx="8953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3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6662166" y="2850642"/>
            <a:ext cx="8953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4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527100" y="3237102"/>
            <a:ext cx="332168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Число</a:t>
            </a:r>
            <a:r>
              <a:rPr sz="1000" spc="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прерываний</a:t>
            </a:r>
            <a:r>
              <a:rPr sz="1000" spc="20" dirty="0">
                <a:latin typeface="Calibri"/>
                <a:cs typeface="Calibri"/>
              </a:rPr>
              <a:t> </a:t>
            </a:r>
            <a:r>
              <a:rPr sz="1000" spc="-10" dirty="0">
                <a:latin typeface="Calibri"/>
                <a:cs typeface="Calibri"/>
              </a:rPr>
              <a:t>беременности</a:t>
            </a:r>
            <a:r>
              <a:rPr sz="1000" spc="5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в срок</a:t>
            </a:r>
            <a:r>
              <a:rPr sz="1000" spc="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до</a:t>
            </a:r>
            <a:r>
              <a:rPr sz="1000" spc="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12</a:t>
            </a:r>
            <a:r>
              <a:rPr sz="1000" spc="15" dirty="0">
                <a:latin typeface="Calibri"/>
                <a:cs typeface="Calibri"/>
              </a:rPr>
              <a:t> </a:t>
            </a:r>
            <a:r>
              <a:rPr sz="1000" spc="-10" dirty="0">
                <a:latin typeface="Calibri"/>
                <a:cs typeface="Calibri"/>
              </a:rPr>
              <a:t>недель,</a:t>
            </a:r>
            <a:r>
              <a:rPr sz="1000" spc="5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всего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4943602" y="3237102"/>
            <a:ext cx="8953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1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5439917" y="3237102"/>
            <a:ext cx="5473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O02</a:t>
            </a:r>
            <a:r>
              <a:rPr sz="1000" spc="-2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-</a:t>
            </a:r>
            <a:r>
              <a:rPr sz="1000" spc="-35" dirty="0">
                <a:latin typeface="Calibri"/>
                <a:cs typeface="Calibri"/>
              </a:rPr>
              <a:t> </a:t>
            </a:r>
            <a:r>
              <a:rPr sz="1000" spc="-10" dirty="0">
                <a:latin typeface="Calibri"/>
                <a:cs typeface="Calibri"/>
              </a:rPr>
              <a:t>O06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6581393" y="3237102"/>
            <a:ext cx="28194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latin typeface="Calibri"/>
                <a:cs typeface="Calibri"/>
              </a:rPr>
              <a:t>2000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749300" y="3623564"/>
            <a:ext cx="123888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в</a:t>
            </a:r>
            <a:r>
              <a:rPr sz="1000" spc="-20" dirty="0">
                <a:latin typeface="Calibri"/>
                <a:cs typeface="Calibri"/>
              </a:rPr>
              <a:t> </a:t>
            </a:r>
            <a:r>
              <a:rPr sz="1000" spc="-10" dirty="0">
                <a:latin typeface="Calibri"/>
                <a:cs typeface="Calibri"/>
              </a:rPr>
              <a:t>том </a:t>
            </a:r>
            <a:r>
              <a:rPr sz="1000" spc="-5" dirty="0">
                <a:latin typeface="Calibri"/>
                <a:cs typeface="Calibri"/>
              </a:rPr>
              <a:t>числе</a:t>
            </a:r>
            <a:r>
              <a:rPr sz="1000" spc="1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(из</a:t>
            </a:r>
            <a:r>
              <a:rPr sz="1000" spc="-1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стр.</a:t>
            </a:r>
            <a:r>
              <a:rPr sz="1000" spc="-1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1):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4943602" y="3749166"/>
            <a:ext cx="8953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2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5595365" y="3749166"/>
            <a:ext cx="23812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O02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6613397" y="3749166"/>
            <a:ext cx="217804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latin typeface="Calibri"/>
                <a:cs typeface="Calibri"/>
              </a:rPr>
              <a:t>623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863600" y="3874770"/>
            <a:ext cx="216344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другие</a:t>
            </a:r>
            <a:r>
              <a:rPr sz="1000" spc="-2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анормальные</a:t>
            </a:r>
            <a:r>
              <a:rPr sz="1000" spc="1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продукты</a:t>
            </a:r>
            <a:r>
              <a:rPr sz="1000" spc="-2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зачатия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863600" y="4160011"/>
            <a:ext cx="142748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самопроизвольный</a:t>
            </a:r>
            <a:r>
              <a:rPr sz="1000" spc="-1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аборт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66" name="object 66"/>
          <p:cNvSpPr txBox="1"/>
          <p:nvPr/>
        </p:nvSpPr>
        <p:spPr>
          <a:xfrm>
            <a:off x="4943602" y="4160011"/>
            <a:ext cx="8953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3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67" name="object 67"/>
          <p:cNvSpPr txBox="1"/>
          <p:nvPr/>
        </p:nvSpPr>
        <p:spPr>
          <a:xfrm>
            <a:off x="5595365" y="4160011"/>
            <a:ext cx="23812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O03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6613397" y="4160011"/>
            <a:ext cx="217804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latin typeface="Calibri"/>
                <a:cs typeface="Calibri"/>
              </a:rPr>
              <a:t>450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863600" y="4478782"/>
            <a:ext cx="110744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медицинский</a:t>
            </a:r>
            <a:r>
              <a:rPr sz="1000" spc="-3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аборт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70" name="object 70"/>
          <p:cNvSpPr txBox="1"/>
          <p:nvPr/>
        </p:nvSpPr>
        <p:spPr>
          <a:xfrm>
            <a:off x="4943602" y="4478782"/>
            <a:ext cx="8953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4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71" name="object 71"/>
          <p:cNvSpPr txBox="1"/>
          <p:nvPr/>
        </p:nvSpPr>
        <p:spPr>
          <a:xfrm>
            <a:off x="5595365" y="4478782"/>
            <a:ext cx="23812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O04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72" name="object 72"/>
          <p:cNvSpPr txBox="1"/>
          <p:nvPr/>
        </p:nvSpPr>
        <p:spPr>
          <a:xfrm>
            <a:off x="6613397" y="4478782"/>
            <a:ext cx="217804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latin typeface="Calibri"/>
                <a:cs typeface="Calibri"/>
              </a:rPr>
              <a:t>900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73" name="object 73"/>
          <p:cNvSpPr txBox="1"/>
          <p:nvPr/>
        </p:nvSpPr>
        <p:spPr>
          <a:xfrm>
            <a:off x="863600" y="4797678"/>
            <a:ext cx="20332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другие</a:t>
            </a:r>
            <a:r>
              <a:rPr sz="1000" spc="-1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виды аборта</a:t>
            </a:r>
            <a:r>
              <a:rPr sz="1000" spc="-2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(криминальный)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74" name="object 74"/>
          <p:cNvSpPr txBox="1"/>
          <p:nvPr/>
        </p:nvSpPr>
        <p:spPr>
          <a:xfrm>
            <a:off x="4943602" y="4797678"/>
            <a:ext cx="8953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5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75" name="object 75"/>
          <p:cNvSpPr txBox="1"/>
          <p:nvPr/>
        </p:nvSpPr>
        <p:spPr>
          <a:xfrm>
            <a:off x="5595365" y="4797678"/>
            <a:ext cx="23812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O05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76" name="object 76"/>
          <p:cNvSpPr txBox="1"/>
          <p:nvPr/>
        </p:nvSpPr>
        <p:spPr>
          <a:xfrm>
            <a:off x="6677406" y="4797678"/>
            <a:ext cx="8953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2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77" name="object 77"/>
          <p:cNvSpPr txBox="1"/>
          <p:nvPr/>
        </p:nvSpPr>
        <p:spPr>
          <a:xfrm>
            <a:off x="863600" y="5116144"/>
            <a:ext cx="211836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аборт</a:t>
            </a:r>
            <a:r>
              <a:rPr sz="1000" spc="5" dirty="0">
                <a:latin typeface="Calibri"/>
                <a:cs typeface="Calibri"/>
              </a:rPr>
              <a:t> </a:t>
            </a:r>
            <a:r>
              <a:rPr sz="1000" spc="-10" dirty="0">
                <a:latin typeface="Calibri"/>
                <a:cs typeface="Calibri"/>
              </a:rPr>
              <a:t>неуточненный</a:t>
            </a:r>
            <a:r>
              <a:rPr sz="1000" spc="60" dirty="0">
                <a:latin typeface="Calibri"/>
                <a:cs typeface="Calibri"/>
              </a:rPr>
              <a:t> </a:t>
            </a:r>
            <a:r>
              <a:rPr sz="1000" spc="-10" dirty="0">
                <a:latin typeface="Calibri"/>
                <a:cs typeface="Calibri"/>
              </a:rPr>
              <a:t>(внебольничный)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78" name="object 78"/>
          <p:cNvSpPr txBox="1"/>
          <p:nvPr/>
        </p:nvSpPr>
        <p:spPr>
          <a:xfrm>
            <a:off x="4943602" y="5116144"/>
            <a:ext cx="901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6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79" name="object 79"/>
          <p:cNvSpPr txBox="1"/>
          <p:nvPr/>
        </p:nvSpPr>
        <p:spPr>
          <a:xfrm>
            <a:off x="5595365" y="5116144"/>
            <a:ext cx="23812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latin typeface="Calibri"/>
                <a:cs typeface="Calibri"/>
              </a:rPr>
              <a:t>O06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80" name="object 80"/>
          <p:cNvSpPr txBox="1"/>
          <p:nvPr/>
        </p:nvSpPr>
        <p:spPr>
          <a:xfrm>
            <a:off x="6645402" y="5116144"/>
            <a:ext cx="1536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latin typeface="Calibri"/>
                <a:cs typeface="Calibri"/>
              </a:rPr>
              <a:t>25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81" name="object 81"/>
          <p:cNvSpPr txBox="1"/>
          <p:nvPr/>
        </p:nvSpPr>
        <p:spPr>
          <a:xfrm>
            <a:off x="863600" y="5435600"/>
            <a:ext cx="220662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Times New Roman"/>
                <a:cs typeface="Times New Roman"/>
              </a:rPr>
              <a:t>Кроме того:</a:t>
            </a:r>
            <a:r>
              <a:rPr sz="1000" spc="240" dirty="0">
                <a:latin typeface="Times New Roman"/>
                <a:cs typeface="Times New Roman"/>
              </a:rPr>
              <a:t> </a:t>
            </a:r>
            <a:r>
              <a:rPr sz="1000" spc="-5" dirty="0">
                <a:latin typeface="Times New Roman"/>
                <a:cs typeface="Times New Roman"/>
              </a:rPr>
              <a:t>внематочная</a:t>
            </a:r>
            <a:r>
              <a:rPr sz="1000" spc="40" dirty="0">
                <a:latin typeface="Times New Roman"/>
                <a:cs typeface="Times New Roman"/>
              </a:rPr>
              <a:t> </a:t>
            </a:r>
            <a:r>
              <a:rPr sz="1000" spc="-5" dirty="0">
                <a:latin typeface="Times New Roman"/>
                <a:cs typeface="Times New Roman"/>
              </a:rPr>
              <a:t>беременность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82" name="object 82"/>
          <p:cNvSpPr txBox="1"/>
          <p:nvPr/>
        </p:nvSpPr>
        <p:spPr>
          <a:xfrm>
            <a:off x="4943347" y="5435600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Times New Roman"/>
                <a:cs typeface="Times New Roman"/>
              </a:rPr>
              <a:t>7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83" name="object 83"/>
          <p:cNvSpPr txBox="1"/>
          <p:nvPr/>
        </p:nvSpPr>
        <p:spPr>
          <a:xfrm>
            <a:off x="5595365" y="5435600"/>
            <a:ext cx="23812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O</a:t>
            </a:r>
            <a:r>
              <a:rPr sz="1000" spc="-10" dirty="0">
                <a:latin typeface="Calibri"/>
                <a:cs typeface="Calibri"/>
              </a:rPr>
              <a:t>0</a:t>
            </a:r>
            <a:r>
              <a:rPr sz="1000" spc="-5" dirty="0">
                <a:latin typeface="Calibri"/>
                <a:cs typeface="Calibri"/>
              </a:rPr>
              <a:t>0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84" name="object 84"/>
          <p:cNvSpPr txBox="1"/>
          <p:nvPr/>
        </p:nvSpPr>
        <p:spPr>
          <a:xfrm>
            <a:off x="6630161" y="5435600"/>
            <a:ext cx="1536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latin typeface="Times New Roman"/>
                <a:cs typeface="Times New Roman"/>
              </a:rPr>
              <a:t>25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85" name="object 85"/>
          <p:cNvSpPr txBox="1"/>
          <p:nvPr/>
        </p:nvSpPr>
        <p:spPr>
          <a:xfrm>
            <a:off x="2359279" y="5744057"/>
            <a:ext cx="90424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latin typeface="Times New Roman"/>
                <a:cs typeface="Times New Roman"/>
              </a:rPr>
              <a:t>пузырный</a:t>
            </a:r>
            <a:r>
              <a:rPr sz="1000" dirty="0">
                <a:latin typeface="Times New Roman"/>
                <a:cs typeface="Times New Roman"/>
              </a:rPr>
              <a:t> </a:t>
            </a:r>
            <a:r>
              <a:rPr sz="1000" spc="-5" dirty="0">
                <a:latin typeface="Times New Roman"/>
                <a:cs typeface="Times New Roman"/>
              </a:rPr>
              <a:t>занос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86" name="object 86"/>
          <p:cNvSpPr txBox="1"/>
          <p:nvPr/>
        </p:nvSpPr>
        <p:spPr>
          <a:xfrm>
            <a:off x="4943347" y="5744057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Times New Roman"/>
                <a:cs typeface="Times New Roman"/>
              </a:rPr>
              <a:t>8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87" name="object 87"/>
          <p:cNvSpPr txBox="1"/>
          <p:nvPr/>
        </p:nvSpPr>
        <p:spPr>
          <a:xfrm>
            <a:off x="5595365" y="5744057"/>
            <a:ext cx="23812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O</a:t>
            </a:r>
            <a:r>
              <a:rPr sz="1000" spc="-10" dirty="0">
                <a:latin typeface="Calibri"/>
                <a:cs typeface="Calibri"/>
              </a:rPr>
              <a:t>0</a:t>
            </a:r>
            <a:r>
              <a:rPr sz="1000" spc="-5" dirty="0">
                <a:latin typeface="Calibri"/>
                <a:cs typeface="Calibri"/>
              </a:rPr>
              <a:t>1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88" name="object 88"/>
          <p:cNvSpPr txBox="1"/>
          <p:nvPr/>
        </p:nvSpPr>
        <p:spPr>
          <a:xfrm>
            <a:off x="6662166" y="5744057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Times New Roman"/>
                <a:cs typeface="Times New Roman"/>
              </a:rPr>
              <a:t>1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89" name="object 89"/>
          <p:cNvSpPr txBox="1"/>
          <p:nvPr/>
        </p:nvSpPr>
        <p:spPr>
          <a:xfrm>
            <a:off x="2061717" y="6052820"/>
            <a:ext cx="146685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Times New Roman"/>
                <a:cs typeface="Times New Roman"/>
              </a:rPr>
              <a:t>неудачная</a:t>
            </a:r>
            <a:r>
              <a:rPr sz="1000" spc="10" dirty="0">
                <a:latin typeface="Times New Roman"/>
                <a:cs typeface="Times New Roman"/>
              </a:rPr>
              <a:t> </a:t>
            </a:r>
            <a:r>
              <a:rPr sz="1000" spc="-5" dirty="0">
                <a:latin typeface="Times New Roman"/>
                <a:cs typeface="Times New Roman"/>
              </a:rPr>
              <a:t>попытка</a:t>
            </a:r>
            <a:r>
              <a:rPr sz="1000" spc="5" dirty="0">
                <a:latin typeface="Times New Roman"/>
                <a:cs typeface="Times New Roman"/>
              </a:rPr>
              <a:t> </a:t>
            </a:r>
            <a:r>
              <a:rPr sz="1000" spc="-5" dirty="0">
                <a:latin typeface="Times New Roman"/>
                <a:cs typeface="Times New Roman"/>
              </a:rPr>
              <a:t>аборта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90" name="object 90"/>
          <p:cNvSpPr txBox="1"/>
          <p:nvPr/>
        </p:nvSpPr>
        <p:spPr>
          <a:xfrm>
            <a:off x="4943347" y="6052820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Times New Roman"/>
                <a:cs typeface="Times New Roman"/>
              </a:rPr>
              <a:t>9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91" name="object 91"/>
          <p:cNvSpPr txBox="1"/>
          <p:nvPr/>
        </p:nvSpPr>
        <p:spPr>
          <a:xfrm>
            <a:off x="5595365" y="6052820"/>
            <a:ext cx="23812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O</a:t>
            </a:r>
            <a:r>
              <a:rPr sz="1000" spc="-10" dirty="0">
                <a:latin typeface="Calibri"/>
                <a:cs typeface="Calibri"/>
              </a:rPr>
              <a:t>0</a:t>
            </a:r>
            <a:r>
              <a:rPr sz="1000" spc="-5" dirty="0">
                <a:latin typeface="Calibri"/>
                <a:cs typeface="Calibri"/>
              </a:rPr>
              <a:t>7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92" name="object 92"/>
          <p:cNvSpPr txBox="1"/>
          <p:nvPr/>
        </p:nvSpPr>
        <p:spPr>
          <a:xfrm>
            <a:off x="6662166" y="6052820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Times New Roman"/>
                <a:cs typeface="Times New Roman"/>
              </a:rPr>
              <a:t>2</a:t>
            </a:r>
            <a:endParaRPr sz="1000">
              <a:latin typeface="Times New Roman"/>
              <a:cs typeface="Times New Roman"/>
            </a:endParaRPr>
          </a:p>
        </p:txBody>
      </p:sp>
      <p:grpSp>
        <p:nvGrpSpPr>
          <p:cNvPr id="93" name="object 93"/>
          <p:cNvGrpSpPr/>
          <p:nvPr/>
        </p:nvGrpSpPr>
        <p:grpSpPr>
          <a:xfrm>
            <a:off x="5847334" y="1281430"/>
            <a:ext cx="6210935" cy="4855845"/>
            <a:chOff x="5847334" y="1281430"/>
            <a:chExt cx="6210935" cy="4855845"/>
          </a:xfrm>
        </p:grpSpPr>
        <p:sp>
          <p:nvSpPr>
            <p:cNvPr id="94" name="object 94"/>
            <p:cNvSpPr/>
            <p:nvPr/>
          </p:nvSpPr>
          <p:spPr>
            <a:xfrm>
              <a:off x="5853684" y="1287780"/>
              <a:ext cx="6198235" cy="4843145"/>
            </a:xfrm>
            <a:custGeom>
              <a:avLst/>
              <a:gdLst/>
              <a:ahLst/>
              <a:cxnLst/>
              <a:rect l="l" t="t" r="r" b="b"/>
              <a:pathLst>
                <a:path w="6198234" h="4843145">
                  <a:moveTo>
                    <a:pt x="6198108" y="0"/>
                  </a:moveTo>
                  <a:lnTo>
                    <a:pt x="1421891" y="0"/>
                  </a:lnTo>
                  <a:lnTo>
                    <a:pt x="1421891" y="3072384"/>
                  </a:lnTo>
                  <a:lnTo>
                    <a:pt x="2217927" y="3072384"/>
                  </a:lnTo>
                  <a:lnTo>
                    <a:pt x="0" y="4842878"/>
                  </a:lnTo>
                  <a:lnTo>
                    <a:pt x="3411982" y="3072384"/>
                  </a:lnTo>
                  <a:lnTo>
                    <a:pt x="6198108" y="3072384"/>
                  </a:lnTo>
                  <a:lnTo>
                    <a:pt x="6198108" y="0"/>
                  </a:lnTo>
                  <a:close/>
                </a:path>
              </a:pathLst>
            </a:custGeom>
            <a:solidFill>
              <a:srgbClr val="2E549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" name="object 95"/>
            <p:cNvSpPr/>
            <p:nvPr/>
          </p:nvSpPr>
          <p:spPr>
            <a:xfrm>
              <a:off x="5853684" y="1287780"/>
              <a:ext cx="6198235" cy="4843145"/>
            </a:xfrm>
            <a:custGeom>
              <a:avLst/>
              <a:gdLst/>
              <a:ahLst/>
              <a:cxnLst/>
              <a:rect l="l" t="t" r="r" b="b"/>
              <a:pathLst>
                <a:path w="6198234" h="4843145">
                  <a:moveTo>
                    <a:pt x="1421891" y="0"/>
                  </a:moveTo>
                  <a:lnTo>
                    <a:pt x="2217927" y="0"/>
                  </a:lnTo>
                  <a:lnTo>
                    <a:pt x="3411982" y="0"/>
                  </a:lnTo>
                  <a:lnTo>
                    <a:pt x="6198108" y="0"/>
                  </a:lnTo>
                  <a:lnTo>
                    <a:pt x="6198108" y="1792224"/>
                  </a:lnTo>
                  <a:lnTo>
                    <a:pt x="6198108" y="2560320"/>
                  </a:lnTo>
                  <a:lnTo>
                    <a:pt x="6198108" y="3072384"/>
                  </a:lnTo>
                  <a:lnTo>
                    <a:pt x="3411982" y="3072384"/>
                  </a:lnTo>
                  <a:lnTo>
                    <a:pt x="0" y="4842878"/>
                  </a:lnTo>
                  <a:lnTo>
                    <a:pt x="2217927" y="3072384"/>
                  </a:lnTo>
                  <a:lnTo>
                    <a:pt x="1421891" y="3072384"/>
                  </a:lnTo>
                  <a:lnTo>
                    <a:pt x="1421891" y="2560320"/>
                  </a:lnTo>
                  <a:lnTo>
                    <a:pt x="1421891" y="1792224"/>
                  </a:lnTo>
                  <a:lnTo>
                    <a:pt x="1421891" y="0"/>
                  </a:lnTo>
                  <a:close/>
                </a:path>
              </a:pathLst>
            </a:custGeom>
            <a:ln w="12699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6" name="object 96"/>
          <p:cNvSpPr txBox="1"/>
          <p:nvPr/>
        </p:nvSpPr>
        <p:spPr>
          <a:xfrm>
            <a:off x="7355205" y="1432001"/>
            <a:ext cx="4152900" cy="5753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5" dirty="0">
                <a:solidFill>
                  <a:srgbClr val="FFFFFF"/>
                </a:solidFill>
                <a:latin typeface="Times New Roman"/>
                <a:cs typeface="Times New Roman"/>
              </a:rPr>
              <a:t>Согласно</a:t>
            </a:r>
            <a:r>
              <a:rPr sz="1800" spc="-10" dirty="0">
                <a:solidFill>
                  <a:srgbClr val="FFFFFF"/>
                </a:solidFill>
                <a:latin typeface="Times New Roman"/>
                <a:cs typeface="Times New Roman"/>
              </a:rPr>
              <a:t> Международной</a:t>
            </a:r>
            <a:r>
              <a:rPr sz="1800" spc="-2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классификации</a:t>
            </a:r>
            <a:endParaRPr sz="1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болезней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spc="-10" dirty="0">
                <a:solidFill>
                  <a:srgbClr val="FFFFFF"/>
                </a:solidFill>
                <a:latin typeface="Times New Roman"/>
                <a:cs typeface="Times New Roman"/>
              </a:rPr>
              <a:t>10-го</a:t>
            </a:r>
            <a:r>
              <a:rPr sz="1800" spc="-1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пересмотра</a:t>
            </a:r>
            <a:r>
              <a:rPr sz="1800" spc="-3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и</a:t>
            </a:r>
            <a:r>
              <a:rPr sz="1800" spc="-1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правилам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97" name="object 97"/>
          <p:cNvSpPr txBox="1"/>
          <p:nvPr/>
        </p:nvSpPr>
        <p:spPr>
          <a:xfrm>
            <a:off x="7355205" y="1981961"/>
            <a:ext cx="395922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35" dirty="0">
                <a:solidFill>
                  <a:srgbClr val="FFFFFF"/>
                </a:solidFill>
                <a:latin typeface="Times New Roman"/>
                <a:cs typeface="Times New Roman"/>
              </a:rPr>
              <a:t>кодирования</a:t>
            </a:r>
            <a:r>
              <a:rPr sz="1000" spc="-35" dirty="0">
                <a:latin typeface="Calibri"/>
                <a:cs typeface="Calibri"/>
              </a:rPr>
              <a:t>в</a:t>
            </a:r>
            <a:r>
              <a:rPr sz="1000" spc="-75" dirty="0">
                <a:latin typeface="Calibri"/>
                <a:cs typeface="Calibri"/>
              </a:rPr>
              <a:t> </a:t>
            </a:r>
            <a:r>
              <a:rPr sz="1800" spc="-295" dirty="0">
                <a:solidFill>
                  <a:srgbClr val="FFFFFF"/>
                </a:solidFill>
                <a:latin typeface="Times New Roman"/>
                <a:cs typeface="Times New Roman"/>
              </a:rPr>
              <a:t>"</a:t>
            </a:r>
            <a:r>
              <a:rPr sz="1000" spc="-295" dirty="0">
                <a:latin typeface="Calibri"/>
                <a:cs typeface="Calibri"/>
              </a:rPr>
              <a:t>то</a:t>
            </a:r>
            <a:r>
              <a:rPr sz="1800" spc="-295" dirty="0">
                <a:solidFill>
                  <a:srgbClr val="FFFFFF"/>
                </a:solidFill>
                <a:latin typeface="Times New Roman"/>
                <a:cs typeface="Times New Roman"/>
              </a:rPr>
              <a:t>н</a:t>
            </a:r>
            <a:r>
              <a:rPr sz="1000" spc="-295" dirty="0">
                <a:latin typeface="Calibri"/>
                <a:cs typeface="Calibri"/>
              </a:rPr>
              <a:t>м</a:t>
            </a:r>
            <a:r>
              <a:rPr sz="1800" spc="-295" dirty="0">
                <a:solidFill>
                  <a:srgbClr val="FFFFFF"/>
                </a:solidFill>
                <a:latin typeface="Times New Roman"/>
                <a:cs typeface="Times New Roman"/>
              </a:rPr>
              <a:t>е</a:t>
            </a:r>
            <a:r>
              <a:rPr sz="1000" spc="-295" dirty="0">
                <a:latin typeface="Calibri"/>
                <a:cs typeface="Calibri"/>
              </a:rPr>
              <a:t>чи</a:t>
            </a:r>
            <a:r>
              <a:rPr sz="1800" spc="-295" dirty="0">
                <a:solidFill>
                  <a:srgbClr val="FFFFFF"/>
                </a:solidFill>
                <a:latin typeface="Times New Roman"/>
                <a:cs typeface="Times New Roman"/>
              </a:rPr>
              <a:t>у</a:t>
            </a:r>
            <a:r>
              <a:rPr sz="1000" spc="-295" dirty="0">
                <a:latin typeface="Calibri"/>
                <a:cs typeface="Calibri"/>
              </a:rPr>
              <a:t>с</a:t>
            </a:r>
            <a:r>
              <a:rPr sz="1800" spc="-295" dirty="0">
                <a:solidFill>
                  <a:srgbClr val="FFFFFF"/>
                </a:solidFill>
                <a:latin typeface="Times New Roman"/>
                <a:cs typeface="Times New Roman"/>
              </a:rPr>
              <a:t>д</a:t>
            </a:r>
            <a:r>
              <a:rPr sz="1000" spc="-295" dirty="0">
                <a:latin typeface="Calibri"/>
                <a:cs typeface="Calibri"/>
              </a:rPr>
              <a:t>ле</a:t>
            </a:r>
            <a:r>
              <a:rPr sz="1800" spc="-295" dirty="0">
                <a:solidFill>
                  <a:srgbClr val="FFFFFF"/>
                </a:solidFill>
                <a:latin typeface="Times New Roman"/>
                <a:cs typeface="Times New Roman"/>
              </a:rPr>
              <a:t>а</a:t>
            </a:r>
            <a:r>
              <a:rPr sz="1000" spc="-295" dirty="0">
                <a:latin typeface="Calibri"/>
                <a:cs typeface="Calibri"/>
              </a:rPr>
              <a:t>в</a:t>
            </a:r>
            <a:r>
              <a:rPr sz="1800" spc="-295" dirty="0">
                <a:solidFill>
                  <a:srgbClr val="FFFFFF"/>
                </a:solidFill>
                <a:latin typeface="Times New Roman"/>
                <a:cs typeface="Times New Roman"/>
              </a:rPr>
              <a:t>ч</a:t>
            </a:r>
            <a:r>
              <a:rPr sz="1000" spc="-295" dirty="0">
                <a:latin typeface="Calibri"/>
                <a:cs typeface="Calibri"/>
              </a:rPr>
              <a:t>во</a:t>
            </a:r>
            <a:r>
              <a:rPr sz="1800" spc="-295" dirty="0">
                <a:solidFill>
                  <a:srgbClr val="FFFFFF"/>
                </a:solidFill>
                <a:latin typeface="Times New Roman"/>
                <a:cs typeface="Times New Roman"/>
              </a:rPr>
              <a:t>н</a:t>
            </a:r>
            <a:r>
              <a:rPr sz="1000" spc="-295" dirty="0">
                <a:latin typeface="Calibri"/>
                <a:cs typeface="Calibri"/>
              </a:rPr>
              <a:t>зр</a:t>
            </a:r>
            <a:r>
              <a:rPr sz="1800" spc="-295" dirty="0">
                <a:solidFill>
                  <a:srgbClr val="FFFFFF"/>
                </a:solidFill>
                <a:latin typeface="Times New Roman"/>
                <a:cs typeface="Times New Roman"/>
              </a:rPr>
              <a:t>а</a:t>
            </a:r>
            <a:r>
              <a:rPr sz="1000" spc="-295" dirty="0">
                <a:latin typeface="Calibri"/>
                <a:cs typeface="Calibri"/>
              </a:rPr>
              <a:t>а</a:t>
            </a:r>
            <a:r>
              <a:rPr sz="1800" spc="-295" dirty="0">
                <a:solidFill>
                  <a:srgbClr val="FFFFFF"/>
                </a:solidFill>
                <a:latin typeface="Times New Roman"/>
                <a:cs typeface="Times New Roman"/>
              </a:rPr>
              <a:t>я</a:t>
            </a:r>
            <a:r>
              <a:rPr sz="1000" spc="-295" dirty="0">
                <a:latin typeface="Calibri"/>
                <a:cs typeface="Calibri"/>
              </a:rPr>
              <a:t>сте</a:t>
            </a:r>
            <a:r>
              <a:rPr sz="1800" spc="-295" dirty="0">
                <a:solidFill>
                  <a:srgbClr val="FFFFFF"/>
                </a:solidFill>
                <a:latin typeface="Times New Roman"/>
                <a:cs typeface="Times New Roman"/>
              </a:rPr>
              <a:t>п</a:t>
            </a:r>
            <a:r>
              <a:rPr sz="1000" spc="-295" dirty="0">
                <a:latin typeface="Calibri"/>
                <a:cs typeface="Calibri"/>
              </a:rPr>
              <a:t>(л</a:t>
            </a:r>
            <a:r>
              <a:rPr sz="1800" spc="-295" dirty="0">
                <a:solidFill>
                  <a:srgbClr val="FFFFFF"/>
                </a:solidFill>
                <a:latin typeface="Times New Roman"/>
                <a:cs typeface="Times New Roman"/>
              </a:rPr>
              <a:t>о</a:t>
            </a:r>
            <a:r>
              <a:rPr sz="1000" spc="-295" dirty="0">
                <a:latin typeface="Calibri"/>
                <a:cs typeface="Calibri"/>
              </a:rPr>
              <a:t>ет</a:t>
            </a:r>
            <a:r>
              <a:rPr sz="1800" spc="-295" dirty="0">
                <a:solidFill>
                  <a:srgbClr val="FFFFFF"/>
                </a:solidFill>
                <a:latin typeface="Times New Roman"/>
                <a:cs typeface="Times New Roman"/>
              </a:rPr>
              <a:t>п</a:t>
            </a:r>
            <a:r>
              <a:rPr sz="1000" spc="-295" dirty="0">
                <a:latin typeface="Calibri"/>
                <a:cs typeface="Calibri"/>
              </a:rPr>
              <a:t>):</a:t>
            </a:r>
            <a:r>
              <a:rPr sz="1000" spc="-60" dirty="0"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ытка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 аборта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98" name="object 98"/>
          <p:cNvSpPr txBox="1"/>
          <p:nvPr/>
        </p:nvSpPr>
        <p:spPr>
          <a:xfrm>
            <a:off x="7355205" y="2255646"/>
            <a:ext cx="406527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(O07)"</a:t>
            </a: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spc="-15" dirty="0">
                <a:solidFill>
                  <a:srgbClr val="FFFFFF"/>
                </a:solidFill>
                <a:latin typeface="Times New Roman"/>
                <a:cs typeface="Times New Roman"/>
              </a:rPr>
              <a:t>включает</a:t>
            </a: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случаи,</a:t>
            </a:r>
            <a:r>
              <a:rPr sz="1800" spc="-3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spc="-40" dirty="0">
                <a:solidFill>
                  <a:srgbClr val="FFFFFF"/>
                </a:solidFill>
                <a:latin typeface="Times New Roman"/>
                <a:cs typeface="Times New Roman"/>
              </a:rPr>
              <a:t>когда</a:t>
            </a:r>
            <a:r>
              <a:rPr sz="1800" spc="-2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процедура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99" name="object 99"/>
          <p:cNvSpPr txBox="1"/>
          <p:nvPr/>
        </p:nvSpPr>
        <p:spPr>
          <a:xfrm>
            <a:off x="7329805" y="2529966"/>
            <a:ext cx="445833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800" spc="-10" dirty="0">
                <a:solidFill>
                  <a:srgbClr val="FFFFFF"/>
                </a:solidFill>
                <a:latin typeface="Times New Roman"/>
                <a:cs typeface="Times New Roman"/>
              </a:rPr>
              <a:t>искусственного</a:t>
            </a:r>
            <a:r>
              <a:rPr sz="1800" spc="-2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прерывания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spc="-165" dirty="0">
                <a:solidFill>
                  <a:srgbClr val="FFFFFF"/>
                </a:solidFill>
                <a:latin typeface="Times New Roman"/>
                <a:cs typeface="Times New Roman"/>
              </a:rPr>
              <a:t>береме</a:t>
            </a:r>
            <a:r>
              <a:rPr sz="1500" spc="-247" baseline="33333" dirty="0">
                <a:latin typeface="Calibri"/>
                <a:cs typeface="Calibri"/>
              </a:rPr>
              <a:t>с</a:t>
            </a:r>
            <a:r>
              <a:rPr sz="1800" spc="-165" dirty="0">
                <a:solidFill>
                  <a:srgbClr val="FFFFFF"/>
                </a:solidFill>
                <a:latin typeface="Times New Roman"/>
                <a:cs typeface="Times New Roman"/>
              </a:rPr>
              <a:t>н</a:t>
            </a:r>
            <a:r>
              <a:rPr sz="1500" spc="-247" baseline="33333" dirty="0">
                <a:latin typeface="Calibri"/>
                <a:cs typeface="Calibri"/>
              </a:rPr>
              <a:t>та</a:t>
            </a:r>
            <a:r>
              <a:rPr sz="1800" spc="-165" dirty="0">
                <a:solidFill>
                  <a:srgbClr val="FFFFFF"/>
                </a:solidFill>
                <a:latin typeface="Times New Roman"/>
                <a:cs typeface="Times New Roman"/>
              </a:rPr>
              <a:t>н</a:t>
            </a:r>
            <a:r>
              <a:rPr sz="1500" spc="-247" baseline="33333" dirty="0">
                <a:latin typeface="Calibri"/>
                <a:cs typeface="Calibri"/>
              </a:rPr>
              <a:t>рш</a:t>
            </a:r>
            <a:r>
              <a:rPr sz="1800" spc="-165" dirty="0">
                <a:solidFill>
                  <a:srgbClr val="FFFFFF"/>
                </a:solidFill>
                <a:latin typeface="Times New Roman"/>
                <a:cs typeface="Times New Roman"/>
              </a:rPr>
              <a:t>о</a:t>
            </a:r>
            <a:r>
              <a:rPr sz="1500" spc="-247" baseline="33333" dirty="0">
                <a:latin typeface="Calibri"/>
                <a:cs typeface="Calibri"/>
              </a:rPr>
              <a:t>е</a:t>
            </a:r>
            <a:r>
              <a:rPr sz="1800" spc="-165" dirty="0">
                <a:solidFill>
                  <a:srgbClr val="FFFFFF"/>
                </a:solidFill>
                <a:latin typeface="Times New Roman"/>
                <a:cs typeface="Times New Roman"/>
              </a:rPr>
              <a:t>сти,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 в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100" name="object 100"/>
          <p:cNvSpPr txBox="1"/>
          <p:nvPr/>
        </p:nvSpPr>
        <p:spPr>
          <a:xfrm>
            <a:off x="7329805" y="2804540"/>
            <a:ext cx="450596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800" spc="-20" dirty="0">
                <a:solidFill>
                  <a:srgbClr val="FFFFFF"/>
                </a:solidFill>
                <a:latin typeface="Times New Roman"/>
                <a:cs typeface="Times New Roman"/>
              </a:rPr>
              <a:t>т</a:t>
            </a:r>
            <a:r>
              <a:rPr sz="1800" spc="-40" dirty="0">
                <a:solidFill>
                  <a:srgbClr val="FFFFFF"/>
                </a:solidFill>
                <a:latin typeface="Times New Roman"/>
                <a:cs typeface="Times New Roman"/>
              </a:rPr>
              <a:t>о</a:t>
            </a:r>
            <a:r>
              <a:rPr sz="1800" spc="-710" dirty="0">
                <a:solidFill>
                  <a:srgbClr val="FFFFFF"/>
                </a:solidFill>
                <a:latin typeface="Times New Roman"/>
                <a:cs typeface="Times New Roman"/>
              </a:rPr>
              <a:t>м</a:t>
            </a:r>
            <a:r>
              <a:rPr sz="1500" spc="-7" baseline="25000" dirty="0">
                <a:latin typeface="Calibri"/>
                <a:cs typeface="Calibri"/>
              </a:rPr>
              <a:t>5</a:t>
            </a:r>
            <a:r>
              <a:rPr sz="1500" baseline="25000" dirty="0">
                <a:latin typeface="Calibri"/>
                <a:cs typeface="Calibri"/>
              </a:rPr>
              <a:t>  </a:t>
            </a:r>
            <a:r>
              <a:rPr sz="1500" spc="-44" baseline="25000" dirty="0"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FFFFFF"/>
                </a:solidFill>
                <a:latin typeface="Times New Roman"/>
                <a:cs typeface="Times New Roman"/>
              </a:rPr>
              <a:t>ч</a:t>
            </a: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исл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е </a:t>
            </a:r>
            <a:r>
              <a:rPr sz="1800" spc="-310" dirty="0">
                <a:solidFill>
                  <a:srgbClr val="FFFFFF"/>
                </a:solidFill>
                <a:latin typeface="Times New Roman"/>
                <a:cs typeface="Times New Roman"/>
              </a:rPr>
              <a:t>п</a:t>
            </a:r>
            <a:r>
              <a:rPr sz="1500" spc="-307" baseline="25000" dirty="0">
                <a:latin typeface="Calibri"/>
                <a:cs typeface="Calibri"/>
              </a:rPr>
              <a:t>6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о</a:t>
            </a: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м</a:t>
            </a:r>
            <a:r>
              <a:rPr sz="1800" spc="-20" dirty="0">
                <a:solidFill>
                  <a:srgbClr val="FFFFFF"/>
                </a:solidFill>
                <a:latin typeface="Times New Roman"/>
                <a:cs typeface="Times New Roman"/>
              </a:rPr>
              <a:t>е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д</a:t>
            </a:r>
            <a:r>
              <a:rPr sz="1800" spc="-10" dirty="0">
                <a:solidFill>
                  <a:srgbClr val="FFFFFF"/>
                </a:solidFill>
                <a:latin typeface="Times New Roman"/>
                <a:cs typeface="Times New Roman"/>
              </a:rPr>
              <a:t>и</a:t>
            </a: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ц</a:t>
            </a:r>
            <a:r>
              <a:rPr sz="1800" spc="-765" dirty="0">
                <a:solidFill>
                  <a:srgbClr val="FFFFFF"/>
                </a:solidFill>
                <a:latin typeface="Times New Roman"/>
                <a:cs typeface="Times New Roman"/>
              </a:rPr>
              <a:t>и</a:t>
            </a:r>
            <a:r>
              <a:rPr sz="1500" spc="-7" baseline="25000" dirty="0">
                <a:latin typeface="Calibri"/>
                <a:cs typeface="Calibri"/>
              </a:rPr>
              <a:t>7</a:t>
            </a:r>
            <a:r>
              <a:rPr sz="1500" spc="30" baseline="25000" dirty="0"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нски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м</a:t>
            </a:r>
            <a:r>
              <a:rPr sz="1800" spc="-1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spc="-285" dirty="0">
                <a:solidFill>
                  <a:srgbClr val="FFFFFF"/>
                </a:solidFill>
                <a:latin typeface="Times New Roman"/>
                <a:cs typeface="Times New Roman"/>
              </a:rPr>
              <a:t>п</a:t>
            </a:r>
            <a:r>
              <a:rPr sz="1500" spc="-345" baseline="25000" dirty="0">
                <a:latin typeface="Calibri"/>
                <a:cs typeface="Calibri"/>
              </a:rPr>
              <a:t>8</a:t>
            </a: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о</a:t>
            </a:r>
            <a:r>
              <a:rPr sz="1800" spc="-30" dirty="0">
                <a:solidFill>
                  <a:srgbClr val="FFFFFF"/>
                </a:solidFill>
                <a:latin typeface="Times New Roman"/>
                <a:cs typeface="Times New Roman"/>
              </a:rPr>
              <a:t>к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аз</a:t>
            </a:r>
            <a:r>
              <a:rPr sz="1800" spc="5" dirty="0">
                <a:solidFill>
                  <a:srgbClr val="FFFFFF"/>
                </a:solidFill>
                <a:latin typeface="Times New Roman"/>
                <a:cs typeface="Times New Roman"/>
              </a:rPr>
              <a:t>а</a:t>
            </a: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н</a:t>
            </a:r>
            <a:r>
              <a:rPr sz="1800" spc="-10" dirty="0">
                <a:solidFill>
                  <a:srgbClr val="FFFFFF"/>
                </a:solidFill>
                <a:latin typeface="Times New Roman"/>
                <a:cs typeface="Times New Roman"/>
              </a:rPr>
              <a:t>и</a:t>
            </a:r>
            <a:r>
              <a:rPr sz="1800" spc="-480" dirty="0">
                <a:solidFill>
                  <a:srgbClr val="FFFFFF"/>
                </a:solidFill>
                <a:latin typeface="Times New Roman"/>
                <a:cs typeface="Times New Roman"/>
              </a:rPr>
              <a:t>я</a:t>
            </a:r>
            <a:r>
              <a:rPr sz="1500" spc="-52" baseline="25000" dirty="0">
                <a:latin typeface="Calibri"/>
                <a:cs typeface="Calibri"/>
              </a:rPr>
              <a:t>9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м, была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101" name="object 101"/>
          <p:cNvSpPr txBox="1"/>
          <p:nvPr/>
        </p:nvSpPr>
        <p:spPr>
          <a:xfrm>
            <a:off x="7329805" y="3078860"/>
            <a:ext cx="405066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 marR="3048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вы</a:t>
            </a:r>
            <a:r>
              <a:rPr sz="1800" spc="-840" dirty="0">
                <a:solidFill>
                  <a:srgbClr val="FFFFFF"/>
                </a:solidFill>
                <a:latin typeface="Times New Roman"/>
                <a:cs typeface="Times New Roman"/>
              </a:rPr>
              <a:t>п</a:t>
            </a:r>
            <a:r>
              <a:rPr sz="1500" spc="-7" baseline="-25000" dirty="0">
                <a:latin typeface="Calibri"/>
                <a:cs typeface="Calibri"/>
              </a:rPr>
              <a:t>5</a:t>
            </a:r>
            <a:r>
              <a:rPr sz="1500" spc="157" baseline="-25000" dirty="0">
                <a:latin typeface="Calibri"/>
                <a:cs typeface="Calibri"/>
              </a:rPr>
              <a:t> </a:t>
            </a:r>
            <a:r>
              <a:rPr sz="1800" spc="-25" dirty="0">
                <a:solidFill>
                  <a:srgbClr val="FFFFFF"/>
                </a:solidFill>
                <a:latin typeface="Times New Roman"/>
                <a:cs typeface="Times New Roman"/>
              </a:rPr>
              <a:t>о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лнен</a:t>
            </a:r>
            <a:r>
              <a:rPr sz="1800" spc="-15" dirty="0">
                <a:solidFill>
                  <a:srgbClr val="FFFFFF"/>
                </a:solidFill>
                <a:latin typeface="Times New Roman"/>
                <a:cs typeface="Times New Roman"/>
              </a:rPr>
              <a:t>а</a:t>
            </a:r>
            <a:r>
              <a:rPr sz="1500" spc="-742" baseline="-25000" dirty="0">
                <a:latin typeface="Calibri"/>
                <a:cs typeface="Calibri"/>
              </a:rPr>
              <a:t>1</a:t>
            </a:r>
            <a:r>
              <a:rPr sz="1800" spc="35" dirty="0">
                <a:solidFill>
                  <a:srgbClr val="FFFFFF"/>
                </a:solidFill>
                <a:latin typeface="Times New Roman"/>
                <a:cs typeface="Times New Roman"/>
              </a:rPr>
              <a:t>,</a:t>
            </a:r>
            <a:r>
              <a:rPr sz="1500" spc="-150" baseline="-25000" dirty="0">
                <a:latin typeface="Calibri"/>
                <a:cs typeface="Calibri"/>
              </a:rPr>
              <a:t>2</a:t>
            </a: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н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о</a:t>
            </a: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о</a:t>
            </a:r>
            <a:r>
              <a:rPr sz="1800" spc="-20" dirty="0">
                <a:solidFill>
                  <a:srgbClr val="FFFFFF"/>
                </a:solidFill>
                <a:latin typeface="Times New Roman"/>
                <a:cs typeface="Times New Roman"/>
              </a:rPr>
              <a:t>к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а</a:t>
            </a:r>
            <a:r>
              <a:rPr sz="1800" spc="-390" dirty="0">
                <a:solidFill>
                  <a:srgbClr val="FFFFFF"/>
                </a:solidFill>
                <a:latin typeface="Times New Roman"/>
                <a:cs typeface="Times New Roman"/>
              </a:rPr>
              <a:t>з</a:t>
            </a:r>
            <a:r>
              <a:rPr sz="1500" spc="-187" baseline="-25000" dirty="0">
                <a:latin typeface="Calibri"/>
                <a:cs typeface="Calibri"/>
              </a:rPr>
              <a:t>1</a:t>
            </a:r>
            <a:r>
              <a:rPr sz="1800" spc="-685" dirty="0">
                <a:solidFill>
                  <a:srgbClr val="FFFFFF"/>
                </a:solidFill>
                <a:latin typeface="Times New Roman"/>
                <a:cs typeface="Times New Roman"/>
              </a:rPr>
              <a:t>а</a:t>
            </a:r>
            <a:r>
              <a:rPr sz="1500" spc="-15" baseline="-25000" dirty="0">
                <a:latin typeface="Calibri"/>
                <a:cs typeface="Calibri"/>
              </a:rPr>
              <a:t>3</a:t>
            </a:r>
            <a:r>
              <a:rPr sz="1500" spc="-472" baseline="-25000" dirty="0">
                <a:latin typeface="Calibri"/>
                <a:cs typeface="Calibri"/>
              </a:rPr>
              <a:t>0</a:t>
            </a:r>
            <a:r>
              <a:rPr sz="1800" spc="-595" dirty="0">
                <a:solidFill>
                  <a:srgbClr val="FFFFFF"/>
                </a:solidFill>
                <a:latin typeface="Times New Roman"/>
                <a:cs typeface="Times New Roman"/>
              </a:rPr>
              <a:t>л</a:t>
            </a:r>
            <a:r>
              <a:rPr sz="1500" spc="120" baseline="-25000" dirty="0">
                <a:latin typeface="Calibri"/>
                <a:cs typeface="Calibri"/>
              </a:rPr>
              <a:t>0</a:t>
            </a:r>
            <a:r>
              <a:rPr sz="1800" spc="5" dirty="0">
                <a:solidFill>
                  <a:srgbClr val="FFFFFF"/>
                </a:solidFill>
                <a:latin typeface="Times New Roman"/>
                <a:cs typeface="Times New Roman"/>
              </a:rPr>
              <a:t>а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сь</a:t>
            </a: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spc="-30" dirty="0">
                <a:solidFill>
                  <a:srgbClr val="FFFFFF"/>
                </a:solidFill>
                <a:latin typeface="Times New Roman"/>
                <a:cs typeface="Times New Roman"/>
              </a:rPr>
              <a:t>б</a:t>
            </a:r>
            <a:r>
              <a:rPr sz="1800" spc="25" dirty="0">
                <a:solidFill>
                  <a:srgbClr val="FFFFFF"/>
                </a:solidFill>
                <a:latin typeface="Times New Roman"/>
                <a:cs typeface="Times New Roman"/>
              </a:rPr>
              <a:t>е</a:t>
            </a:r>
            <a:r>
              <a:rPr sz="1800" spc="-40" dirty="0">
                <a:solidFill>
                  <a:srgbClr val="FFFFFF"/>
                </a:solidFill>
                <a:latin typeface="Times New Roman"/>
                <a:cs typeface="Times New Roman"/>
              </a:rPr>
              <a:t>з</a:t>
            </a:r>
            <a:r>
              <a:rPr sz="1800" spc="-885" dirty="0">
                <a:solidFill>
                  <a:srgbClr val="FFFFFF"/>
                </a:solidFill>
                <a:latin typeface="Times New Roman"/>
                <a:cs typeface="Times New Roman"/>
              </a:rPr>
              <a:t>у</a:t>
            </a:r>
            <a:r>
              <a:rPr sz="1500" spc="-15" baseline="-25000" dirty="0">
                <a:latin typeface="Calibri"/>
                <a:cs typeface="Calibri"/>
              </a:rPr>
              <a:t>2</a:t>
            </a:r>
            <a:r>
              <a:rPr sz="1500" spc="-165" baseline="-25000" dirty="0">
                <a:latin typeface="Calibri"/>
                <a:cs typeface="Calibri"/>
              </a:rPr>
              <a:t>0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сп</a:t>
            </a:r>
            <a:r>
              <a:rPr sz="1800" spc="5" dirty="0">
                <a:solidFill>
                  <a:srgbClr val="FFFFFF"/>
                </a:solidFill>
                <a:latin typeface="Times New Roman"/>
                <a:cs typeface="Times New Roman"/>
              </a:rPr>
              <a:t>е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ш</a:t>
            </a: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но</a:t>
            </a:r>
            <a:r>
              <a:rPr sz="1800" spc="-940" dirty="0">
                <a:solidFill>
                  <a:srgbClr val="FFFFFF"/>
                </a:solidFill>
                <a:latin typeface="Times New Roman"/>
                <a:cs typeface="Times New Roman"/>
              </a:rPr>
              <a:t>й</a:t>
            </a:r>
            <a:r>
              <a:rPr sz="1500" spc="-7" baseline="-25000" dirty="0">
                <a:latin typeface="Calibri"/>
                <a:cs typeface="Calibri"/>
              </a:rPr>
              <a:t>0</a:t>
            </a:r>
            <a:r>
              <a:rPr sz="1500" baseline="-25000" dirty="0">
                <a:latin typeface="Calibri"/>
                <a:cs typeface="Calibri"/>
              </a:rPr>
              <a:t> </a:t>
            </a:r>
            <a:r>
              <a:rPr sz="1500" spc="-37" baseline="-25000" dirty="0"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,</a:t>
            </a:r>
            <a:r>
              <a:rPr sz="1800" spc="-4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и  развитие</a:t>
            </a:r>
            <a:r>
              <a:rPr sz="1800" spc="-1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spc="-15" dirty="0">
                <a:solidFill>
                  <a:srgbClr val="FFFFFF"/>
                </a:solidFill>
                <a:latin typeface="Times New Roman"/>
                <a:cs typeface="Times New Roman"/>
              </a:rPr>
              <a:t>плода</a:t>
            </a:r>
            <a:r>
              <a:rPr sz="1800" spc="-1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продолжилось.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102" name="object 102"/>
          <p:cNvSpPr txBox="1"/>
          <p:nvPr/>
        </p:nvSpPr>
        <p:spPr>
          <a:xfrm>
            <a:off x="7355205" y="3627501"/>
            <a:ext cx="3761740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ВНИМАНИЕ! Обычно</a:t>
            </a:r>
            <a:r>
              <a:rPr sz="1800" spc="-2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spc="-10" dirty="0">
                <a:solidFill>
                  <a:srgbClr val="FFFFFF"/>
                </a:solidFill>
                <a:latin typeface="Times New Roman"/>
                <a:cs typeface="Times New Roman"/>
              </a:rPr>
              <a:t>это</a:t>
            </a:r>
            <a:r>
              <a:rPr sz="1800" spc="-2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spc="-10" dirty="0">
                <a:solidFill>
                  <a:srgbClr val="FFFFFF"/>
                </a:solidFill>
                <a:latin typeface="Times New Roman"/>
                <a:cs typeface="Times New Roman"/>
              </a:rPr>
              <a:t>единичные</a:t>
            </a:r>
            <a:endParaRPr sz="1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случаи!!!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103" name="object 10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15" dirty="0"/>
              <a:t>Форма</a:t>
            </a:r>
            <a:r>
              <a:rPr spc="-30" dirty="0"/>
              <a:t> </a:t>
            </a:r>
            <a:r>
              <a:rPr spc="5" dirty="0"/>
              <a:t>№</a:t>
            </a:r>
            <a:r>
              <a:rPr spc="-30" dirty="0"/>
              <a:t> </a:t>
            </a:r>
            <a:r>
              <a:rPr dirty="0"/>
              <a:t>13</a:t>
            </a:r>
            <a:r>
              <a:rPr spc="-20" dirty="0"/>
              <a:t> </a:t>
            </a:r>
            <a:r>
              <a:rPr dirty="0"/>
              <a:t>«Сведения</a:t>
            </a:r>
            <a:r>
              <a:rPr spc="-30" dirty="0"/>
              <a:t> </a:t>
            </a:r>
            <a:r>
              <a:rPr dirty="0"/>
              <a:t>о</a:t>
            </a:r>
            <a:r>
              <a:rPr spc="-15" dirty="0"/>
              <a:t> </a:t>
            </a:r>
            <a:r>
              <a:rPr dirty="0"/>
              <a:t>беременности</a:t>
            </a:r>
          </a:p>
        </p:txBody>
      </p:sp>
      <p:sp>
        <p:nvSpPr>
          <p:cNvPr id="104" name="object 104"/>
          <p:cNvSpPr txBox="1"/>
          <p:nvPr/>
        </p:nvSpPr>
        <p:spPr>
          <a:xfrm>
            <a:off x="1666494" y="1256791"/>
            <a:ext cx="4391660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b="1" dirty="0">
                <a:latin typeface="Times New Roman"/>
                <a:cs typeface="Times New Roman"/>
              </a:rPr>
              <a:t>с</a:t>
            </a:r>
            <a:r>
              <a:rPr sz="3200" b="1" spc="-25" dirty="0">
                <a:latin typeface="Times New Roman"/>
                <a:cs typeface="Times New Roman"/>
              </a:rPr>
              <a:t> </a:t>
            </a:r>
            <a:r>
              <a:rPr sz="3200" b="1" spc="-10" dirty="0">
                <a:latin typeface="Times New Roman"/>
                <a:cs typeface="Times New Roman"/>
              </a:rPr>
              <a:t>абортивным</a:t>
            </a:r>
            <a:r>
              <a:rPr sz="3200" b="1" spc="-55" dirty="0">
                <a:latin typeface="Times New Roman"/>
                <a:cs typeface="Times New Roman"/>
              </a:rPr>
              <a:t> </a:t>
            </a:r>
            <a:r>
              <a:rPr sz="3200" b="1" spc="-40" dirty="0">
                <a:latin typeface="Times New Roman"/>
                <a:cs typeface="Times New Roman"/>
              </a:rPr>
              <a:t>исходом»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105" name="object 105"/>
          <p:cNvSpPr txBox="1"/>
          <p:nvPr/>
        </p:nvSpPr>
        <p:spPr>
          <a:xfrm>
            <a:off x="574040" y="1707007"/>
            <a:ext cx="62293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Calibri Light"/>
                <a:cs typeface="Calibri Light"/>
              </a:rPr>
              <a:t>(10</a:t>
            </a:r>
            <a:r>
              <a:rPr sz="1800" spc="-15" dirty="0">
                <a:latin typeface="Calibri Light"/>
                <a:cs typeface="Calibri Light"/>
              </a:rPr>
              <a:t>0</a:t>
            </a:r>
            <a:r>
              <a:rPr sz="1800" spc="-10" dirty="0">
                <a:latin typeface="Calibri Light"/>
                <a:cs typeface="Calibri Light"/>
              </a:rPr>
              <a:t>0</a:t>
            </a:r>
            <a:r>
              <a:rPr sz="1800" dirty="0">
                <a:latin typeface="Calibri Light"/>
                <a:cs typeface="Calibri Light"/>
              </a:rPr>
              <a:t>)</a:t>
            </a:r>
            <a:endParaRPr sz="1800">
              <a:latin typeface="Calibri Light"/>
              <a:cs typeface="Calibri Light"/>
            </a:endParaRPr>
          </a:p>
        </p:txBody>
      </p:sp>
      <p:pic>
        <p:nvPicPr>
          <p:cNvPr id="106" name="object 10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976405" y="228345"/>
            <a:ext cx="1070065" cy="805476"/>
          </a:xfrm>
          <a:prstGeom prst="rect">
            <a:avLst/>
          </a:prstGeom>
        </p:spPr>
      </p:pic>
      <p:sp>
        <p:nvSpPr>
          <p:cNvPr id="107" name="object 107"/>
          <p:cNvSpPr/>
          <p:nvPr/>
        </p:nvSpPr>
        <p:spPr>
          <a:xfrm>
            <a:off x="5524500" y="5935979"/>
            <a:ext cx="469900" cy="367665"/>
          </a:xfrm>
          <a:custGeom>
            <a:avLst/>
            <a:gdLst/>
            <a:ahLst/>
            <a:cxnLst/>
            <a:rect l="l" t="t" r="r" b="b"/>
            <a:pathLst>
              <a:path w="469900" h="367664">
                <a:moveTo>
                  <a:pt x="0" y="183642"/>
                </a:moveTo>
                <a:lnTo>
                  <a:pt x="6195" y="141534"/>
                </a:lnTo>
                <a:lnTo>
                  <a:pt x="23846" y="102881"/>
                </a:lnTo>
                <a:lnTo>
                  <a:pt x="51544" y="68783"/>
                </a:lnTo>
                <a:lnTo>
                  <a:pt x="87885" y="40344"/>
                </a:lnTo>
                <a:lnTo>
                  <a:pt x="131461" y="18665"/>
                </a:lnTo>
                <a:lnTo>
                  <a:pt x="180867" y="4850"/>
                </a:lnTo>
                <a:lnTo>
                  <a:pt x="234696" y="0"/>
                </a:lnTo>
                <a:lnTo>
                  <a:pt x="288524" y="4850"/>
                </a:lnTo>
                <a:lnTo>
                  <a:pt x="337930" y="18665"/>
                </a:lnTo>
                <a:lnTo>
                  <a:pt x="381506" y="40344"/>
                </a:lnTo>
                <a:lnTo>
                  <a:pt x="417847" y="68783"/>
                </a:lnTo>
                <a:lnTo>
                  <a:pt x="445545" y="102881"/>
                </a:lnTo>
                <a:lnTo>
                  <a:pt x="463196" y="141534"/>
                </a:lnTo>
                <a:lnTo>
                  <a:pt x="469391" y="183642"/>
                </a:lnTo>
                <a:lnTo>
                  <a:pt x="463196" y="225749"/>
                </a:lnTo>
                <a:lnTo>
                  <a:pt x="445545" y="264402"/>
                </a:lnTo>
                <a:lnTo>
                  <a:pt x="417847" y="298500"/>
                </a:lnTo>
                <a:lnTo>
                  <a:pt x="381506" y="326939"/>
                </a:lnTo>
                <a:lnTo>
                  <a:pt x="337930" y="348618"/>
                </a:lnTo>
                <a:lnTo>
                  <a:pt x="288524" y="362433"/>
                </a:lnTo>
                <a:lnTo>
                  <a:pt x="234696" y="367284"/>
                </a:lnTo>
                <a:lnTo>
                  <a:pt x="180867" y="362433"/>
                </a:lnTo>
                <a:lnTo>
                  <a:pt x="131461" y="348618"/>
                </a:lnTo>
                <a:lnTo>
                  <a:pt x="87885" y="326939"/>
                </a:lnTo>
                <a:lnTo>
                  <a:pt x="51544" y="298500"/>
                </a:lnTo>
                <a:lnTo>
                  <a:pt x="23846" y="264402"/>
                </a:lnTo>
                <a:lnTo>
                  <a:pt x="6195" y="225749"/>
                </a:lnTo>
                <a:lnTo>
                  <a:pt x="0" y="183642"/>
                </a:lnTo>
                <a:close/>
              </a:path>
            </a:pathLst>
          </a:custGeom>
          <a:ln w="127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850880" y="228380"/>
            <a:ext cx="1274064" cy="985178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99236" y="726693"/>
            <a:ext cx="7345045" cy="941069"/>
          </a:xfrm>
          <a:prstGeom prst="rect">
            <a:avLst/>
          </a:prstGeom>
        </p:spPr>
        <p:txBody>
          <a:bodyPr vert="horz" wrap="square" lIns="0" tIns="50800" rIns="0" bIns="0" rtlCol="0">
            <a:spAutoFit/>
          </a:bodyPr>
          <a:lstStyle/>
          <a:p>
            <a:pPr marL="12700" marR="5080">
              <a:lnSpc>
                <a:spcPts val="3490"/>
              </a:lnSpc>
              <a:spcBef>
                <a:spcPts val="400"/>
              </a:spcBef>
            </a:pPr>
            <a:r>
              <a:rPr sz="3100" spc="-20" dirty="0"/>
              <a:t>Форма </a:t>
            </a:r>
            <a:r>
              <a:rPr sz="3100" spc="-5" dirty="0"/>
              <a:t>№ </a:t>
            </a:r>
            <a:r>
              <a:rPr sz="3100" dirty="0"/>
              <a:t>13 </a:t>
            </a:r>
            <a:r>
              <a:rPr sz="3100" spc="-5" dirty="0"/>
              <a:t>«Сведения о беременности с </a:t>
            </a:r>
            <a:r>
              <a:rPr sz="3100" spc="-760" dirty="0"/>
              <a:t> </a:t>
            </a:r>
            <a:r>
              <a:rPr sz="3100" spc="-15" dirty="0"/>
              <a:t>абортивным</a:t>
            </a:r>
            <a:r>
              <a:rPr sz="3100" spc="25" dirty="0"/>
              <a:t> </a:t>
            </a:r>
            <a:r>
              <a:rPr sz="3100" spc="-40" dirty="0"/>
              <a:t>исходом»</a:t>
            </a:r>
            <a:endParaRPr sz="3100"/>
          </a:p>
        </p:txBody>
      </p:sp>
      <p:sp>
        <p:nvSpPr>
          <p:cNvPr id="4" name="object 4"/>
          <p:cNvSpPr txBox="1"/>
          <p:nvPr/>
        </p:nvSpPr>
        <p:spPr>
          <a:xfrm>
            <a:off x="919988" y="2059050"/>
            <a:ext cx="9289415" cy="30829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91440">
              <a:lnSpc>
                <a:spcPct val="100000"/>
              </a:lnSpc>
              <a:spcBef>
                <a:spcPts val="95"/>
              </a:spcBef>
            </a:pPr>
            <a:r>
              <a:rPr sz="3100" b="1" spc="-10" dirty="0">
                <a:latin typeface="Times New Roman"/>
                <a:cs typeface="Times New Roman"/>
              </a:rPr>
              <a:t>Осложнения</a:t>
            </a:r>
            <a:r>
              <a:rPr sz="3100" b="1" spc="-25" dirty="0">
                <a:latin typeface="Times New Roman"/>
                <a:cs typeface="Times New Roman"/>
              </a:rPr>
              <a:t> </a:t>
            </a:r>
            <a:r>
              <a:rPr sz="3100" b="1" spc="-5" dirty="0">
                <a:latin typeface="Times New Roman"/>
                <a:cs typeface="Times New Roman"/>
              </a:rPr>
              <a:t>(МКБ-10</a:t>
            </a:r>
            <a:r>
              <a:rPr sz="3100" b="1" spc="-10" dirty="0">
                <a:latin typeface="Times New Roman"/>
                <a:cs typeface="Times New Roman"/>
              </a:rPr>
              <a:t> </a:t>
            </a:r>
            <a:r>
              <a:rPr sz="3100" b="1" spc="-5" dirty="0">
                <a:latin typeface="Times New Roman"/>
                <a:cs typeface="Times New Roman"/>
              </a:rPr>
              <a:t>O08)</a:t>
            </a:r>
            <a:endParaRPr sz="31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4700">
              <a:latin typeface="Times New Roman"/>
              <a:cs typeface="Times New Roman"/>
            </a:endParaRPr>
          </a:p>
          <a:p>
            <a:pPr marL="165100" marR="19685" indent="-153035">
              <a:lnSpc>
                <a:spcPts val="3600"/>
              </a:lnSpc>
              <a:buSzPct val="96875"/>
              <a:buFont typeface="Arial MT"/>
              <a:buChar char="•"/>
              <a:tabLst>
                <a:tab pos="156210" algn="l"/>
              </a:tabLst>
            </a:pPr>
            <a:r>
              <a:rPr sz="3200" dirty="0">
                <a:latin typeface="Times New Roman"/>
                <a:cs typeface="Times New Roman"/>
              </a:rPr>
              <a:t>В </a:t>
            </a:r>
            <a:r>
              <a:rPr sz="3200" spc="-10" dirty="0">
                <a:latin typeface="Times New Roman"/>
                <a:cs typeface="Times New Roman"/>
              </a:rPr>
              <a:t>таблице </a:t>
            </a:r>
            <a:r>
              <a:rPr sz="3200" spc="-30" dirty="0">
                <a:latin typeface="Times New Roman"/>
                <a:cs typeface="Times New Roman"/>
              </a:rPr>
              <a:t>1105 </a:t>
            </a:r>
            <a:r>
              <a:rPr sz="3200" dirty="0">
                <a:latin typeface="Times New Roman"/>
                <a:cs typeface="Times New Roman"/>
              </a:rPr>
              <a:t>отражаются осложнения, </a:t>
            </a:r>
            <a:r>
              <a:rPr sz="3200" spc="-10" dirty="0">
                <a:latin typeface="Times New Roman"/>
                <a:cs typeface="Times New Roman"/>
              </a:rPr>
              <a:t>вызванные </a:t>
            </a:r>
            <a:r>
              <a:rPr sz="3200" spc="-785" dirty="0">
                <a:latin typeface="Times New Roman"/>
                <a:cs typeface="Times New Roman"/>
              </a:rPr>
              <a:t> </a:t>
            </a:r>
            <a:r>
              <a:rPr sz="3200" spc="-20" dirty="0">
                <a:latin typeface="Times New Roman"/>
                <a:cs typeface="Times New Roman"/>
              </a:rPr>
              <a:t>абортом</a:t>
            </a:r>
            <a:r>
              <a:rPr sz="3200" spc="-45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Times New Roman"/>
                <a:cs typeface="Times New Roman"/>
              </a:rPr>
              <a:t>(из</a:t>
            </a:r>
            <a:r>
              <a:rPr sz="3200" spc="-15" dirty="0">
                <a:latin typeface="Times New Roman"/>
                <a:cs typeface="Times New Roman"/>
              </a:rPr>
              <a:t> </a:t>
            </a:r>
            <a:r>
              <a:rPr sz="3200" spc="5" dirty="0">
                <a:latin typeface="Times New Roman"/>
                <a:cs typeface="Times New Roman"/>
              </a:rPr>
              <a:t>строки</a:t>
            </a:r>
            <a:r>
              <a:rPr sz="3200" spc="-3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1</a:t>
            </a:r>
            <a:r>
              <a:rPr sz="3200" spc="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графы</a:t>
            </a:r>
            <a:r>
              <a:rPr sz="3200" spc="-2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4 </a:t>
            </a:r>
            <a:r>
              <a:rPr sz="3200" spc="-10" dirty="0">
                <a:latin typeface="Times New Roman"/>
                <a:cs typeface="Times New Roman"/>
              </a:rPr>
              <a:t>таблицы </a:t>
            </a:r>
            <a:r>
              <a:rPr sz="3200" dirty="0">
                <a:latin typeface="Times New Roman"/>
                <a:cs typeface="Times New Roman"/>
              </a:rPr>
              <a:t>1000).</a:t>
            </a:r>
            <a:endParaRPr sz="3200">
              <a:latin typeface="Times New Roman"/>
              <a:cs typeface="Times New Roman"/>
            </a:endParaRPr>
          </a:p>
          <a:p>
            <a:pPr marL="165100" marR="5080" indent="-153035">
              <a:lnSpc>
                <a:spcPts val="3610"/>
              </a:lnSpc>
              <a:spcBef>
                <a:spcPts val="605"/>
              </a:spcBef>
              <a:buSzPct val="96875"/>
              <a:buFont typeface="Arial MT"/>
              <a:buChar char="•"/>
              <a:tabLst>
                <a:tab pos="156210" algn="l"/>
              </a:tabLst>
            </a:pPr>
            <a:r>
              <a:rPr sz="3200" dirty="0">
                <a:latin typeface="Times New Roman"/>
                <a:cs typeface="Times New Roman"/>
              </a:rPr>
              <a:t>В </a:t>
            </a:r>
            <a:r>
              <a:rPr sz="3200" spc="-10" dirty="0">
                <a:latin typeface="Times New Roman"/>
                <a:cs typeface="Times New Roman"/>
              </a:rPr>
              <a:t>таблице </a:t>
            </a:r>
            <a:r>
              <a:rPr sz="3200" dirty="0">
                <a:latin typeface="Times New Roman"/>
                <a:cs typeface="Times New Roman"/>
              </a:rPr>
              <a:t>2105 отражаются осложнения, </a:t>
            </a:r>
            <a:r>
              <a:rPr sz="3200" spc="-10" dirty="0">
                <a:latin typeface="Times New Roman"/>
                <a:cs typeface="Times New Roman"/>
              </a:rPr>
              <a:t>вызванные </a:t>
            </a:r>
            <a:r>
              <a:rPr sz="3200" spc="-785" dirty="0">
                <a:latin typeface="Times New Roman"/>
                <a:cs typeface="Times New Roman"/>
              </a:rPr>
              <a:t> </a:t>
            </a:r>
            <a:r>
              <a:rPr sz="3200" spc="-20" dirty="0">
                <a:latin typeface="Times New Roman"/>
                <a:cs typeface="Times New Roman"/>
              </a:rPr>
              <a:t>абортом</a:t>
            </a:r>
            <a:r>
              <a:rPr sz="3200" spc="-45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Times New Roman"/>
                <a:cs typeface="Times New Roman"/>
              </a:rPr>
              <a:t>(из</a:t>
            </a:r>
            <a:r>
              <a:rPr sz="3200" spc="-15" dirty="0">
                <a:latin typeface="Times New Roman"/>
                <a:cs typeface="Times New Roman"/>
              </a:rPr>
              <a:t> </a:t>
            </a:r>
            <a:r>
              <a:rPr sz="3200" spc="5" dirty="0">
                <a:latin typeface="Times New Roman"/>
                <a:cs typeface="Times New Roman"/>
              </a:rPr>
              <a:t>строки</a:t>
            </a:r>
            <a:r>
              <a:rPr sz="3200" spc="-3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1</a:t>
            </a:r>
            <a:r>
              <a:rPr sz="3200" spc="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графы</a:t>
            </a:r>
            <a:r>
              <a:rPr sz="3200" spc="-2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4 </a:t>
            </a:r>
            <a:r>
              <a:rPr sz="3200" spc="-10" dirty="0">
                <a:latin typeface="Times New Roman"/>
                <a:cs typeface="Times New Roman"/>
              </a:rPr>
              <a:t>таблицы </a:t>
            </a:r>
            <a:r>
              <a:rPr sz="3200" dirty="0">
                <a:latin typeface="Times New Roman"/>
                <a:cs typeface="Times New Roman"/>
              </a:rPr>
              <a:t>2000).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856976" y="185928"/>
            <a:ext cx="1274064" cy="975360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130679" y="475233"/>
            <a:ext cx="7863840" cy="884555"/>
          </a:xfrm>
          <a:prstGeom prst="rect">
            <a:avLst/>
          </a:prstGeom>
        </p:spPr>
        <p:txBody>
          <a:bodyPr vert="horz" wrap="square" lIns="0" tIns="48260" rIns="0" bIns="0" rtlCol="0">
            <a:spAutoFit/>
          </a:bodyPr>
          <a:lstStyle/>
          <a:p>
            <a:pPr marL="12700" marR="5080" indent="496570">
              <a:lnSpc>
                <a:spcPts val="3279"/>
              </a:lnSpc>
              <a:spcBef>
                <a:spcPts val="380"/>
              </a:spcBef>
            </a:pPr>
            <a:r>
              <a:rPr sz="2900" spc="-15" dirty="0"/>
              <a:t>Форма </a:t>
            </a:r>
            <a:r>
              <a:rPr sz="2900" dirty="0"/>
              <a:t>№ 13 </a:t>
            </a:r>
            <a:r>
              <a:rPr sz="2900" spc="-10" dirty="0"/>
              <a:t>«Сведения </a:t>
            </a:r>
            <a:r>
              <a:rPr sz="2900" dirty="0"/>
              <a:t>о </a:t>
            </a:r>
            <a:r>
              <a:rPr sz="2900" spc="-5" dirty="0"/>
              <a:t>беременности </a:t>
            </a:r>
            <a:r>
              <a:rPr sz="2900" dirty="0"/>
              <a:t>с </a:t>
            </a:r>
            <a:r>
              <a:rPr sz="2900" spc="5" dirty="0"/>
              <a:t> </a:t>
            </a:r>
            <a:r>
              <a:rPr sz="2900" spc="-10" dirty="0"/>
              <a:t>абортивным</a:t>
            </a:r>
            <a:r>
              <a:rPr sz="2900" spc="-30" dirty="0"/>
              <a:t> </a:t>
            </a:r>
            <a:r>
              <a:rPr sz="2900" spc="-40" dirty="0"/>
              <a:t>исходом»</a:t>
            </a:r>
            <a:r>
              <a:rPr sz="2900" spc="5" dirty="0"/>
              <a:t> </a:t>
            </a:r>
            <a:r>
              <a:rPr sz="2900" spc="-10" dirty="0"/>
              <a:t>заполняется</a:t>
            </a:r>
            <a:r>
              <a:rPr sz="2900" spc="5" dirty="0"/>
              <a:t> </a:t>
            </a:r>
            <a:r>
              <a:rPr sz="2900" spc="-10" dirty="0"/>
              <a:t>полностью.</a:t>
            </a:r>
            <a:endParaRPr sz="2900"/>
          </a:p>
        </p:txBody>
      </p:sp>
      <p:sp>
        <p:nvSpPr>
          <p:cNvPr id="4" name="object 4"/>
          <p:cNvSpPr txBox="1"/>
          <p:nvPr/>
        </p:nvSpPr>
        <p:spPr>
          <a:xfrm>
            <a:off x="3807078" y="2095626"/>
            <a:ext cx="4481830" cy="4679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900" b="1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sz="2900" b="1" spc="-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900" b="1" dirty="0">
                <a:solidFill>
                  <a:srgbClr val="FF0000"/>
                </a:solidFill>
                <a:latin typeface="Times New Roman"/>
                <a:cs typeface="Times New Roman"/>
              </a:rPr>
              <a:t>2023</a:t>
            </a:r>
            <a:r>
              <a:rPr sz="2900" b="1" spc="-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900" b="1" spc="-40" dirty="0">
                <a:solidFill>
                  <a:srgbClr val="FF0000"/>
                </a:solidFill>
                <a:latin typeface="Times New Roman"/>
                <a:cs typeface="Times New Roman"/>
              </a:rPr>
              <a:t>году </a:t>
            </a:r>
            <a:r>
              <a:rPr sz="29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изменений</a:t>
            </a:r>
            <a:r>
              <a:rPr sz="29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900" b="1" spc="-60" dirty="0">
                <a:solidFill>
                  <a:srgbClr val="FF0000"/>
                </a:solidFill>
                <a:latin typeface="Times New Roman"/>
                <a:cs typeface="Times New Roman"/>
              </a:rPr>
              <a:t>нет.</a:t>
            </a:r>
            <a:endParaRPr sz="29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677539" y="2950235"/>
            <a:ext cx="5053330" cy="4064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53720" marR="5080" indent="-541020">
              <a:lnSpc>
                <a:spcPct val="125000"/>
              </a:lnSpc>
              <a:spcBef>
                <a:spcPts val="100"/>
              </a:spcBef>
            </a:pPr>
            <a:r>
              <a:rPr sz="1000" b="1" spc="-5" dirty="0">
                <a:latin typeface="Times New Roman"/>
                <a:cs typeface="Times New Roman"/>
              </a:rPr>
              <a:t>МИНИСТЕРСТВО ЭКОНОМИЧЕСКОГО РАЗВИТИЯ РОССИЙСКОЙ </a:t>
            </a:r>
            <a:r>
              <a:rPr sz="1000" b="1" spc="-10" dirty="0">
                <a:latin typeface="Times New Roman"/>
                <a:cs typeface="Times New Roman"/>
              </a:rPr>
              <a:t>ФЕДЕРАЦИИ </a:t>
            </a:r>
            <a:r>
              <a:rPr sz="1000" b="1" spc="-235" dirty="0">
                <a:latin typeface="Times New Roman"/>
                <a:cs typeface="Times New Roman"/>
              </a:rPr>
              <a:t> </a:t>
            </a:r>
            <a:r>
              <a:rPr sz="1000" b="1" spc="-10" dirty="0">
                <a:latin typeface="Times New Roman"/>
                <a:cs typeface="Times New Roman"/>
              </a:rPr>
              <a:t>ФЕДЕРАЛЬНАЯ</a:t>
            </a:r>
            <a:r>
              <a:rPr sz="1000" b="1" spc="30" dirty="0">
                <a:latin typeface="Times New Roman"/>
                <a:cs typeface="Times New Roman"/>
              </a:rPr>
              <a:t> </a:t>
            </a:r>
            <a:r>
              <a:rPr sz="1000" b="1" spc="-10" dirty="0">
                <a:latin typeface="Times New Roman"/>
                <a:cs typeface="Times New Roman"/>
              </a:rPr>
              <a:t>СЛУЖБА</a:t>
            </a:r>
            <a:r>
              <a:rPr sz="1000" b="1" spc="35" dirty="0">
                <a:latin typeface="Times New Roman"/>
                <a:cs typeface="Times New Roman"/>
              </a:rPr>
              <a:t> </a:t>
            </a:r>
            <a:r>
              <a:rPr sz="1000" b="1" spc="-5" dirty="0">
                <a:latin typeface="Times New Roman"/>
                <a:cs typeface="Times New Roman"/>
              </a:rPr>
              <a:t>ГОСУДАРСТВЕННОЙ</a:t>
            </a:r>
            <a:r>
              <a:rPr sz="1000" b="1" spc="5" dirty="0">
                <a:latin typeface="Times New Roman"/>
                <a:cs typeface="Times New Roman"/>
              </a:rPr>
              <a:t> </a:t>
            </a:r>
            <a:r>
              <a:rPr sz="1000" b="1" spc="-10" dirty="0">
                <a:latin typeface="Times New Roman"/>
                <a:cs typeface="Times New Roman"/>
              </a:rPr>
              <a:t>СТАТИСТИКИ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915157" y="3702438"/>
            <a:ext cx="6647815" cy="2352675"/>
          </a:xfrm>
          <a:prstGeom prst="rect">
            <a:avLst/>
          </a:prstGeom>
        </p:spPr>
        <p:txBody>
          <a:bodyPr vert="horz" wrap="square" lIns="0" tIns="47625" rIns="0" bIns="0" rtlCol="0">
            <a:spAutoFit/>
          </a:bodyPr>
          <a:lstStyle/>
          <a:p>
            <a:pPr marR="172085" algn="ctr">
              <a:lnSpc>
                <a:spcPct val="100000"/>
              </a:lnSpc>
              <a:spcBef>
                <a:spcPts val="375"/>
              </a:spcBef>
            </a:pPr>
            <a:r>
              <a:rPr sz="2000" b="1" spc="-5" dirty="0">
                <a:latin typeface="Times New Roman"/>
                <a:cs typeface="Times New Roman"/>
              </a:rPr>
              <a:t>ПРИКАЗ</a:t>
            </a:r>
            <a:endParaRPr sz="2000">
              <a:latin typeface="Times New Roman"/>
              <a:cs typeface="Times New Roman"/>
            </a:endParaRPr>
          </a:p>
          <a:p>
            <a:pPr marR="195580" algn="ctr">
              <a:lnSpc>
                <a:spcPct val="100000"/>
              </a:lnSpc>
              <a:spcBef>
                <a:spcPts val="380"/>
              </a:spcBef>
            </a:pPr>
            <a:r>
              <a:rPr sz="2800" b="1" spc="-20" dirty="0">
                <a:latin typeface="Times New Roman"/>
                <a:cs typeface="Times New Roman"/>
              </a:rPr>
              <a:t>от</a:t>
            </a:r>
            <a:r>
              <a:rPr sz="2800" b="1" spc="-15" dirty="0">
                <a:latin typeface="Times New Roman"/>
                <a:cs typeface="Times New Roman"/>
              </a:rPr>
              <a:t> </a:t>
            </a:r>
            <a:r>
              <a:rPr sz="2800" b="1" spc="-5" dirty="0">
                <a:latin typeface="Times New Roman"/>
                <a:cs typeface="Times New Roman"/>
              </a:rPr>
              <a:t>30</a:t>
            </a:r>
            <a:r>
              <a:rPr sz="2800" b="1" spc="-15" dirty="0">
                <a:latin typeface="Times New Roman"/>
                <a:cs typeface="Times New Roman"/>
              </a:rPr>
              <a:t> </a:t>
            </a:r>
            <a:r>
              <a:rPr sz="2800" b="1" spc="-10" dirty="0">
                <a:latin typeface="Times New Roman"/>
                <a:cs typeface="Times New Roman"/>
              </a:rPr>
              <a:t>декабря</a:t>
            </a:r>
            <a:r>
              <a:rPr sz="2800" b="1" spc="-5" dirty="0">
                <a:latin typeface="Times New Roman"/>
                <a:cs typeface="Times New Roman"/>
              </a:rPr>
              <a:t> 2020</a:t>
            </a:r>
            <a:r>
              <a:rPr sz="2800" b="1" spc="-20" dirty="0">
                <a:latin typeface="Times New Roman"/>
                <a:cs typeface="Times New Roman"/>
              </a:rPr>
              <a:t> </a:t>
            </a:r>
            <a:r>
              <a:rPr sz="2800" b="1" spc="-160" dirty="0">
                <a:latin typeface="Times New Roman"/>
                <a:cs typeface="Times New Roman"/>
              </a:rPr>
              <a:t>г.</a:t>
            </a:r>
            <a:r>
              <a:rPr sz="2800" b="1" spc="-15" dirty="0">
                <a:latin typeface="Times New Roman"/>
                <a:cs typeface="Times New Roman"/>
              </a:rPr>
              <a:t> </a:t>
            </a:r>
            <a:r>
              <a:rPr sz="2800" b="1" spc="-5" dirty="0">
                <a:latin typeface="Times New Roman"/>
                <a:cs typeface="Times New Roman"/>
              </a:rPr>
              <a:t>№</a:t>
            </a:r>
            <a:r>
              <a:rPr sz="2800" b="1" spc="-15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863</a:t>
            </a:r>
            <a:endParaRPr sz="2800">
              <a:latin typeface="Times New Roman"/>
              <a:cs typeface="Times New Roman"/>
            </a:endParaRPr>
          </a:p>
          <a:p>
            <a:pPr marL="12065" marR="5080" algn="ctr">
              <a:lnSpc>
                <a:spcPts val="1730"/>
              </a:lnSpc>
              <a:spcBef>
                <a:spcPts val="1560"/>
              </a:spcBef>
            </a:pPr>
            <a:r>
              <a:rPr sz="1600" b="1" spc="-10" dirty="0">
                <a:latin typeface="Times New Roman"/>
                <a:cs typeface="Times New Roman"/>
              </a:rPr>
              <a:t>ОБ</a:t>
            </a:r>
            <a:r>
              <a:rPr sz="1600" b="1" spc="10" dirty="0">
                <a:latin typeface="Times New Roman"/>
                <a:cs typeface="Times New Roman"/>
              </a:rPr>
              <a:t> </a:t>
            </a:r>
            <a:r>
              <a:rPr sz="1600" b="1" spc="-10" dirty="0">
                <a:latin typeface="Times New Roman"/>
                <a:cs typeface="Times New Roman"/>
              </a:rPr>
              <a:t>УТВЕРЖДЕНИИ</a:t>
            </a:r>
            <a:r>
              <a:rPr sz="1600" b="1" spc="10" dirty="0">
                <a:latin typeface="Times New Roman"/>
                <a:cs typeface="Times New Roman"/>
              </a:rPr>
              <a:t> </a:t>
            </a:r>
            <a:r>
              <a:rPr sz="1600" b="1" spc="-15" dirty="0">
                <a:latin typeface="Times New Roman"/>
                <a:cs typeface="Times New Roman"/>
              </a:rPr>
              <a:t>ФОРМ</a:t>
            </a:r>
            <a:r>
              <a:rPr sz="1600" b="1" spc="25" dirty="0">
                <a:latin typeface="Times New Roman"/>
                <a:cs typeface="Times New Roman"/>
              </a:rPr>
              <a:t> </a:t>
            </a:r>
            <a:r>
              <a:rPr sz="1600" b="1" spc="-30" dirty="0">
                <a:latin typeface="Times New Roman"/>
                <a:cs typeface="Times New Roman"/>
              </a:rPr>
              <a:t>ФЕДЕРАЛЬНОГО</a:t>
            </a:r>
            <a:r>
              <a:rPr sz="1600" b="1" spc="20" dirty="0">
                <a:latin typeface="Times New Roman"/>
                <a:cs typeface="Times New Roman"/>
              </a:rPr>
              <a:t> </a:t>
            </a:r>
            <a:r>
              <a:rPr sz="1600" b="1" spc="-25" dirty="0">
                <a:latin typeface="Times New Roman"/>
                <a:cs typeface="Times New Roman"/>
              </a:rPr>
              <a:t>СТАТИСТИЧЕСКОГО </a:t>
            </a:r>
            <a:r>
              <a:rPr sz="1600" b="1" spc="-385" dirty="0">
                <a:latin typeface="Times New Roman"/>
                <a:cs typeface="Times New Roman"/>
              </a:rPr>
              <a:t> </a:t>
            </a:r>
            <a:r>
              <a:rPr sz="1600" b="1" spc="-20" dirty="0">
                <a:latin typeface="Times New Roman"/>
                <a:cs typeface="Times New Roman"/>
              </a:rPr>
              <a:t>НАБЛЮДЕНИЯ</a:t>
            </a:r>
            <a:r>
              <a:rPr sz="1600" b="1" spc="25" dirty="0">
                <a:latin typeface="Times New Roman"/>
                <a:cs typeface="Times New Roman"/>
              </a:rPr>
              <a:t> </a:t>
            </a:r>
            <a:r>
              <a:rPr sz="1600" b="1" spc="-5" dirty="0">
                <a:latin typeface="Times New Roman"/>
                <a:cs typeface="Times New Roman"/>
              </a:rPr>
              <a:t>С </a:t>
            </a:r>
            <a:r>
              <a:rPr sz="1600" b="1" spc="-10" dirty="0">
                <a:latin typeface="Times New Roman"/>
                <a:cs typeface="Times New Roman"/>
              </a:rPr>
              <a:t>УКАЗАНИЯМИ</a:t>
            </a:r>
            <a:r>
              <a:rPr sz="1600" b="1" spc="50" dirty="0">
                <a:latin typeface="Times New Roman"/>
                <a:cs typeface="Times New Roman"/>
              </a:rPr>
              <a:t> </a:t>
            </a:r>
            <a:r>
              <a:rPr sz="1600" b="1" spc="-5" dirty="0">
                <a:latin typeface="Times New Roman"/>
                <a:cs typeface="Times New Roman"/>
              </a:rPr>
              <a:t>ПО</a:t>
            </a:r>
            <a:r>
              <a:rPr sz="1600" b="1" spc="10" dirty="0">
                <a:latin typeface="Times New Roman"/>
                <a:cs typeface="Times New Roman"/>
              </a:rPr>
              <a:t> </a:t>
            </a:r>
            <a:r>
              <a:rPr sz="1600" b="1" spc="-5" dirty="0">
                <a:latin typeface="Times New Roman"/>
                <a:cs typeface="Times New Roman"/>
              </a:rPr>
              <a:t>ИХ</a:t>
            </a:r>
            <a:r>
              <a:rPr sz="1600" b="1" spc="15" dirty="0">
                <a:latin typeface="Times New Roman"/>
                <a:cs typeface="Times New Roman"/>
              </a:rPr>
              <a:t> </a:t>
            </a:r>
            <a:r>
              <a:rPr sz="1600" b="1" spc="-20" dirty="0">
                <a:latin typeface="Times New Roman"/>
                <a:cs typeface="Times New Roman"/>
              </a:rPr>
              <a:t>ЗАПОЛНЕНИЮ</a:t>
            </a:r>
            <a:r>
              <a:rPr sz="1600" b="1" spc="50" dirty="0">
                <a:latin typeface="Times New Roman"/>
                <a:cs typeface="Times New Roman"/>
              </a:rPr>
              <a:t> </a:t>
            </a:r>
            <a:r>
              <a:rPr sz="1600" b="1" spc="-5" dirty="0">
                <a:latin typeface="Times New Roman"/>
                <a:cs typeface="Times New Roman"/>
              </a:rPr>
              <a:t>ДЛЯ</a:t>
            </a:r>
            <a:endParaRPr sz="1600">
              <a:latin typeface="Times New Roman"/>
              <a:cs typeface="Times New Roman"/>
            </a:endParaRPr>
          </a:p>
          <a:p>
            <a:pPr marL="2540" algn="ctr">
              <a:lnSpc>
                <a:spcPts val="1605"/>
              </a:lnSpc>
            </a:pPr>
            <a:r>
              <a:rPr sz="1600" b="1" spc="-25" dirty="0">
                <a:latin typeface="Times New Roman"/>
                <a:cs typeface="Times New Roman"/>
              </a:rPr>
              <a:t>ОРГАНИЗАЦИИ</a:t>
            </a:r>
            <a:r>
              <a:rPr sz="1600" b="1" spc="45" dirty="0">
                <a:latin typeface="Times New Roman"/>
                <a:cs typeface="Times New Roman"/>
              </a:rPr>
              <a:t> </a:t>
            </a:r>
            <a:r>
              <a:rPr sz="1600" b="1" spc="-5" dirty="0">
                <a:latin typeface="Times New Roman"/>
                <a:cs typeface="Times New Roman"/>
              </a:rPr>
              <a:t>МИНИСТЕРСТВОМ</a:t>
            </a:r>
            <a:r>
              <a:rPr sz="1600" b="1" spc="20" dirty="0">
                <a:latin typeface="Times New Roman"/>
                <a:cs typeface="Times New Roman"/>
              </a:rPr>
              <a:t> </a:t>
            </a:r>
            <a:r>
              <a:rPr sz="1600" b="1" spc="-50" dirty="0">
                <a:latin typeface="Times New Roman"/>
                <a:cs typeface="Times New Roman"/>
              </a:rPr>
              <a:t>ЗДРАВООХРАНЕНИЯ</a:t>
            </a:r>
            <a:endParaRPr sz="1600">
              <a:latin typeface="Times New Roman"/>
              <a:cs typeface="Times New Roman"/>
            </a:endParaRPr>
          </a:p>
          <a:p>
            <a:pPr marL="983615" marR="972185" indent="-1905" algn="ctr">
              <a:lnSpc>
                <a:spcPts val="1730"/>
              </a:lnSpc>
              <a:spcBef>
                <a:spcPts val="120"/>
              </a:spcBef>
            </a:pPr>
            <a:r>
              <a:rPr sz="1600" b="1" spc="-15" dirty="0">
                <a:latin typeface="Times New Roman"/>
                <a:cs typeface="Times New Roman"/>
              </a:rPr>
              <a:t>РОССИЙСКОЙ</a:t>
            </a:r>
            <a:r>
              <a:rPr sz="1600" b="1" spc="50" dirty="0">
                <a:latin typeface="Times New Roman"/>
                <a:cs typeface="Times New Roman"/>
              </a:rPr>
              <a:t> </a:t>
            </a:r>
            <a:r>
              <a:rPr sz="1600" b="1" spc="-30" dirty="0">
                <a:latin typeface="Times New Roman"/>
                <a:cs typeface="Times New Roman"/>
              </a:rPr>
              <a:t>ФЕДЕРАЦИИ</a:t>
            </a:r>
            <a:r>
              <a:rPr sz="1600" b="1" spc="40" dirty="0">
                <a:latin typeface="Times New Roman"/>
                <a:cs typeface="Times New Roman"/>
              </a:rPr>
              <a:t> </a:t>
            </a:r>
            <a:r>
              <a:rPr sz="1600" b="1" spc="-30" dirty="0">
                <a:latin typeface="Times New Roman"/>
                <a:cs typeface="Times New Roman"/>
              </a:rPr>
              <a:t>ФЕДЕРАЛЬНОГО </a:t>
            </a:r>
            <a:r>
              <a:rPr sz="1600" b="1" spc="-25" dirty="0">
                <a:latin typeface="Times New Roman"/>
                <a:cs typeface="Times New Roman"/>
              </a:rPr>
              <a:t> СТАТИСТИЧЕСКОГО</a:t>
            </a:r>
            <a:r>
              <a:rPr sz="1600" b="1" spc="5" dirty="0">
                <a:latin typeface="Times New Roman"/>
                <a:cs typeface="Times New Roman"/>
              </a:rPr>
              <a:t> </a:t>
            </a:r>
            <a:r>
              <a:rPr sz="1600" b="1" spc="-25" dirty="0">
                <a:latin typeface="Times New Roman"/>
                <a:cs typeface="Times New Roman"/>
              </a:rPr>
              <a:t>НАБЛЮДЕНИЯ</a:t>
            </a:r>
            <a:r>
              <a:rPr sz="1600" b="1" spc="10" dirty="0">
                <a:latin typeface="Times New Roman"/>
                <a:cs typeface="Times New Roman"/>
              </a:rPr>
              <a:t> </a:t>
            </a:r>
            <a:r>
              <a:rPr sz="1600" b="1" spc="-5" dirty="0">
                <a:latin typeface="Times New Roman"/>
                <a:cs typeface="Times New Roman"/>
              </a:rPr>
              <a:t>В</a:t>
            </a:r>
            <a:r>
              <a:rPr sz="1600" b="1" spc="-30" dirty="0">
                <a:latin typeface="Times New Roman"/>
                <a:cs typeface="Times New Roman"/>
              </a:rPr>
              <a:t> </a:t>
            </a:r>
            <a:r>
              <a:rPr sz="1600" b="1" spc="-10" dirty="0">
                <a:latin typeface="Times New Roman"/>
                <a:cs typeface="Times New Roman"/>
              </a:rPr>
              <a:t>СФЕРЕ </a:t>
            </a:r>
            <a:r>
              <a:rPr sz="1600" b="1" spc="-385" dirty="0">
                <a:latin typeface="Times New Roman"/>
                <a:cs typeface="Times New Roman"/>
              </a:rPr>
              <a:t> </a:t>
            </a:r>
            <a:r>
              <a:rPr sz="1600" b="1" spc="-50" dirty="0">
                <a:latin typeface="Times New Roman"/>
                <a:cs typeface="Times New Roman"/>
              </a:rPr>
              <a:t>ЗДРАВООХРАНЕНИЯ</a:t>
            </a:r>
            <a:endParaRPr sz="1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0455" y="1411224"/>
            <a:ext cx="10927080" cy="5276088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663954" y="879094"/>
            <a:ext cx="7303770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15" dirty="0"/>
              <a:t>Форма</a:t>
            </a:r>
            <a:r>
              <a:rPr spc="-25" dirty="0"/>
              <a:t> </a:t>
            </a:r>
            <a:r>
              <a:rPr dirty="0"/>
              <a:t>№</a:t>
            </a:r>
            <a:r>
              <a:rPr spc="-20" dirty="0"/>
              <a:t> </a:t>
            </a:r>
            <a:r>
              <a:rPr dirty="0"/>
              <a:t>13</a:t>
            </a:r>
            <a:r>
              <a:rPr spc="5" dirty="0"/>
              <a:t> </a:t>
            </a:r>
            <a:r>
              <a:rPr spc="-5" dirty="0"/>
              <a:t>«Сведения </a:t>
            </a:r>
            <a:r>
              <a:rPr dirty="0"/>
              <a:t>о</a:t>
            </a:r>
            <a:r>
              <a:rPr spc="-5" dirty="0"/>
              <a:t> беременности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887456" y="137160"/>
            <a:ext cx="1176527" cy="981456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97763" y="2668523"/>
            <a:ext cx="11315700" cy="4015740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663954" y="879094"/>
            <a:ext cx="7303770" cy="10020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pc="-15" dirty="0"/>
              <a:t>Форма </a:t>
            </a:r>
            <a:r>
              <a:rPr dirty="0"/>
              <a:t>№ 13 </a:t>
            </a:r>
            <a:r>
              <a:rPr spc="-5" dirty="0"/>
              <a:t>«Сведения </a:t>
            </a:r>
            <a:r>
              <a:rPr dirty="0"/>
              <a:t>о </a:t>
            </a:r>
            <a:r>
              <a:rPr spc="-5" dirty="0"/>
              <a:t>беременности </a:t>
            </a:r>
            <a:r>
              <a:rPr spc="-785" dirty="0"/>
              <a:t> </a:t>
            </a:r>
            <a:r>
              <a:rPr dirty="0"/>
              <a:t>с</a:t>
            </a:r>
            <a:r>
              <a:rPr spc="-5" dirty="0"/>
              <a:t> </a:t>
            </a:r>
            <a:r>
              <a:rPr spc="-10" dirty="0"/>
              <a:t>абортивным</a:t>
            </a:r>
            <a:r>
              <a:rPr spc="-35" dirty="0"/>
              <a:t> </a:t>
            </a:r>
            <a:r>
              <a:rPr spc="-40" dirty="0"/>
              <a:t>исходом»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569468" y="2345562"/>
            <a:ext cx="61150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5" dirty="0">
                <a:latin typeface="Arial"/>
                <a:cs typeface="Arial"/>
              </a:rPr>
              <a:t>(1000)</a:t>
            </a:r>
            <a:endParaRPr sz="1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790575" y="1914525"/>
            <a:ext cx="10858500" cy="3900804"/>
            <a:chOff x="790575" y="1914525"/>
            <a:chExt cx="10858500" cy="3900804"/>
          </a:xfrm>
        </p:grpSpPr>
        <p:sp>
          <p:nvSpPr>
            <p:cNvPr id="3" name="object 3"/>
            <p:cNvSpPr/>
            <p:nvPr/>
          </p:nvSpPr>
          <p:spPr>
            <a:xfrm>
              <a:off x="803275" y="1927186"/>
              <a:ext cx="10833735" cy="1425575"/>
            </a:xfrm>
            <a:custGeom>
              <a:avLst/>
              <a:gdLst/>
              <a:ahLst/>
              <a:cxnLst/>
              <a:rect l="l" t="t" r="r" b="b"/>
              <a:pathLst>
                <a:path w="10833735" h="1425575">
                  <a:moveTo>
                    <a:pt x="4709058" y="0"/>
                  </a:moveTo>
                  <a:lnTo>
                    <a:pt x="4179824" y="0"/>
                  </a:lnTo>
                  <a:lnTo>
                    <a:pt x="0" y="0"/>
                  </a:lnTo>
                  <a:lnTo>
                    <a:pt x="0" y="1157884"/>
                  </a:lnTo>
                  <a:lnTo>
                    <a:pt x="0" y="1425486"/>
                  </a:lnTo>
                  <a:lnTo>
                    <a:pt x="4179824" y="1425486"/>
                  </a:lnTo>
                  <a:lnTo>
                    <a:pt x="4709058" y="1425486"/>
                  </a:lnTo>
                  <a:lnTo>
                    <a:pt x="4709058" y="1157897"/>
                  </a:lnTo>
                  <a:lnTo>
                    <a:pt x="4709058" y="0"/>
                  </a:lnTo>
                  <a:close/>
                </a:path>
                <a:path w="10833735" h="1425575">
                  <a:moveTo>
                    <a:pt x="6664528" y="0"/>
                  </a:moveTo>
                  <a:lnTo>
                    <a:pt x="5616422" y="0"/>
                  </a:lnTo>
                  <a:lnTo>
                    <a:pt x="4709160" y="0"/>
                  </a:lnTo>
                  <a:lnTo>
                    <a:pt x="4709160" y="1157884"/>
                  </a:lnTo>
                  <a:lnTo>
                    <a:pt x="4709160" y="1425486"/>
                  </a:lnTo>
                  <a:lnTo>
                    <a:pt x="5616321" y="1425486"/>
                  </a:lnTo>
                  <a:lnTo>
                    <a:pt x="6664528" y="1425486"/>
                  </a:lnTo>
                  <a:lnTo>
                    <a:pt x="6664528" y="1157897"/>
                  </a:lnTo>
                  <a:lnTo>
                    <a:pt x="6664528" y="0"/>
                  </a:lnTo>
                  <a:close/>
                </a:path>
                <a:path w="10833735" h="1425575">
                  <a:moveTo>
                    <a:pt x="10833164" y="308775"/>
                  </a:moveTo>
                  <a:lnTo>
                    <a:pt x="10833100" y="0"/>
                  </a:lnTo>
                  <a:lnTo>
                    <a:pt x="6664579" y="0"/>
                  </a:lnTo>
                  <a:lnTo>
                    <a:pt x="6664579" y="308775"/>
                  </a:lnTo>
                  <a:lnTo>
                    <a:pt x="6664579" y="1157884"/>
                  </a:lnTo>
                  <a:lnTo>
                    <a:pt x="6664579" y="1425486"/>
                  </a:lnTo>
                  <a:lnTo>
                    <a:pt x="7506462" y="1425486"/>
                  </a:lnTo>
                  <a:lnTo>
                    <a:pt x="8338121" y="1425486"/>
                  </a:lnTo>
                  <a:lnTo>
                    <a:pt x="8338121" y="1157897"/>
                  </a:lnTo>
                  <a:lnTo>
                    <a:pt x="8338121" y="308775"/>
                  </a:lnTo>
                  <a:lnTo>
                    <a:pt x="8338185" y="1157884"/>
                  </a:lnTo>
                  <a:lnTo>
                    <a:pt x="8338185" y="1425486"/>
                  </a:lnTo>
                  <a:lnTo>
                    <a:pt x="9169781" y="1425486"/>
                  </a:lnTo>
                  <a:lnTo>
                    <a:pt x="10001440" y="1425486"/>
                  </a:lnTo>
                  <a:lnTo>
                    <a:pt x="10001440" y="1157897"/>
                  </a:lnTo>
                  <a:lnTo>
                    <a:pt x="10001440" y="308775"/>
                  </a:lnTo>
                  <a:lnTo>
                    <a:pt x="10001504" y="1157884"/>
                  </a:lnTo>
                  <a:lnTo>
                    <a:pt x="10001504" y="1425486"/>
                  </a:lnTo>
                  <a:lnTo>
                    <a:pt x="10833164" y="1425486"/>
                  </a:lnTo>
                  <a:lnTo>
                    <a:pt x="10833164" y="1157897"/>
                  </a:lnTo>
                  <a:lnTo>
                    <a:pt x="10833164" y="308775"/>
                  </a:lnTo>
                  <a:close/>
                </a:path>
              </a:pathLst>
            </a:custGeom>
            <a:solidFill>
              <a:srgbClr val="DAE2F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803275" y="3352761"/>
              <a:ext cx="76200" cy="556260"/>
            </a:xfrm>
            <a:custGeom>
              <a:avLst/>
              <a:gdLst/>
              <a:ahLst/>
              <a:cxnLst/>
              <a:rect l="l" t="t" r="r" b="b"/>
              <a:pathLst>
                <a:path w="76200" h="556260">
                  <a:moveTo>
                    <a:pt x="75604" y="0"/>
                  </a:moveTo>
                  <a:lnTo>
                    <a:pt x="0" y="0"/>
                  </a:lnTo>
                  <a:lnTo>
                    <a:pt x="0" y="555790"/>
                  </a:lnTo>
                  <a:lnTo>
                    <a:pt x="75604" y="555790"/>
                  </a:lnTo>
                  <a:lnTo>
                    <a:pt x="75604" y="0"/>
                  </a:lnTo>
                  <a:close/>
                </a:path>
              </a:pathLst>
            </a:custGeom>
            <a:solidFill>
              <a:srgbClr val="E9EBF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878878" y="3352761"/>
              <a:ext cx="10758170" cy="556260"/>
            </a:xfrm>
            <a:custGeom>
              <a:avLst/>
              <a:gdLst/>
              <a:ahLst/>
              <a:cxnLst/>
              <a:rect l="l" t="t" r="r" b="b"/>
              <a:pathLst>
                <a:path w="10758170" h="556260">
                  <a:moveTo>
                    <a:pt x="4633455" y="0"/>
                  </a:moveTo>
                  <a:lnTo>
                    <a:pt x="4104259" y="0"/>
                  </a:lnTo>
                  <a:lnTo>
                    <a:pt x="0" y="0"/>
                  </a:lnTo>
                  <a:lnTo>
                    <a:pt x="0" y="555790"/>
                  </a:lnTo>
                  <a:lnTo>
                    <a:pt x="4104221" y="555790"/>
                  </a:lnTo>
                  <a:lnTo>
                    <a:pt x="4633455" y="555790"/>
                  </a:lnTo>
                  <a:lnTo>
                    <a:pt x="4633455" y="0"/>
                  </a:lnTo>
                  <a:close/>
                </a:path>
                <a:path w="10758170" h="556260">
                  <a:moveTo>
                    <a:pt x="6588925" y="0"/>
                  </a:moveTo>
                  <a:lnTo>
                    <a:pt x="5540819" y="0"/>
                  </a:lnTo>
                  <a:lnTo>
                    <a:pt x="4633557" y="0"/>
                  </a:lnTo>
                  <a:lnTo>
                    <a:pt x="4633557" y="555790"/>
                  </a:lnTo>
                  <a:lnTo>
                    <a:pt x="5540718" y="555790"/>
                  </a:lnTo>
                  <a:lnTo>
                    <a:pt x="6588925" y="555790"/>
                  </a:lnTo>
                  <a:lnTo>
                    <a:pt x="6588925" y="0"/>
                  </a:lnTo>
                  <a:close/>
                </a:path>
                <a:path w="10758170" h="556260">
                  <a:moveTo>
                    <a:pt x="8262518" y="0"/>
                  </a:moveTo>
                  <a:lnTo>
                    <a:pt x="7430897" y="0"/>
                  </a:lnTo>
                  <a:lnTo>
                    <a:pt x="6588976" y="0"/>
                  </a:lnTo>
                  <a:lnTo>
                    <a:pt x="6588976" y="555790"/>
                  </a:lnTo>
                  <a:lnTo>
                    <a:pt x="7430859" y="555790"/>
                  </a:lnTo>
                  <a:lnTo>
                    <a:pt x="8262518" y="555790"/>
                  </a:lnTo>
                  <a:lnTo>
                    <a:pt x="8262518" y="0"/>
                  </a:lnTo>
                  <a:close/>
                </a:path>
                <a:path w="10758170" h="556260">
                  <a:moveTo>
                    <a:pt x="9925837" y="0"/>
                  </a:moveTo>
                  <a:lnTo>
                    <a:pt x="9094241" y="0"/>
                  </a:lnTo>
                  <a:lnTo>
                    <a:pt x="8262582" y="0"/>
                  </a:lnTo>
                  <a:lnTo>
                    <a:pt x="8262582" y="555790"/>
                  </a:lnTo>
                  <a:lnTo>
                    <a:pt x="9094178" y="555790"/>
                  </a:lnTo>
                  <a:lnTo>
                    <a:pt x="9925837" y="555790"/>
                  </a:lnTo>
                  <a:lnTo>
                    <a:pt x="9925837" y="0"/>
                  </a:lnTo>
                  <a:close/>
                </a:path>
                <a:path w="10758170" h="556260">
                  <a:moveTo>
                    <a:pt x="10757560" y="0"/>
                  </a:moveTo>
                  <a:lnTo>
                    <a:pt x="9925901" y="0"/>
                  </a:lnTo>
                  <a:lnTo>
                    <a:pt x="9925901" y="555790"/>
                  </a:lnTo>
                  <a:lnTo>
                    <a:pt x="10757560" y="555790"/>
                  </a:lnTo>
                  <a:lnTo>
                    <a:pt x="10757560" y="0"/>
                  </a:lnTo>
                  <a:close/>
                </a:path>
              </a:pathLst>
            </a:custGeom>
            <a:solidFill>
              <a:srgbClr val="DAE2F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803275" y="3908539"/>
              <a:ext cx="76200" cy="267970"/>
            </a:xfrm>
            <a:custGeom>
              <a:avLst/>
              <a:gdLst/>
              <a:ahLst/>
              <a:cxnLst/>
              <a:rect l="l" t="t" r="r" b="b"/>
              <a:pathLst>
                <a:path w="76200" h="267970">
                  <a:moveTo>
                    <a:pt x="75604" y="0"/>
                  </a:moveTo>
                  <a:lnTo>
                    <a:pt x="0" y="0"/>
                  </a:lnTo>
                  <a:lnTo>
                    <a:pt x="0" y="267601"/>
                  </a:lnTo>
                  <a:lnTo>
                    <a:pt x="75604" y="267601"/>
                  </a:lnTo>
                  <a:lnTo>
                    <a:pt x="75604" y="0"/>
                  </a:lnTo>
                  <a:close/>
                </a:path>
              </a:pathLst>
            </a:custGeom>
            <a:solidFill>
              <a:srgbClr val="E9EBF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878878" y="3908526"/>
              <a:ext cx="10758170" cy="535305"/>
            </a:xfrm>
            <a:custGeom>
              <a:avLst/>
              <a:gdLst/>
              <a:ahLst/>
              <a:cxnLst/>
              <a:rect l="l" t="t" r="r" b="b"/>
              <a:pathLst>
                <a:path w="10758170" h="535304">
                  <a:moveTo>
                    <a:pt x="4633455" y="0"/>
                  </a:moveTo>
                  <a:lnTo>
                    <a:pt x="4104221" y="0"/>
                  </a:lnTo>
                  <a:lnTo>
                    <a:pt x="0" y="12"/>
                  </a:lnTo>
                  <a:lnTo>
                    <a:pt x="0" y="267614"/>
                  </a:lnTo>
                  <a:lnTo>
                    <a:pt x="4104221" y="267614"/>
                  </a:lnTo>
                  <a:lnTo>
                    <a:pt x="4104221" y="535203"/>
                  </a:lnTo>
                  <a:lnTo>
                    <a:pt x="4633455" y="535203"/>
                  </a:lnTo>
                  <a:lnTo>
                    <a:pt x="4633455" y="0"/>
                  </a:lnTo>
                  <a:close/>
                </a:path>
                <a:path w="10758170" h="535304">
                  <a:moveTo>
                    <a:pt x="6588925" y="0"/>
                  </a:moveTo>
                  <a:lnTo>
                    <a:pt x="5540819" y="0"/>
                  </a:lnTo>
                  <a:lnTo>
                    <a:pt x="4633557" y="0"/>
                  </a:lnTo>
                  <a:lnTo>
                    <a:pt x="4633557" y="535203"/>
                  </a:lnTo>
                  <a:lnTo>
                    <a:pt x="5540718" y="535203"/>
                  </a:lnTo>
                  <a:lnTo>
                    <a:pt x="6588925" y="535203"/>
                  </a:lnTo>
                  <a:lnTo>
                    <a:pt x="6588925" y="0"/>
                  </a:lnTo>
                  <a:close/>
                </a:path>
                <a:path w="10758170" h="535304">
                  <a:moveTo>
                    <a:pt x="8262518" y="0"/>
                  </a:moveTo>
                  <a:lnTo>
                    <a:pt x="7430897" y="0"/>
                  </a:lnTo>
                  <a:lnTo>
                    <a:pt x="6588976" y="0"/>
                  </a:lnTo>
                  <a:lnTo>
                    <a:pt x="6588976" y="535203"/>
                  </a:lnTo>
                  <a:lnTo>
                    <a:pt x="7430859" y="535203"/>
                  </a:lnTo>
                  <a:lnTo>
                    <a:pt x="8262518" y="535203"/>
                  </a:lnTo>
                  <a:lnTo>
                    <a:pt x="8262518" y="0"/>
                  </a:lnTo>
                  <a:close/>
                </a:path>
                <a:path w="10758170" h="535304">
                  <a:moveTo>
                    <a:pt x="9925837" y="0"/>
                  </a:moveTo>
                  <a:lnTo>
                    <a:pt x="9094241" y="0"/>
                  </a:lnTo>
                  <a:lnTo>
                    <a:pt x="8262582" y="0"/>
                  </a:lnTo>
                  <a:lnTo>
                    <a:pt x="8262582" y="535203"/>
                  </a:lnTo>
                  <a:lnTo>
                    <a:pt x="9094178" y="535203"/>
                  </a:lnTo>
                  <a:lnTo>
                    <a:pt x="9925837" y="535203"/>
                  </a:lnTo>
                  <a:lnTo>
                    <a:pt x="9925837" y="0"/>
                  </a:lnTo>
                  <a:close/>
                </a:path>
                <a:path w="10758170" h="535304">
                  <a:moveTo>
                    <a:pt x="10757560" y="0"/>
                  </a:moveTo>
                  <a:lnTo>
                    <a:pt x="9925901" y="0"/>
                  </a:lnTo>
                  <a:lnTo>
                    <a:pt x="9925901" y="535203"/>
                  </a:lnTo>
                  <a:lnTo>
                    <a:pt x="10757560" y="535203"/>
                  </a:lnTo>
                  <a:lnTo>
                    <a:pt x="10757560" y="0"/>
                  </a:lnTo>
                  <a:close/>
                </a:path>
              </a:pathLst>
            </a:custGeom>
            <a:solidFill>
              <a:srgbClr val="DAE2F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803275" y="4176128"/>
              <a:ext cx="76200" cy="267970"/>
            </a:xfrm>
            <a:custGeom>
              <a:avLst/>
              <a:gdLst/>
              <a:ahLst/>
              <a:cxnLst/>
              <a:rect l="l" t="t" r="r" b="b"/>
              <a:pathLst>
                <a:path w="76200" h="267970">
                  <a:moveTo>
                    <a:pt x="75604" y="0"/>
                  </a:moveTo>
                  <a:lnTo>
                    <a:pt x="0" y="0"/>
                  </a:lnTo>
                  <a:lnTo>
                    <a:pt x="0" y="267601"/>
                  </a:lnTo>
                  <a:lnTo>
                    <a:pt x="75604" y="267601"/>
                  </a:lnTo>
                  <a:lnTo>
                    <a:pt x="75604" y="0"/>
                  </a:lnTo>
                  <a:close/>
                </a:path>
              </a:pathLst>
            </a:custGeom>
            <a:solidFill>
              <a:srgbClr val="E9EBF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878878" y="4176128"/>
              <a:ext cx="4104640" cy="267970"/>
            </a:xfrm>
            <a:custGeom>
              <a:avLst/>
              <a:gdLst/>
              <a:ahLst/>
              <a:cxnLst/>
              <a:rect l="l" t="t" r="r" b="b"/>
              <a:pathLst>
                <a:path w="4104640" h="267970">
                  <a:moveTo>
                    <a:pt x="4104259" y="0"/>
                  </a:moveTo>
                  <a:lnTo>
                    <a:pt x="0" y="0"/>
                  </a:lnTo>
                  <a:lnTo>
                    <a:pt x="0" y="267601"/>
                  </a:lnTo>
                  <a:lnTo>
                    <a:pt x="4104259" y="267601"/>
                  </a:lnTo>
                  <a:lnTo>
                    <a:pt x="4104259" y="0"/>
                  </a:lnTo>
                  <a:close/>
                </a:path>
              </a:pathLst>
            </a:custGeom>
            <a:solidFill>
              <a:srgbClr val="DAE2F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803275" y="4443679"/>
              <a:ext cx="76200" cy="339725"/>
            </a:xfrm>
            <a:custGeom>
              <a:avLst/>
              <a:gdLst/>
              <a:ahLst/>
              <a:cxnLst/>
              <a:rect l="l" t="t" r="r" b="b"/>
              <a:pathLst>
                <a:path w="76200" h="339725">
                  <a:moveTo>
                    <a:pt x="75604" y="0"/>
                  </a:moveTo>
                  <a:lnTo>
                    <a:pt x="0" y="0"/>
                  </a:lnTo>
                  <a:lnTo>
                    <a:pt x="0" y="339648"/>
                  </a:lnTo>
                  <a:lnTo>
                    <a:pt x="75604" y="339648"/>
                  </a:lnTo>
                  <a:lnTo>
                    <a:pt x="75604" y="0"/>
                  </a:lnTo>
                  <a:close/>
                </a:path>
              </a:pathLst>
            </a:custGeom>
            <a:solidFill>
              <a:srgbClr val="E9EBF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878878" y="4443679"/>
              <a:ext cx="10758170" cy="339725"/>
            </a:xfrm>
            <a:custGeom>
              <a:avLst/>
              <a:gdLst/>
              <a:ahLst/>
              <a:cxnLst/>
              <a:rect l="l" t="t" r="r" b="b"/>
              <a:pathLst>
                <a:path w="10758170" h="339725">
                  <a:moveTo>
                    <a:pt x="4633455" y="0"/>
                  </a:moveTo>
                  <a:lnTo>
                    <a:pt x="4104259" y="0"/>
                  </a:lnTo>
                  <a:lnTo>
                    <a:pt x="0" y="0"/>
                  </a:lnTo>
                  <a:lnTo>
                    <a:pt x="0" y="339648"/>
                  </a:lnTo>
                  <a:lnTo>
                    <a:pt x="4104221" y="339648"/>
                  </a:lnTo>
                  <a:lnTo>
                    <a:pt x="4633455" y="339648"/>
                  </a:lnTo>
                  <a:lnTo>
                    <a:pt x="4633455" y="0"/>
                  </a:lnTo>
                  <a:close/>
                </a:path>
                <a:path w="10758170" h="339725">
                  <a:moveTo>
                    <a:pt x="6588925" y="0"/>
                  </a:moveTo>
                  <a:lnTo>
                    <a:pt x="5540819" y="0"/>
                  </a:lnTo>
                  <a:lnTo>
                    <a:pt x="4633557" y="0"/>
                  </a:lnTo>
                  <a:lnTo>
                    <a:pt x="4633557" y="339648"/>
                  </a:lnTo>
                  <a:lnTo>
                    <a:pt x="5540718" y="339648"/>
                  </a:lnTo>
                  <a:lnTo>
                    <a:pt x="6588925" y="339648"/>
                  </a:lnTo>
                  <a:lnTo>
                    <a:pt x="6588925" y="0"/>
                  </a:lnTo>
                  <a:close/>
                </a:path>
                <a:path w="10758170" h="339725">
                  <a:moveTo>
                    <a:pt x="8262518" y="0"/>
                  </a:moveTo>
                  <a:lnTo>
                    <a:pt x="7430897" y="0"/>
                  </a:lnTo>
                  <a:lnTo>
                    <a:pt x="6588976" y="0"/>
                  </a:lnTo>
                  <a:lnTo>
                    <a:pt x="6588976" y="339648"/>
                  </a:lnTo>
                  <a:lnTo>
                    <a:pt x="7430859" y="339648"/>
                  </a:lnTo>
                  <a:lnTo>
                    <a:pt x="8262518" y="339648"/>
                  </a:lnTo>
                  <a:lnTo>
                    <a:pt x="8262518" y="0"/>
                  </a:lnTo>
                  <a:close/>
                </a:path>
                <a:path w="10758170" h="339725">
                  <a:moveTo>
                    <a:pt x="9925837" y="0"/>
                  </a:moveTo>
                  <a:lnTo>
                    <a:pt x="9094241" y="0"/>
                  </a:lnTo>
                  <a:lnTo>
                    <a:pt x="8262582" y="0"/>
                  </a:lnTo>
                  <a:lnTo>
                    <a:pt x="8262582" y="339648"/>
                  </a:lnTo>
                  <a:lnTo>
                    <a:pt x="9094178" y="339648"/>
                  </a:lnTo>
                  <a:lnTo>
                    <a:pt x="9925837" y="339648"/>
                  </a:lnTo>
                  <a:lnTo>
                    <a:pt x="9925837" y="0"/>
                  </a:lnTo>
                  <a:close/>
                </a:path>
                <a:path w="10758170" h="339725">
                  <a:moveTo>
                    <a:pt x="10757560" y="0"/>
                  </a:moveTo>
                  <a:lnTo>
                    <a:pt x="9925901" y="0"/>
                  </a:lnTo>
                  <a:lnTo>
                    <a:pt x="9925901" y="339648"/>
                  </a:lnTo>
                  <a:lnTo>
                    <a:pt x="10757560" y="339648"/>
                  </a:lnTo>
                  <a:lnTo>
                    <a:pt x="10757560" y="0"/>
                  </a:lnTo>
                  <a:close/>
                </a:path>
              </a:pathLst>
            </a:custGeom>
            <a:solidFill>
              <a:srgbClr val="DAE2F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803275" y="4783404"/>
              <a:ext cx="76200" cy="339725"/>
            </a:xfrm>
            <a:custGeom>
              <a:avLst/>
              <a:gdLst/>
              <a:ahLst/>
              <a:cxnLst/>
              <a:rect l="l" t="t" r="r" b="b"/>
              <a:pathLst>
                <a:path w="76200" h="339725">
                  <a:moveTo>
                    <a:pt x="75604" y="0"/>
                  </a:moveTo>
                  <a:lnTo>
                    <a:pt x="0" y="0"/>
                  </a:lnTo>
                  <a:lnTo>
                    <a:pt x="0" y="339648"/>
                  </a:lnTo>
                  <a:lnTo>
                    <a:pt x="75604" y="339648"/>
                  </a:lnTo>
                  <a:lnTo>
                    <a:pt x="75604" y="0"/>
                  </a:lnTo>
                  <a:close/>
                </a:path>
              </a:pathLst>
            </a:custGeom>
            <a:solidFill>
              <a:srgbClr val="E9EBF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878878" y="4783404"/>
              <a:ext cx="5541010" cy="339725"/>
            </a:xfrm>
            <a:custGeom>
              <a:avLst/>
              <a:gdLst/>
              <a:ahLst/>
              <a:cxnLst/>
              <a:rect l="l" t="t" r="r" b="b"/>
              <a:pathLst>
                <a:path w="5541010" h="339725">
                  <a:moveTo>
                    <a:pt x="4633455" y="0"/>
                  </a:moveTo>
                  <a:lnTo>
                    <a:pt x="4104259" y="0"/>
                  </a:lnTo>
                  <a:lnTo>
                    <a:pt x="0" y="0"/>
                  </a:lnTo>
                  <a:lnTo>
                    <a:pt x="0" y="339648"/>
                  </a:lnTo>
                  <a:lnTo>
                    <a:pt x="4104221" y="339648"/>
                  </a:lnTo>
                  <a:lnTo>
                    <a:pt x="4633455" y="339648"/>
                  </a:lnTo>
                  <a:lnTo>
                    <a:pt x="4633455" y="0"/>
                  </a:lnTo>
                  <a:close/>
                </a:path>
                <a:path w="5541010" h="339725">
                  <a:moveTo>
                    <a:pt x="5540819" y="0"/>
                  </a:moveTo>
                  <a:lnTo>
                    <a:pt x="4633557" y="0"/>
                  </a:lnTo>
                  <a:lnTo>
                    <a:pt x="4633557" y="339648"/>
                  </a:lnTo>
                  <a:lnTo>
                    <a:pt x="5540819" y="339648"/>
                  </a:lnTo>
                  <a:lnTo>
                    <a:pt x="5540819" y="0"/>
                  </a:lnTo>
                  <a:close/>
                </a:path>
              </a:pathLst>
            </a:custGeom>
            <a:solidFill>
              <a:srgbClr val="DAE2F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6419596" y="4783404"/>
              <a:ext cx="1048385" cy="339725"/>
            </a:xfrm>
            <a:custGeom>
              <a:avLst/>
              <a:gdLst/>
              <a:ahLst/>
              <a:cxnLst/>
              <a:rect l="l" t="t" r="r" b="b"/>
              <a:pathLst>
                <a:path w="1048384" h="339725">
                  <a:moveTo>
                    <a:pt x="1048207" y="0"/>
                  </a:moveTo>
                  <a:lnTo>
                    <a:pt x="0" y="0"/>
                  </a:lnTo>
                  <a:lnTo>
                    <a:pt x="0" y="339648"/>
                  </a:lnTo>
                  <a:lnTo>
                    <a:pt x="1048207" y="339648"/>
                  </a:lnTo>
                  <a:lnTo>
                    <a:pt x="1048207" y="0"/>
                  </a:lnTo>
                  <a:close/>
                </a:path>
              </a:pathLst>
            </a:custGeom>
            <a:solidFill>
              <a:srgbClr val="2E549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7467854" y="4783404"/>
              <a:ext cx="842010" cy="339725"/>
            </a:xfrm>
            <a:custGeom>
              <a:avLst/>
              <a:gdLst/>
              <a:ahLst/>
              <a:cxnLst/>
              <a:rect l="l" t="t" r="r" b="b"/>
              <a:pathLst>
                <a:path w="842009" h="339725">
                  <a:moveTo>
                    <a:pt x="841921" y="0"/>
                  </a:moveTo>
                  <a:lnTo>
                    <a:pt x="0" y="0"/>
                  </a:lnTo>
                  <a:lnTo>
                    <a:pt x="0" y="339648"/>
                  </a:lnTo>
                  <a:lnTo>
                    <a:pt x="841921" y="339648"/>
                  </a:lnTo>
                  <a:lnTo>
                    <a:pt x="841921" y="0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8309736" y="4783404"/>
              <a:ext cx="831850" cy="339725"/>
            </a:xfrm>
            <a:custGeom>
              <a:avLst/>
              <a:gdLst/>
              <a:ahLst/>
              <a:cxnLst/>
              <a:rect l="l" t="t" r="r" b="b"/>
              <a:pathLst>
                <a:path w="831850" h="339725">
                  <a:moveTo>
                    <a:pt x="831659" y="0"/>
                  </a:moveTo>
                  <a:lnTo>
                    <a:pt x="0" y="0"/>
                  </a:lnTo>
                  <a:lnTo>
                    <a:pt x="0" y="339648"/>
                  </a:lnTo>
                  <a:lnTo>
                    <a:pt x="831659" y="339648"/>
                  </a:lnTo>
                  <a:lnTo>
                    <a:pt x="831659" y="0"/>
                  </a:lnTo>
                  <a:close/>
                </a:path>
              </a:pathLst>
            </a:custGeom>
            <a:solidFill>
              <a:srgbClr val="92D05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9141460" y="4783404"/>
              <a:ext cx="2495550" cy="339725"/>
            </a:xfrm>
            <a:custGeom>
              <a:avLst/>
              <a:gdLst/>
              <a:ahLst/>
              <a:cxnLst/>
              <a:rect l="l" t="t" r="r" b="b"/>
              <a:pathLst>
                <a:path w="2495550" h="339725">
                  <a:moveTo>
                    <a:pt x="1663255" y="0"/>
                  </a:moveTo>
                  <a:lnTo>
                    <a:pt x="831659" y="0"/>
                  </a:lnTo>
                  <a:lnTo>
                    <a:pt x="0" y="0"/>
                  </a:lnTo>
                  <a:lnTo>
                    <a:pt x="0" y="339648"/>
                  </a:lnTo>
                  <a:lnTo>
                    <a:pt x="831596" y="339648"/>
                  </a:lnTo>
                  <a:lnTo>
                    <a:pt x="1663255" y="339648"/>
                  </a:lnTo>
                  <a:lnTo>
                    <a:pt x="1663255" y="0"/>
                  </a:lnTo>
                  <a:close/>
                </a:path>
                <a:path w="2495550" h="339725">
                  <a:moveTo>
                    <a:pt x="2494978" y="0"/>
                  </a:moveTo>
                  <a:lnTo>
                    <a:pt x="1663319" y="0"/>
                  </a:lnTo>
                  <a:lnTo>
                    <a:pt x="1663319" y="339648"/>
                  </a:lnTo>
                  <a:lnTo>
                    <a:pt x="2494978" y="339648"/>
                  </a:lnTo>
                  <a:lnTo>
                    <a:pt x="2494978" y="0"/>
                  </a:lnTo>
                  <a:close/>
                </a:path>
              </a:pathLst>
            </a:custGeom>
            <a:solidFill>
              <a:srgbClr val="DAE2F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803275" y="5123002"/>
              <a:ext cx="76200" cy="339725"/>
            </a:xfrm>
            <a:custGeom>
              <a:avLst/>
              <a:gdLst/>
              <a:ahLst/>
              <a:cxnLst/>
              <a:rect l="l" t="t" r="r" b="b"/>
              <a:pathLst>
                <a:path w="76200" h="339725">
                  <a:moveTo>
                    <a:pt x="75604" y="0"/>
                  </a:moveTo>
                  <a:lnTo>
                    <a:pt x="0" y="0"/>
                  </a:lnTo>
                  <a:lnTo>
                    <a:pt x="0" y="339648"/>
                  </a:lnTo>
                  <a:lnTo>
                    <a:pt x="75604" y="339648"/>
                  </a:lnTo>
                  <a:lnTo>
                    <a:pt x="75604" y="0"/>
                  </a:lnTo>
                  <a:close/>
                </a:path>
              </a:pathLst>
            </a:custGeom>
            <a:solidFill>
              <a:srgbClr val="E9EBF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878878" y="5123002"/>
              <a:ext cx="10758170" cy="339725"/>
            </a:xfrm>
            <a:custGeom>
              <a:avLst/>
              <a:gdLst/>
              <a:ahLst/>
              <a:cxnLst/>
              <a:rect l="l" t="t" r="r" b="b"/>
              <a:pathLst>
                <a:path w="10758170" h="339725">
                  <a:moveTo>
                    <a:pt x="4633455" y="0"/>
                  </a:moveTo>
                  <a:lnTo>
                    <a:pt x="4104259" y="0"/>
                  </a:lnTo>
                  <a:lnTo>
                    <a:pt x="0" y="0"/>
                  </a:lnTo>
                  <a:lnTo>
                    <a:pt x="0" y="339648"/>
                  </a:lnTo>
                  <a:lnTo>
                    <a:pt x="4104221" y="339648"/>
                  </a:lnTo>
                  <a:lnTo>
                    <a:pt x="4633455" y="339648"/>
                  </a:lnTo>
                  <a:lnTo>
                    <a:pt x="4633455" y="0"/>
                  </a:lnTo>
                  <a:close/>
                </a:path>
                <a:path w="10758170" h="339725">
                  <a:moveTo>
                    <a:pt x="6588925" y="0"/>
                  </a:moveTo>
                  <a:lnTo>
                    <a:pt x="5540819" y="0"/>
                  </a:lnTo>
                  <a:lnTo>
                    <a:pt x="4633557" y="0"/>
                  </a:lnTo>
                  <a:lnTo>
                    <a:pt x="4633557" y="339648"/>
                  </a:lnTo>
                  <a:lnTo>
                    <a:pt x="5540718" y="339648"/>
                  </a:lnTo>
                  <a:lnTo>
                    <a:pt x="6588925" y="339648"/>
                  </a:lnTo>
                  <a:lnTo>
                    <a:pt x="6588925" y="0"/>
                  </a:lnTo>
                  <a:close/>
                </a:path>
                <a:path w="10758170" h="339725">
                  <a:moveTo>
                    <a:pt x="8262518" y="0"/>
                  </a:moveTo>
                  <a:lnTo>
                    <a:pt x="7430897" y="0"/>
                  </a:lnTo>
                  <a:lnTo>
                    <a:pt x="6588976" y="0"/>
                  </a:lnTo>
                  <a:lnTo>
                    <a:pt x="6588976" y="339648"/>
                  </a:lnTo>
                  <a:lnTo>
                    <a:pt x="7430859" y="339648"/>
                  </a:lnTo>
                  <a:lnTo>
                    <a:pt x="8262518" y="339648"/>
                  </a:lnTo>
                  <a:lnTo>
                    <a:pt x="8262518" y="0"/>
                  </a:lnTo>
                  <a:close/>
                </a:path>
                <a:path w="10758170" h="339725">
                  <a:moveTo>
                    <a:pt x="9925837" y="0"/>
                  </a:moveTo>
                  <a:lnTo>
                    <a:pt x="9094241" y="0"/>
                  </a:lnTo>
                  <a:lnTo>
                    <a:pt x="8262582" y="0"/>
                  </a:lnTo>
                  <a:lnTo>
                    <a:pt x="8262582" y="339648"/>
                  </a:lnTo>
                  <a:lnTo>
                    <a:pt x="9094178" y="339648"/>
                  </a:lnTo>
                  <a:lnTo>
                    <a:pt x="9925837" y="339648"/>
                  </a:lnTo>
                  <a:lnTo>
                    <a:pt x="9925837" y="0"/>
                  </a:lnTo>
                  <a:close/>
                </a:path>
                <a:path w="10758170" h="339725">
                  <a:moveTo>
                    <a:pt x="10757560" y="0"/>
                  </a:moveTo>
                  <a:lnTo>
                    <a:pt x="9925901" y="0"/>
                  </a:lnTo>
                  <a:lnTo>
                    <a:pt x="9925901" y="339648"/>
                  </a:lnTo>
                  <a:lnTo>
                    <a:pt x="10757560" y="339648"/>
                  </a:lnTo>
                  <a:lnTo>
                    <a:pt x="10757560" y="0"/>
                  </a:lnTo>
                  <a:close/>
                </a:path>
              </a:pathLst>
            </a:custGeom>
            <a:solidFill>
              <a:srgbClr val="DAE2F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803275" y="5462663"/>
              <a:ext cx="76200" cy="339725"/>
            </a:xfrm>
            <a:custGeom>
              <a:avLst/>
              <a:gdLst/>
              <a:ahLst/>
              <a:cxnLst/>
              <a:rect l="l" t="t" r="r" b="b"/>
              <a:pathLst>
                <a:path w="76200" h="339725">
                  <a:moveTo>
                    <a:pt x="75604" y="0"/>
                  </a:moveTo>
                  <a:lnTo>
                    <a:pt x="0" y="0"/>
                  </a:lnTo>
                  <a:lnTo>
                    <a:pt x="0" y="339648"/>
                  </a:lnTo>
                  <a:lnTo>
                    <a:pt x="75604" y="339648"/>
                  </a:lnTo>
                  <a:lnTo>
                    <a:pt x="75604" y="0"/>
                  </a:lnTo>
                  <a:close/>
                </a:path>
              </a:pathLst>
            </a:custGeom>
            <a:solidFill>
              <a:srgbClr val="E9EBF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878878" y="5462663"/>
              <a:ext cx="10758170" cy="339725"/>
            </a:xfrm>
            <a:custGeom>
              <a:avLst/>
              <a:gdLst/>
              <a:ahLst/>
              <a:cxnLst/>
              <a:rect l="l" t="t" r="r" b="b"/>
              <a:pathLst>
                <a:path w="10758170" h="339725">
                  <a:moveTo>
                    <a:pt x="4633455" y="0"/>
                  </a:moveTo>
                  <a:lnTo>
                    <a:pt x="4104259" y="0"/>
                  </a:lnTo>
                  <a:lnTo>
                    <a:pt x="0" y="0"/>
                  </a:lnTo>
                  <a:lnTo>
                    <a:pt x="0" y="339648"/>
                  </a:lnTo>
                  <a:lnTo>
                    <a:pt x="4104221" y="339648"/>
                  </a:lnTo>
                  <a:lnTo>
                    <a:pt x="4633455" y="339648"/>
                  </a:lnTo>
                  <a:lnTo>
                    <a:pt x="4633455" y="0"/>
                  </a:lnTo>
                  <a:close/>
                </a:path>
                <a:path w="10758170" h="339725">
                  <a:moveTo>
                    <a:pt x="6588925" y="0"/>
                  </a:moveTo>
                  <a:lnTo>
                    <a:pt x="5540819" y="0"/>
                  </a:lnTo>
                  <a:lnTo>
                    <a:pt x="4633557" y="0"/>
                  </a:lnTo>
                  <a:lnTo>
                    <a:pt x="4633557" y="339648"/>
                  </a:lnTo>
                  <a:lnTo>
                    <a:pt x="5540718" y="339648"/>
                  </a:lnTo>
                  <a:lnTo>
                    <a:pt x="6588925" y="339648"/>
                  </a:lnTo>
                  <a:lnTo>
                    <a:pt x="6588925" y="0"/>
                  </a:lnTo>
                  <a:close/>
                </a:path>
                <a:path w="10758170" h="339725">
                  <a:moveTo>
                    <a:pt x="8262518" y="0"/>
                  </a:moveTo>
                  <a:lnTo>
                    <a:pt x="7430897" y="0"/>
                  </a:lnTo>
                  <a:lnTo>
                    <a:pt x="6588976" y="0"/>
                  </a:lnTo>
                  <a:lnTo>
                    <a:pt x="6588976" y="339648"/>
                  </a:lnTo>
                  <a:lnTo>
                    <a:pt x="7430859" y="339648"/>
                  </a:lnTo>
                  <a:lnTo>
                    <a:pt x="8262518" y="339648"/>
                  </a:lnTo>
                  <a:lnTo>
                    <a:pt x="8262518" y="0"/>
                  </a:lnTo>
                  <a:close/>
                </a:path>
                <a:path w="10758170" h="339725">
                  <a:moveTo>
                    <a:pt x="9925837" y="0"/>
                  </a:moveTo>
                  <a:lnTo>
                    <a:pt x="9094241" y="0"/>
                  </a:lnTo>
                  <a:lnTo>
                    <a:pt x="8262582" y="0"/>
                  </a:lnTo>
                  <a:lnTo>
                    <a:pt x="8262582" y="339648"/>
                  </a:lnTo>
                  <a:lnTo>
                    <a:pt x="9094178" y="339648"/>
                  </a:lnTo>
                  <a:lnTo>
                    <a:pt x="9925837" y="339648"/>
                  </a:lnTo>
                  <a:lnTo>
                    <a:pt x="9925837" y="0"/>
                  </a:lnTo>
                  <a:close/>
                </a:path>
                <a:path w="10758170" h="339725">
                  <a:moveTo>
                    <a:pt x="10757560" y="0"/>
                  </a:moveTo>
                  <a:lnTo>
                    <a:pt x="9925901" y="0"/>
                  </a:lnTo>
                  <a:lnTo>
                    <a:pt x="9925901" y="339648"/>
                  </a:lnTo>
                  <a:lnTo>
                    <a:pt x="10757560" y="339648"/>
                  </a:lnTo>
                  <a:lnTo>
                    <a:pt x="10757560" y="0"/>
                  </a:lnTo>
                  <a:close/>
                </a:path>
              </a:pathLst>
            </a:custGeom>
            <a:solidFill>
              <a:srgbClr val="DAE2F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796925" y="1920875"/>
              <a:ext cx="10845800" cy="3888104"/>
            </a:xfrm>
            <a:custGeom>
              <a:avLst/>
              <a:gdLst/>
              <a:ahLst/>
              <a:cxnLst/>
              <a:rect l="l" t="t" r="r" b="b"/>
              <a:pathLst>
                <a:path w="10845800" h="3888104">
                  <a:moveTo>
                    <a:pt x="81953" y="1425448"/>
                  </a:moveTo>
                  <a:lnTo>
                    <a:pt x="81953" y="3887787"/>
                  </a:lnTo>
                </a:path>
                <a:path w="10845800" h="3888104">
                  <a:moveTo>
                    <a:pt x="4186174" y="0"/>
                  </a:moveTo>
                  <a:lnTo>
                    <a:pt x="4186174" y="3887787"/>
                  </a:lnTo>
                </a:path>
                <a:path w="10845800" h="3888104">
                  <a:moveTo>
                    <a:pt x="4715510" y="0"/>
                  </a:moveTo>
                  <a:lnTo>
                    <a:pt x="4715510" y="3887787"/>
                  </a:lnTo>
                </a:path>
                <a:path w="10845800" h="3888104">
                  <a:moveTo>
                    <a:pt x="5622671" y="0"/>
                  </a:moveTo>
                  <a:lnTo>
                    <a:pt x="5622671" y="3887787"/>
                  </a:lnTo>
                </a:path>
                <a:path w="10845800" h="3888104">
                  <a:moveTo>
                    <a:pt x="6670929" y="0"/>
                  </a:moveTo>
                  <a:lnTo>
                    <a:pt x="6670929" y="3887787"/>
                  </a:lnTo>
                </a:path>
                <a:path w="10845800" h="3888104">
                  <a:moveTo>
                    <a:pt x="7512811" y="308737"/>
                  </a:moveTo>
                  <a:lnTo>
                    <a:pt x="7512811" y="3887787"/>
                  </a:lnTo>
                </a:path>
                <a:path w="10845800" h="3888104">
                  <a:moveTo>
                    <a:pt x="8344534" y="308737"/>
                  </a:moveTo>
                  <a:lnTo>
                    <a:pt x="8344534" y="3887787"/>
                  </a:lnTo>
                </a:path>
                <a:path w="10845800" h="3888104">
                  <a:moveTo>
                    <a:pt x="9176131" y="308737"/>
                  </a:moveTo>
                  <a:lnTo>
                    <a:pt x="9176131" y="3887787"/>
                  </a:lnTo>
                </a:path>
                <a:path w="10845800" h="3888104">
                  <a:moveTo>
                    <a:pt x="10007854" y="308737"/>
                  </a:moveTo>
                  <a:lnTo>
                    <a:pt x="10007854" y="3887787"/>
                  </a:lnTo>
                </a:path>
                <a:path w="10845800" h="3888104">
                  <a:moveTo>
                    <a:pt x="6664579" y="315087"/>
                  </a:moveTo>
                  <a:lnTo>
                    <a:pt x="10845800" y="315087"/>
                  </a:lnTo>
                </a:path>
                <a:path w="10845800" h="3888104">
                  <a:moveTo>
                    <a:pt x="0" y="1164209"/>
                  </a:moveTo>
                  <a:lnTo>
                    <a:pt x="10845800" y="1164209"/>
                  </a:lnTo>
                </a:path>
                <a:path w="10845800" h="3888104">
                  <a:moveTo>
                    <a:pt x="0" y="1431798"/>
                  </a:moveTo>
                  <a:lnTo>
                    <a:pt x="10845800" y="1431798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796925" y="3908551"/>
              <a:ext cx="82550" cy="0"/>
            </a:xfrm>
            <a:custGeom>
              <a:avLst/>
              <a:gdLst/>
              <a:ahLst/>
              <a:cxnLst/>
              <a:rect l="l" t="t" r="r" b="b"/>
              <a:pathLst>
                <a:path w="82550">
                  <a:moveTo>
                    <a:pt x="0" y="0"/>
                  </a:moveTo>
                  <a:lnTo>
                    <a:pt x="81953" y="0"/>
                  </a:lnTo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878878" y="3908551"/>
              <a:ext cx="10763885" cy="0"/>
            </a:xfrm>
            <a:custGeom>
              <a:avLst/>
              <a:gdLst/>
              <a:ahLst/>
              <a:cxnLst/>
              <a:rect l="l" t="t" r="r" b="b"/>
              <a:pathLst>
                <a:path w="10763885">
                  <a:moveTo>
                    <a:pt x="0" y="0"/>
                  </a:moveTo>
                  <a:lnTo>
                    <a:pt x="10763846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796925" y="4176141"/>
              <a:ext cx="82550" cy="0"/>
            </a:xfrm>
            <a:custGeom>
              <a:avLst/>
              <a:gdLst/>
              <a:ahLst/>
              <a:cxnLst/>
              <a:rect l="l" t="t" r="r" b="b"/>
              <a:pathLst>
                <a:path w="82550">
                  <a:moveTo>
                    <a:pt x="0" y="0"/>
                  </a:moveTo>
                  <a:lnTo>
                    <a:pt x="81953" y="0"/>
                  </a:lnTo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878878" y="4176141"/>
              <a:ext cx="4110990" cy="0"/>
            </a:xfrm>
            <a:custGeom>
              <a:avLst/>
              <a:gdLst/>
              <a:ahLst/>
              <a:cxnLst/>
              <a:rect l="l" t="t" r="r" b="b"/>
              <a:pathLst>
                <a:path w="4110990">
                  <a:moveTo>
                    <a:pt x="0" y="0"/>
                  </a:moveTo>
                  <a:lnTo>
                    <a:pt x="4110570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796925" y="4443729"/>
              <a:ext cx="82550" cy="0"/>
            </a:xfrm>
            <a:custGeom>
              <a:avLst/>
              <a:gdLst/>
              <a:ahLst/>
              <a:cxnLst/>
              <a:rect l="l" t="t" r="r" b="b"/>
              <a:pathLst>
                <a:path w="82550">
                  <a:moveTo>
                    <a:pt x="0" y="0"/>
                  </a:moveTo>
                  <a:lnTo>
                    <a:pt x="81953" y="0"/>
                  </a:lnTo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878878" y="4443729"/>
              <a:ext cx="10763885" cy="0"/>
            </a:xfrm>
            <a:custGeom>
              <a:avLst/>
              <a:gdLst/>
              <a:ahLst/>
              <a:cxnLst/>
              <a:rect l="l" t="t" r="r" b="b"/>
              <a:pathLst>
                <a:path w="10763885">
                  <a:moveTo>
                    <a:pt x="0" y="0"/>
                  </a:moveTo>
                  <a:lnTo>
                    <a:pt x="10763846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796925" y="4783327"/>
              <a:ext cx="82550" cy="0"/>
            </a:xfrm>
            <a:custGeom>
              <a:avLst/>
              <a:gdLst/>
              <a:ahLst/>
              <a:cxnLst/>
              <a:rect l="l" t="t" r="r" b="b"/>
              <a:pathLst>
                <a:path w="82550">
                  <a:moveTo>
                    <a:pt x="0" y="0"/>
                  </a:moveTo>
                  <a:lnTo>
                    <a:pt x="81953" y="0"/>
                  </a:lnTo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878878" y="4783327"/>
              <a:ext cx="10763885" cy="0"/>
            </a:xfrm>
            <a:custGeom>
              <a:avLst/>
              <a:gdLst/>
              <a:ahLst/>
              <a:cxnLst/>
              <a:rect l="l" t="t" r="r" b="b"/>
              <a:pathLst>
                <a:path w="10763885">
                  <a:moveTo>
                    <a:pt x="0" y="0"/>
                  </a:moveTo>
                  <a:lnTo>
                    <a:pt x="10763846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796925" y="5123052"/>
              <a:ext cx="82550" cy="0"/>
            </a:xfrm>
            <a:custGeom>
              <a:avLst/>
              <a:gdLst/>
              <a:ahLst/>
              <a:cxnLst/>
              <a:rect l="l" t="t" r="r" b="b"/>
              <a:pathLst>
                <a:path w="82550">
                  <a:moveTo>
                    <a:pt x="0" y="0"/>
                  </a:moveTo>
                  <a:lnTo>
                    <a:pt x="81953" y="0"/>
                  </a:lnTo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878878" y="5123052"/>
              <a:ext cx="10763885" cy="0"/>
            </a:xfrm>
            <a:custGeom>
              <a:avLst/>
              <a:gdLst/>
              <a:ahLst/>
              <a:cxnLst/>
              <a:rect l="l" t="t" r="r" b="b"/>
              <a:pathLst>
                <a:path w="10763885">
                  <a:moveTo>
                    <a:pt x="0" y="0"/>
                  </a:moveTo>
                  <a:lnTo>
                    <a:pt x="10763846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796925" y="5462651"/>
              <a:ext cx="82550" cy="0"/>
            </a:xfrm>
            <a:custGeom>
              <a:avLst/>
              <a:gdLst/>
              <a:ahLst/>
              <a:cxnLst/>
              <a:rect l="l" t="t" r="r" b="b"/>
              <a:pathLst>
                <a:path w="82550">
                  <a:moveTo>
                    <a:pt x="0" y="0"/>
                  </a:moveTo>
                  <a:lnTo>
                    <a:pt x="81953" y="0"/>
                  </a:lnTo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803275" y="1920875"/>
              <a:ext cx="10839450" cy="3542029"/>
            </a:xfrm>
            <a:custGeom>
              <a:avLst/>
              <a:gdLst/>
              <a:ahLst/>
              <a:cxnLst/>
              <a:rect l="l" t="t" r="r" b="b"/>
              <a:pathLst>
                <a:path w="10839450" h="3542029">
                  <a:moveTo>
                    <a:pt x="75603" y="3541776"/>
                  </a:moveTo>
                  <a:lnTo>
                    <a:pt x="10839450" y="3541776"/>
                  </a:lnTo>
                </a:path>
                <a:path w="10839450" h="3542029">
                  <a:moveTo>
                    <a:pt x="0" y="0"/>
                  </a:moveTo>
                  <a:lnTo>
                    <a:pt x="0" y="1431798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803275" y="3352672"/>
              <a:ext cx="0" cy="2456180"/>
            </a:xfrm>
            <a:custGeom>
              <a:avLst/>
              <a:gdLst/>
              <a:ahLst/>
              <a:cxnLst/>
              <a:rect l="l" t="t" r="r" b="b"/>
              <a:pathLst>
                <a:path h="2456179">
                  <a:moveTo>
                    <a:pt x="0" y="0"/>
                  </a:moveTo>
                  <a:lnTo>
                    <a:pt x="0" y="2455989"/>
                  </a:lnTo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796925" y="1920875"/>
              <a:ext cx="10845800" cy="3888104"/>
            </a:xfrm>
            <a:custGeom>
              <a:avLst/>
              <a:gdLst/>
              <a:ahLst/>
              <a:cxnLst/>
              <a:rect l="l" t="t" r="r" b="b"/>
              <a:pathLst>
                <a:path w="10845800" h="3888104">
                  <a:moveTo>
                    <a:pt x="10839450" y="0"/>
                  </a:moveTo>
                  <a:lnTo>
                    <a:pt x="10839450" y="3887787"/>
                  </a:lnTo>
                </a:path>
                <a:path w="10845800" h="3888104">
                  <a:moveTo>
                    <a:pt x="0" y="6350"/>
                  </a:moveTo>
                  <a:lnTo>
                    <a:pt x="10845800" y="63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796925" y="5802312"/>
              <a:ext cx="82550" cy="0"/>
            </a:xfrm>
            <a:custGeom>
              <a:avLst/>
              <a:gdLst/>
              <a:ahLst/>
              <a:cxnLst/>
              <a:rect l="l" t="t" r="r" b="b"/>
              <a:pathLst>
                <a:path w="82550">
                  <a:moveTo>
                    <a:pt x="0" y="0"/>
                  </a:moveTo>
                  <a:lnTo>
                    <a:pt x="81953" y="0"/>
                  </a:lnTo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878878" y="5802312"/>
              <a:ext cx="10763885" cy="0"/>
            </a:xfrm>
            <a:custGeom>
              <a:avLst/>
              <a:gdLst/>
              <a:ahLst/>
              <a:cxnLst/>
              <a:rect l="l" t="t" r="r" b="b"/>
              <a:pathLst>
                <a:path w="10763885">
                  <a:moveTo>
                    <a:pt x="0" y="0"/>
                  </a:moveTo>
                  <a:lnTo>
                    <a:pt x="10763846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9" name="object 39"/>
          <p:cNvSpPr txBox="1"/>
          <p:nvPr/>
        </p:nvSpPr>
        <p:spPr>
          <a:xfrm>
            <a:off x="2474467" y="2413507"/>
            <a:ext cx="836294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Наи</a:t>
            </a:r>
            <a:r>
              <a:rPr sz="1000" spc="-10" dirty="0">
                <a:latin typeface="Calibri"/>
                <a:cs typeface="Calibri"/>
              </a:rPr>
              <a:t>м</a:t>
            </a:r>
            <a:r>
              <a:rPr sz="1000" spc="-15" dirty="0">
                <a:latin typeface="Calibri"/>
                <a:cs typeface="Calibri"/>
              </a:rPr>
              <a:t>е</a:t>
            </a:r>
            <a:r>
              <a:rPr sz="1000" spc="-10" dirty="0">
                <a:latin typeface="Calibri"/>
                <a:cs typeface="Calibri"/>
              </a:rPr>
              <a:t>н</a:t>
            </a:r>
            <a:r>
              <a:rPr sz="1000" spc="-5" dirty="0">
                <a:latin typeface="Calibri"/>
                <a:cs typeface="Calibri"/>
              </a:rPr>
              <a:t>ов</a:t>
            </a:r>
            <a:r>
              <a:rPr sz="1000" dirty="0">
                <a:latin typeface="Calibri"/>
                <a:cs typeface="Calibri"/>
              </a:rPr>
              <a:t>а</a:t>
            </a:r>
            <a:r>
              <a:rPr sz="1000" spc="-10" dirty="0">
                <a:latin typeface="Calibri"/>
                <a:cs typeface="Calibri"/>
              </a:rPr>
              <a:t>н</a:t>
            </a:r>
            <a:r>
              <a:rPr sz="1000" spc="-5" dirty="0">
                <a:latin typeface="Calibri"/>
                <a:cs typeface="Calibri"/>
              </a:rPr>
              <a:t>ие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5034153" y="2337307"/>
            <a:ext cx="428625" cy="3302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635" algn="ctr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№</a:t>
            </a:r>
            <a:endParaRPr sz="10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sz="1000" spc="-5" dirty="0">
                <a:latin typeface="Calibri"/>
                <a:cs typeface="Calibri"/>
              </a:rPr>
              <a:t>стро-ки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5748020" y="2337307"/>
            <a:ext cx="436880" cy="3302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20955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Код по </a:t>
            </a:r>
            <a:r>
              <a:rPr sz="1000" spc="-21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МКБ</a:t>
            </a:r>
            <a:r>
              <a:rPr sz="1000" spc="-10" dirty="0">
                <a:latin typeface="Calibri"/>
                <a:cs typeface="Calibri"/>
              </a:rPr>
              <a:t>-10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6783069" y="2413507"/>
            <a:ext cx="32067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В</a:t>
            </a:r>
            <a:r>
              <a:rPr sz="1000" spc="-10" dirty="0">
                <a:latin typeface="Calibri"/>
                <a:cs typeface="Calibri"/>
              </a:rPr>
              <a:t>се</a:t>
            </a:r>
            <a:r>
              <a:rPr sz="1000" spc="-5" dirty="0">
                <a:latin typeface="Calibri"/>
                <a:cs typeface="Calibri"/>
              </a:rPr>
              <a:t>го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8772525" y="1988947"/>
            <a:ext cx="156146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в</a:t>
            </a:r>
            <a:r>
              <a:rPr sz="1000" spc="-15" dirty="0">
                <a:latin typeface="Calibri"/>
                <a:cs typeface="Calibri"/>
              </a:rPr>
              <a:t> </a:t>
            </a:r>
            <a:r>
              <a:rPr sz="1000" spc="-10" dirty="0">
                <a:latin typeface="Calibri"/>
                <a:cs typeface="Calibri"/>
              </a:rPr>
              <a:t>том</a:t>
            </a:r>
            <a:r>
              <a:rPr sz="1000" spc="-5" dirty="0">
                <a:latin typeface="Calibri"/>
                <a:cs typeface="Calibri"/>
              </a:rPr>
              <a:t> числе</a:t>
            </a:r>
            <a:r>
              <a:rPr sz="1000" spc="1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в</a:t>
            </a:r>
            <a:r>
              <a:rPr sz="100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возрасте</a:t>
            </a:r>
            <a:r>
              <a:rPr sz="1000" spc="-10" dirty="0">
                <a:latin typeface="Calibri"/>
                <a:cs typeface="Calibri"/>
              </a:rPr>
              <a:t> (лет):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7732521" y="2567381"/>
            <a:ext cx="31369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0</a:t>
            </a:r>
            <a:r>
              <a:rPr sz="1000" spc="-4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-</a:t>
            </a:r>
            <a:r>
              <a:rPr sz="1000" spc="-40" dirty="0">
                <a:latin typeface="Calibri"/>
                <a:cs typeface="Calibri"/>
              </a:rPr>
              <a:t> </a:t>
            </a:r>
            <a:r>
              <a:rPr sz="1000" spc="-10" dirty="0">
                <a:latin typeface="Calibri"/>
                <a:cs typeface="Calibri"/>
              </a:rPr>
              <a:t>14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8536940" y="2567381"/>
            <a:ext cx="37909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15</a:t>
            </a:r>
            <a:r>
              <a:rPr sz="1000" spc="-2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-</a:t>
            </a:r>
            <a:r>
              <a:rPr sz="1000" spc="-40" dirty="0">
                <a:latin typeface="Calibri"/>
                <a:cs typeface="Calibri"/>
              </a:rPr>
              <a:t> </a:t>
            </a:r>
            <a:r>
              <a:rPr sz="1000" spc="-10" dirty="0">
                <a:latin typeface="Calibri"/>
                <a:cs typeface="Calibri"/>
              </a:rPr>
              <a:t>17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9368790" y="2567381"/>
            <a:ext cx="37909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18</a:t>
            </a:r>
            <a:r>
              <a:rPr sz="1000" spc="-2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-</a:t>
            </a:r>
            <a:r>
              <a:rPr sz="1000" spc="-40" dirty="0">
                <a:latin typeface="Calibri"/>
                <a:cs typeface="Calibri"/>
              </a:rPr>
              <a:t> </a:t>
            </a:r>
            <a:r>
              <a:rPr sz="1000" spc="-10" dirty="0">
                <a:latin typeface="Calibri"/>
                <a:cs typeface="Calibri"/>
              </a:rPr>
              <a:t>44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10200513" y="2567381"/>
            <a:ext cx="37909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45</a:t>
            </a:r>
            <a:r>
              <a:rPr sz="1000" spc="-2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-</a:t>
            </a:r>
            <a:r>
              <a:rPr sz="1000" spc="-40" dirty="0">
                <a:latin typeface="Calibri"/>
                <a:cs typeface="Calibri"/>
              </a:rPr>
              <a:t> </a:t>
            </a:r>
            <a:r>
              <a:rPr sz="1000" spc="-10" dirty="0">
                <a:latin typeface="Calibri"/>
                <a:cs typeface="Calibri"/>
              </a:rPr>
              <a:t>49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10991215" y="2491181"/>
            <a:ext cx="459740" cy="3308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50</a:t>
            </a:r>
            <a:r>
              <a:rPr sz="1000" spc="-35" dirty="0">
                <a:latin typeface="Calibri"/>
                <a:cs typeface="Calibri"/>
              </a:rPr>
              <a:t> </a:t>
            </a:r>
            <a:r>
              <a:rPr sz="1000" spc="-10" dirty="0">
                <a:latin typeface="Calibri"/>
                <a:cs typeface="Calibri"/>
              </a:rPr>
              <a:t>лет</a:t>
            </a:r>
            <a:r>
              <a:rPr sz="1000" spc="-1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и</a:t>
            </a:r>
            <a:endParaRPr sz="1000">
              <a:latin typeface="Calibri"/>
              <a:cs typeface="Calibri"/>
            </a:endParaRPr>
          </a:p>
          <a:p>
            <a:pPr marL="38100">
              <a:lnSpc>
                <a:spcPct val="100000"/>
              </a:lnSpc>
              <a:spcBef>
                <a:spcPts val="5"/>
              </a:spcBef>
            </a:pPr>
            <a:r>
              <a:rPr sz="1000" spc="-5" dirty="0">
                <a:latin typeface="Calibri"/>
                <a:cs typeface="Calibri"/>
              </a:rPr>
              <a:t>старше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2847848" y="3126486"/>
            <a:ext cx="8953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1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5203316" y="3126486"/>
            <a:ext cx="8953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2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5921755" y="3126486"/>
            <a:ext cx="8953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3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6899275" y="3126486"/>
            <a:ext cx="8953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4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7845297" y="3126486"/>
            <a:ext cx="8953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5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8681719" y="3126486"/>
            <a:ext cx="8953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6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9513569" y="3126486"/>
            <a:ext cx="8953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7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10345293" y="3126486"/>
            <a:ext cx="8953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8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11177143" y="3126486"/>
            <a:ext cx="8953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9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5203316" y="3538220"/>
            <a:ext cx="8953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1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5693155" y="3538220"/>
            <a:ext cx="54673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latin typeface="Calibri"/>
                <a:cs typeface="Calibri"/>
              </a:rPr>
              <a:t>O02</a:t>
            </a:r>
            <a:r>
              <a:rPr sz="1000" spc="-2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-</a:t>
            </a:r>
            <a:r>
              <a:rPr sz="1000" spc="-35" dirty="0">
                <a:latin typeface="Calibri"/>
                <a:cs typeface="Calibri"/>
              </a:rPr>
              <a:t> </a:t>
            </a:r>
            <a:r>
              <a:rPr sz="1000" spc="-10" dirty="0">
                <a:latin typeface="Calibri"/>
                <a:cs typeface="Calibri"/>
              </a:rPr>
              <a:t>O06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6818121" y="3538220"/>
            <a:ext cx="28194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latin typeface="Calibri"/>
                <a:cs typeface="Calibri"/>
              </a:rPr>
              <a:t>2000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7859014" y="3538220"/>
            <a:ext cx="8953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5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8634476" y="3538220"/>
            <a:ext cx="1536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latin typeface="Calibri"/>
                <a:cs typeface="Calibri"/>
              </a:rPr>
              <a:t>12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9400793" y="3538220"/>
            <a:ext cx="28194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latin typeface="Calibri"/>
                <a:cs typeface="Calibri"/>
              </a:rPr>
              <a:t>1300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10327005" y="3538220"/>
            <a:ext cx="1536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latin typeface="Calibri"/>
                <a:cs typeface="Calibri"/>
              </a:rPr>
              <a:t>20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1094943" y="3949953"/>
            <a:ext cx="123888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в</a:t>
            </a:r>
            <a:r>
              <a:rPr sz="1000" spc="-20" dirty="0">
                <a:latin typeface="Calibri"/>
                <a:cs typeface="Calibri"/>
              </a:rPr>
              <a:t> </a:t>
            </a:r>
            <a:r>
              <a:rPr sz="1000" spc="-10" dirty="0">
                <a:latin typeface="Calibri"/>
                <a:cs typeface="Calibri"/>
              </a:rPr>
              <a:t>том </a:t>
            </a:r>
            <a:r>
              <a:rPr sz="1000" spc="-5" dirty="0">
                <a:latin typeface="Calibri"/>
                <a:cs typeface="Calibri"/>
              </a:rPr>
              <a:t>числе</a:t>
            </a:r>
            <a:r>
              <a:rPr sz="1000" spc="1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(из</a:t>
            </a:r>
            <a:r>
              <a:rPr sz="1000" spc="-1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стр.</a:t>
            </a:r>
            <a:r>
              <a:rPr sz="1000" spc="-1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1):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66" name="object 66"/>
          <p:cNvSpPr txBox="1"/>
          <p:nvPr/>
        </p:nvSpPr>
        <p:spPr>
          <a:xfrm>
            <a:off x="5203316" y="4083811"/>
            <a:ext cx="8953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2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67" name="object 67"/>
          <p:cNvSpPr txBox="1"/>
          <p:nvPr/>
        </p:nvSpPr>
        <p:spPr>
          <a:xfrm>
            <a:off x="5847079" y="4083811"/>
            <a:ext cx="23749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latin typeface="Calibri"/>
                <a:cs typeface="Calibri"/>
              </a:rPr>
              <a:t>O02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1209243" y="4217670"/>
            <a:ext cx="216344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другие</a:t>
            </a:r>
            <a:r>
              <a:rPr sz="1000" spc="-2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анормальные</a:t>
            </a:r>
            <a:r>
              <a:rPr sz="1000" spc="1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продукты</a:t>
            </a:r>
            <a:r>
              <a:rPr sz="1000" spc="-2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зачатия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1209243" y="4520895"/>
            <a:ext cx="142811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самопроизвольный</a:t>
            </a:r>
            <a:r>
              <a:rPr sz="1000" spc="-1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аборт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70" name="object 70"/>
          <p:cNvSpPr txBox="1"/>
          <p:nvPr/>
        </p:nvSpPr>
        <p:spPr>
          <a:xfrm>
            <a:off x="5203316" y="4520895"/>
            <a:ext cx="901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3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71" name="object 71"/>
          <p:cNvSpPr txBox="1"/>
          <p:nvPr/>
        </p:nvSpPr>
        <p:spPr>
          <a:xfrm>
            <a:off x="5847079" y="4520895"/>
            <a:ext cx="23749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latin typeface="Calibri"/>
                <a:cs typeface="Calibri"/>
              </a:rPr>
              <a:t>O0</a:t>
            </a:r>
            <a:r>
              <a:rPr sz="1000" spc="-5" dirty="0">
                <a:latin typeface="Calibri"/>
                <a:cs typeface="Calibri"/>
              </a:rPr>
              <a:t>3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72" name="object 72"/>
          <p:cNvSpPr txBox="1"/>
          <p:nvPr/>
        </p:nvSpPr>
        <p:spPr>
          <a:xfrm>
            <a:off x="1209243" y="4861052"/>
            <a:ext cx="110744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медицинский</a:t>
            </a:r>
            <a:r>
              <a:rPr sz="1000" spc="-3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аборт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73" name="object 73"/>
          <p:cNvSpPr txBox="1"/>
          <p:nvPr/>
        </p:nvSpPr>
        <p:spPr>
          <a:xfrm>
            <a:off x="5203316" y="4861052"/>
            <a:ext cx="8953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4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74" name="object 74"/>
          <p:cNvSpPr txBox="1"/>
          <p:nvPr/>
        </p:nvSpPr>
        <p:spPr>
          <a:xfrm>
            <a:off x="5847079" y="4861052"/>
            <a:ext cx="23749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latin typeface="Calibri"/>
                <a:cs typeface="Calibri"/>
              </a:rPr>
              <a:t>O04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75" name="object 75"/>
          <p:cNvSpPr txBox="1"/>
          <p:nvPr/>
        </p:nvSpPr>
        <p:spPr>
          <a:xfrm>
            <a:off x="6850506" y="4861052"/>
            <a:ext cx="217804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latin typeface="Calibri"/>
                <a:cs typeface="Calibri"/>
              </a:rPr>
              <a:t>420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76" name="object 76"/>
          <p:cNvSpPr txBox="1"/>
          <p:nvPr/>
        </p:nvSpPr>
        <p:spPr>
          <a:xfrm>
            <a:off x="7859014" y="4861052"/>
            <a:ext cx="8953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2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77" name="object 77"/>
          <p:cNvSpPr txBox="1"/>
          <p:nvPr/>
        </p:nvSpPr>
        <p:spPr>
          <a:xfrm>
            <a:off x="8634476" y="4861052"/>
            <a:ext cx="1536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latin typeface="Calibri"/>
                <a:cs typeface="Calibri"/>
              </a:rPr>
              <a:t>10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78" name="object 78"/>
          <p:cNvSpPr txBox="1"/>
          <p:nvPr/>
        </p:nvSpPr>
        <p:spPr>
          <a:xfrm>
            <a:off x="1209243" y="5200903"/>
            <a:ext cx="20332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другие</a:t>
            </a:r>
            <a:r>
              <a:rPr sz="1000" spc="-1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виды аборта</a:t>
            </a:r>
            <a:r>
              <a:rPr sz="1000" spc="-2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(криминальный)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79" name="object 79"/>
          <p:cNvSpPr txBox="1"/>
          <p:nvPr/>
        </p:nvSpPr>
        <p:spPr>
          <a:xfrm>
            <a:off x="5203316" y="5200903"/>
            <a:ext cx="8953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5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80" name="object 80"/>
          <p:cNvSpPr txBox="1"/>
          <p:nvPr/>
        </p:nvSpPr>
        <p:spPr>
          <a:xfrm>
            <a:off x="5847079" y="5200903"/>
            <a:ext cx="23749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latin typeface="Calibri"/>
                <a:cs typeface="Calibri"/>
              </a:rPr>
              <a:t>O05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81" name="object 81"/>
          <p:cNvSpPr txBox="1"/>
          <p:nvPr/>
        </p:nvSpPr>
        <p:spPr>
          <a:xfrm>
            <a:off x="1209243" y="5540451"/>
            <a:ext cx="211772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аборт</a:t>
            </a:r>
            <a:r>
              <a:rPr sz="1000" spc="-20" dirty="0">
                <a:latin typeface="Calibri"/>
                <a:cs typeface="Calibri"/>
              </a:rPr>
              <a:t> </a:t>
            </a:r>
            <a:r>
              <a:rPr sz="1000" spc="-10" dirty="0">
                <a:latin typeface="Calibri"/>
                <a:cs typeface="Calibri"/>
              </a:rPr>
              <a:t>неуточненный</a:t>
            </a:r>
            <a:r>
              <a:rPr sz="1000" spc="3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(внебольничный)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82" name="object 82"/>
          <p:cNvSpPr txBox="1"/>
          <p:nvPr/>
        </p:nvSpPr>
        <p:spPr>
          <a:xfrm>
            <a:off x="5203316" y="5540451"/>
            <a:ext cx="8953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6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83" name="object 83"/>
          <p:cNvSpPr txBox="1"/>
          <p:nvPr/>
        </p:nvSpPr>
        <p:spPr>
          <a:xfrm>
            <a:off x="5847079" y="5540451"/>
            <a:ext cx="23749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latin typeface="Calibri"/>
                <a:cs typeface="Calibri"/>
              </a:rPr>
              <a:t>O06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84" name="object 84"/>
          <p:cNvGrpSpPr/>
          <p:nvPr/>
        </p:nvGrpSpPr>
        <p:grpSpPr>
          <a:xfrm>
            <a:off x="2837433" y="3607053"/>
            <a:ext cx="3939540" cy="1313815"/>
            <a:chOff x="2837433" y="3607053"/>
            <a:chExt cx="3939540" cy="1313815"/>
          </a:xfrm>
        </p:grpSpPr>
        <p:sp>
          <p:nvSpPr>
            <p:cNvPr id="85" name="object 85"/>
            <p:cNvSpPr/>
            <p:nvPr/>
          </p:nvSpPr>
          <p:spPr>
            <a:xfrm>
              <a:off x="2843783" y="3613403"/>
              <a:ext cx="3926840" cy="1301115"/>
            </a:xfrm>
            <a:custGeom>
              <a:avLst/>
              <a:gdLst/>
              <a:ahLst/>
              <a:cxnLst/>
              <a:rect l="l" t="t" r="r" b="b"/>
              <a:pathLst>
                <a:path w="3926840" h="1301114">
                  <a:moveTo>
                    <a:pt x="1840992" y="0"/>
                  </a:moveTo>
                  <a:lnTo>
                    <a:pt x="0" y="0"/>
                  </a:lnTo>
                  <a:lnTo>
                    <a:pt x="0" y="1101852"/>
                  </a:lnTo>
                  <a:lnTo>
                    <a:pt x="1840992" y="1101852"/>
                  </a:lnTo>
                  <a:lnTo>
                    <a:pt x="1840992" y="918210"/>
                  </a:lnTo>
                  <a:lnTo>
                    <a:pt x="3926459" y="1300607"/>
                  </a:lnTo>
                  <a:lnTo>
                    <a:pt x="1840992" y="642747"/>
                  </a:lnTo>
                  <a:lnTo>
                    <a:pt x="1840992" y="0"/>
                  </a:lnTo>
                  <a:close/>
                </a:path>
              </a:pathLst>
            </a:custGeom>
            <a:solidFill>
              <a:srgbClr val="4471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" name="object 86"/>
            <p:cNvSpPr/>
            <p:nvPr/>
          </p:nvSpPr>
          <p:spPr>
            <a:xfrm>
              <a:off x="2843783" y="3613403"/>
              <a:ext cx="3926840" cy="1301115"/>
            </a:xfrm>
            <a:custGeom>
              <a:avLst/>
              <a:gdLst/>
              <a:ahLst/>
              <a:cxnLst/>
              <a:rect l="l" t="t" r="r" b="b"/>
              <a:pathLst>
                <a:path w="3926840" h="1301114">
                  <a:moveTo>
                    <a:pt x="0" y="0"/>
                  </a:moveTo>
                  <a:lnTo>
                    <a:pt x="1073912" y="0"/>
                  </a:lnTo>
                  <a:lnTo>
                    <a:pt x="1534160" y="0"/>
                  </a:lnTo>
                  <a:lnTo>
                    <a:pt x="1840992" y="0"/>
                  </a:lnTo>
                  <a:lnTo>
                    <a:pt x="1840992" y="642747"/>
                  </a:lnTo>
                  <a:lnTo>
                    <a:pt x="3926459" y="1300607"/>
                  </a:lnTo>
                  <a:lnTo>
                    <a:pt x="1840992" y="918210"/>
                  </a:lnTo>
                  <a:lnTo>
                    <a:pt x="1840992" y="1101852"/>
                  </a:lnTo>
                  <a:lnTo>
                    <a:pt x="1534160" y="1101852"/>
                  </a:lnTo>
                  <a:lnTo>
                    <a:pt x="1073912" y="1101852"/>
                  </a:lnTo>
                  <a:lnTo>
                    <a:pt x="0" y="1101852"/>
                  </a:lnTo>
                  <a:lnTo>
                    <a:pt x="0" y="918210"/>
                  </a:lnTo>
                  <a:lnTo>
                    <a:pt x="0" y="642747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7" name="object 87"/>
          <p:cNvSpPr txBox="1"/>
          <p:nvPr/>
        </p:nvSpPr>
        <p:spPr>
          <a:xfrm>
            <a:off x="872744" y="3517643"/>
            <a:ext cx="3592829" cy="509270"/>
          </a:xfrm>
          <a:prstGeom prst="rect">
            <a:avLst/>
          </a:prstGeom>
        </p:spPr>
        <p:txBody>
          <a:bodyPr vert="horz" wrap="square" lIns="0" tIns="3238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4"/>
              </a:spcBef>
            </a:pPr>
            <a:r>
              <a:rPr sz="1000" spc="-5" dirty="0">
                <a:latin typeface="Calibri"/>
                <a:cs typeface="Calibri"/>
              </a:rPr>
              <a:t>Число</a:t>
            </a:r>
            <a:r>
              <a:rPr sz="100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прерываний</a:t>
            </a:r>
            <a:r>
              <a:rPr sz="1000" spc="25" dirty="0">
                <a:latin typeface="Calibri"/>
                <a:cs typeface="Calibri"/>
              </a:rPr>
              <a:t> </a:t>
            </a:r>
            <a:r>
              <a:rPr sz="1000" spc="-10" dirty="0">
                <a:latin typeface="Calibri"/>
                <a:cs typeface="Calibri"/>
              </a:rPr>
              <a:t>беременности</a:t>
            </a:r>
            <a:r>
              <a:rPr sz="1000" spc="5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в срок</a:t>
            </a:r>
            <a:r>
              <a:rPr sz="1000" spc="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до</a:t>
            </a:r>
            <a:r>
              <a:rPr sz="1000" spc="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12</a:t>
            </a:r>
            <a:r>
              <a:rPr sz="1000" spc="15" dirty="0">
                <a:latin typeface="Calibri"/>
                <a:cs typeface="Calibri"/>
              </a:rPr>
              <a:t> </a:t>
            </a:r>
            <a:r>
              <a:rPr sz="1000" spc="-10" dirty="0">
                <a:latin typeface="Calibri"/>
                <a:cs typeface="Calibri"/>
              </a:rPr>
              <a:t>недель,</a:t>
            </a:r>
            <a:r>
              <a:rPr sz="1000" spc="5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всего</a:t>
            </a:r>
            <a:endParaRPr sz="1000">
              <a:latin typeface="Calibri"/>
              <a:cs typeface="Calibri"/>
            </a:endParaRPr>
          </a:p>
          <a:p>
            <a:pPr marL="2204720">
              <a:lnSpc>
                <a:spcPct val="100000"/>
              </a:lnSpc>
              <a:spcBef>
                <a:spcPts val="295"/>
              </a:spcBef>
            </a:pPr>
            <a:r>
              <a:rPr sz="1800" b="1" spc="-10" dirty="0">
                <a:solidFill>
                  <a:srgbClr val="FFFFFF"/>
                </a:solidFill>
                <a:latin typeface="Calibri"/>
                <a:cs typeface="Calibri"/>
              </a:rPr>
              <a:t>Соответствует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88" name="object 88"/>
          <p:cNvSpPr txBox="1"/>
          <p:nvPr/>
        </p:nvSpPr>
        <p:spPr>
          <a:xfrm>
            <a:off x="3119754" y="4007611"/>
            <a:ext cx="128841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0" dirty="0">
                <a:solidFill>
                  <a:srgbClr val="FFFFFF"/>
                </a:solidFill>
                <a:latin typeface="Times New Roman"/>
                <a:cs typeface="Times New Roman"/>
              </a:rPr>
              <a:t>ф13т1100г1+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89" name="object 89"/>
          <p:cNvSpPr txBox="1"/>
          <p:nvPr/>
        </p:nvSpPr>
        <p:spPr>
          <a:xfrm>
            <a:off x="3185286" y="4275835"/>
            <a:ext cx="115951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0" dirty="0">
                <a:solidFill>
                  <a:srgbClr val="FFFFFF"/>
                </a:solidFill>
                <a:latin typeface="Times New Roman"/>
                <a:cs typeface="Times New Roman"/>
              </a:rPr>
              <a:t>ф13т1101г1</a:t>
            </a:r>
            <a:endParaRPr sz="1800">
              <a:latin typeface="Times New Roman"/>
              <a:cs typeface="Times New Roman"/>
            </a:endParaRPr>
          </a:p>
        </p:txBody>
      </p:sp>
      <p:grpSp>
        <p:nvGrpSpPr>
          <p:cNvPr id="90" name="object 90"/>
          <p:cNvGrpSpPr/>
          <p:nvPr/>
        </p:nvGrpSpPr>
        <p:grpSpPr>
          <a:xfrm>
            <a:off x="1834642" y="4989321"/>
            <a:ext cx="6017260" cy="1515745"/>
            <a:chOff x="1834642" y="4989321"/>
            <a:chExt cx="6017260" cy="1515745"/>
          </a:xfrm>
        </p:grpSpPr>
        <p:sp>
          <p:nvSpPr>
            <p:cNvPr id="91" name="object 91"/>
            <p:cNvSpPr/>
            <p:nvPr/>
          </p:nvSpPr>
          <p:spPr>
            <a:xfrm>
              <a:off x="1840992" y="4995671"/>
              <a:ext cx="6004560" cy="1503045"/>
            </a:xfrm>
            <a:custGeom>
              <a:avLst/>
              <a:gdLst/>
              <a:ahLst/>
              <a:cxnLst/>
              <a:rect l="l" t="t" r="r" b="b"/>
              <a:pathLst>
                <a:path w="6004559" h="1503045">
                  <a:moveTo>
                    <a:pt x="6004433" y="0"/>
                  </a:moveTo>
                  <a:lnTo>
                    <a:pt x="2281428" y="449833"/>
                  </a:lnTo>
                  <a:lnTo>
                    <a:pt x="2281428" y="239267"/>
                  </a:lnTo>
                  <a:lnTo>
                    <a:pt x="0" y="239267"/>
                  </a:lnTo>
                  <a:lnTo>
                    <a:pt x="0" y="1502664"/>
                  </a:lnTo>
                  <a:lnTo>
                    <a:pt x="2281428" y="1502664"/>
                  </a:lnTo>
                  <a:lnTo>
                    <a:pt x="2281428" y="765682"/>
                  </a:lnTo>
                  <a:lnTo>
                    <a:pt x="6004433" y="0"/>
                  </a:lnTo>
                  <a:close/>
                </a:path>
              </a:pathLst>
            </a:custGeom>
            <a:solidFill>
              <a:srgbClr val="C8C8C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" name="object 92"/>
            <p:cNvSpPr/>
            <p:nvPr/>
          </p:nvSpPr>
          <p:spPr>
            <a:xfrm>
              <a:off x="1840992" y="4995671"/>
              <a:ext cx="6004560" cy="1503045"/>
            </a:xfrm>
            <a:custGeom>
              <a:avLst/>
              <a:gdLst/>
              <a:ahLst/>
              <a:cxnLst/>
              <a:rect l="l" t="t" r="r" b="b"/>
              <a:pathLst>
                <a:path w="6004559" h="1503045">
                  <a:moveTo>
                    <a:pt x="0" y="239267"/>
                  </a:moveTo>
                  <a:lnTo>
                    <a:pt x="1330833" y="239267"/>
                  </a:lnTo>
                  <a:lnTo>
                    <a:pt x="1901190" y="239267"/>
                  </a:lnTo>
                  <a:lnTo>
                    <a:pt x="2281428" y="239267"/>
                  </a:lnTo>
                  <a:lnTo>
                    <a:pt x="2281428" y="449833"/>
                  </a:lnTo>
                  <a:lnTo>
                    <a:pt x="6004433" y="0"/>
                  </a:lnTo>
                  <a:lnTo>
                    <a:pt x="2281428" y="765682"/>
                  </a:lnTo>
                  <a:lnTo>
                    <a:pt x="2281428" y="1502664"/>
                  </a:lnTo>
                  <a:lnTo>
                    <a:pt x="1901190" y="1502664"/>
                  </a:lnTo>
                  <a:lnTo>
                    <a:pt x="1330833" y="1502664"/>
                  </a:lnTo>
                  <a:lnTo>
                    <a:pt x="0" y="1502664"/>
                  </a:lnTo>
                  <a:lnTo>
                    <a:pt x="0" y="765682"/>
                  </a:lnTo>
                  <a:lnTo>
                    <a:pt x="0" y="449833"/>
                  </a:lnTo>
                  <a:lnTo>
                    <a:pt x="0" y="239267"/>
                  </a:lnTo>
                  <a:close/>
                </a:path>
              </a:pathLst>
            </a:custGeom>
            <a:ln w="12700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3" name="object 93"/>
          <p:cNvSpPr txBox="1"/>
          <p:nvPr/>
        </p:nvSpPr>
        <p:spPr>
          <a:xfrm>
            <a:off x="2282444" y="5565749"/>
            <a:ext cx="140017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10" dirty="0">
                <a:latin typeface="Calibri"/>
                <a:cs typeface="Calibri"/>
              </a:rPr>
              <a:t>Соответствует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94" name="object 94"/>
          <p:cNvSpPr txBox="1"/>
          <p:nvPr/>
        </p:nvSpPr>
        <p:spPr>
          <a:xfrm>
            <a:off x="2402839" y="5841288"/>
            <a:ext cx="115951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0" dirty="0">
                <a:latin typeface="Times New Roman"/>
                <a:cs typeface="Times New Roman"/>
              </a:rPr>
              <a:t>ф13т1101г3</a:t>
            </a:r>
            <a:endParaRPr sz="1800">
              <a:latin typeface="Times New Roman"/>
              <a:cs typeface="Times New Roman"/>
            </a:endParaRPr>
          </a:p>
        </p:txBody>
      </p:sp>
      <p:grpSp>
        <p:nvGrpSpPr>
          <p:cNvPr id="95" name="object 95"/>
          <p:cNvGrpSpPr/>
          <p:nvPr/>
        </p:nvGrpSpPr>
        <p:grpSpPr>
          <a:xfrm>
            <a:off x="8760206" y="3856990"/>
            <a:ext cx="3192780" cy="1276350"/>
            <a:chOff x="8760206" y="3856990"/>
            <a:chExt cx="3192780" cy="1276350"/>
          </a:xfrm>
        </p:grpSpPr>
        <p:sp>
          <p:nvSpPr>
            <p:cNvPr id="96" name="object 96"/>
            <p:cNvSpPr/>
            <p:nvPr/>
          </p:nvSpPr>
          <p:spPr>
            <a:xfrm>
              <a:off x="8766556" y="3863340"/>
              <a:ext cx="3180080" cy="1263650"/>
            </a:xfrm>
            <a:custGeom>
              <a:avLst/>
              <a:gdLst/>
              <a:ahLst/>
              <a:cxnLst/>
              <a:rect l="l" t="t" r="r" b="b"/>
              <a:pathLst>
                <a:path w="3180079" h="1263650">
                  <a:moveTo>
                    <a:pt x="3180079" y="0"/>
                  </a:moveTo>
                  <a:lnTo>
                    <a:pt x="898651" y="0"/>
                  </a:lnTo>
                  <a:lnTo>
                    <a:pt x="898651" y="736981"/>
                  </a:lnTo>
                  <a:lnTo>
                    <a:pt x="0" y="1165352"/>
                  </a:lnTo>
                  <a:lnTo>
                    <a:pt x="898651" y="1052830"/>
                  </a:lnTo>
                  <a:lnTo>
                    <a:pt x="898651" y="1263396"/>
                  </a:lnTo>
                  <a:lnTo>
                    <a:pt x="3180079" y="1263396"/>
                  </a:lnTo>
                  <a:lnTo>
                    <a:pt x="3180079" y="0"/>
                  </a:lnTo>
                  <a:close/>
                </a:path>
              </a:pathLst>
            </a:custGeom>
            <a:solidFill>
              <a:srgbClr val="92D05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" name="object 97"/>
            <p:cNvSpPr/>
            <p:nvPr/>
          </p:nvSpPr>
          <p:spPr>
            <a:xfrm>
              <a:off x="8766556" y="3863340"/>
              <a:ext cx="3180080" cy="1263650"/>
            </a:xfrm>
            <a:custGeom>
              <a:avLst/>
              <a:gdLst/>
              <a:ahLst/>
              <a:cxnLst/>
              <a:rect l="l" t="t" r="r" b="b"/>
              <a:pathLst>
                <a:path w="3180079" h="1263650">
                  <a:moveTo>
                    <a:pt x="898651" y="0"/>
                  </a:moveTo>
                  <a:lnTo>
                    <a:pt x="1278890" y="0"/>
                  </a:lnTo>
                  <a:lnTo>
                    <a:pt x="1849247" y="0"/>
                  </a:lnTo>
                  <a:lnTo>
                    <a:pt x="3180079" y="0"/>
                  </a:lnTo>
                  <a:lnTo>
                    <a:pt x="3180079" y="736981"/>
                  </a:lnTo>
                  <a:lnTo>
                    <a:pt x="3180079" y="1052830"/>
                  </a:lnTo>
                  <a:lnTo>
                    <a:pt x="3180079" y="1263396"/>
                  </a:lnTo>
                  <a:lnTo>
                    <a:pt x="1849247" y="1263396"/>
                  </a:lnTo>
                  <a:lnTo>
                    <a:pt x="1278890" y="1263396"/>
                  </a:lnTo>
                  <a:lnTo>
                    <a:pt x="898651" y="1263396"/>
                  </a:lnTo>
                  <a:lnTo>
                    <a:pt x="898651" y="1052830"/>
                  </a:lnTo>
                  <a:lnTo>
                    <a:pt x="0" y="1165352"/>
                  </a:lnTo>
                  <a:lnTo>
                    <a:pt x="898651" y="736981"/>
                  </a:lnTo>
                  <a:lnTo>
                    <a:pt x="898651" y="0"/>
                  </a:lnTo>
                  <a:close/>
                </a:path>
              </a:pathLst>
            </a:custGeom>
            <a:ln w="12699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8" name="object 98"/>
          <p:cNvSpPr txBox="1"/>
          <p:nvPr/>
        </p:nvSpPr>
        <p:spPr>
          <a:xfrm>
            <a:off x="10106659" y="4056633"/>
            <a:ext cx="1400175" cy="5816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10" dirty="0">
                <a:latin typeface="Calibri"/>
                <a:cs typeface="Calibri"/>
              </a:rPr>
              <a:t>Соответствует</a:t>
            </a:r>
            <a:endParaRPr sz="1800">
              <a:latin typeface="Calibri"/>
              <a:cs typeface="Calibri"/>
            </a:endParaRPr>
          </a:p>
          <a:p>
            <a:pPr marL="67310">
              <a:lnSpc>
                <a:spcPct val="100000"/>
              </a:lnSpc>
              <a:spcBef>
                <a:spcPts val="60"/>
              </a:spcBef>
            </a:pPr>
            <a:r>
              <a:rPr sz="1800" spc="-10" dirty="0">
                <a:latin typeface="Times New Roman"/>
                <a:cs typeface="Times New Roman"/>
              </a:rPr>
              <a:t>ф13т1100г5+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99" name="object 99"/>
          <p:cNvSpPr txBox="1"/>
          <p:nvPr/>
        </p:nvSpPr>
        <p:spPr>
          <a:xfrm>
            <a:off x="10227056" y="4606493"/>
            <a:ext cx="115951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0" dirty="0">
                <a:latin typeface="Times New Roman"/>
                <a:cs typeface="Times New Roman"/>
              </a:rPr>
              <a:t>ф13т1101г4</a:t>
            </a:r>
            <a:endParaRPr sz="1800">
              <a:latin typeface="Times New Roman"/>
              <a:cs typeface="Times New Roman"/>
            </a:endParaRPr>
          </a:p>
        </p:txBody>
      </p:sp>
      <p:pic>
        <p:nvPicPr>
          <p:cNvPr id="100" name="object 100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976405" y="228345"/>
            <a:ext cx="1070065" cy="805476"/>
          </a:xfrm>
          <a:prstGeom prst="rect">
            <a:avLst/>
          </a:prstGeom>
        </p:spPr>
      </p:pic>
      <p:sp>
        <p:nvSpPr>
          <p:cNvPr id="101" name="object 101"/>
          <p:cNvSpPr txBox="1">
            <a:spLocks noGrp="1"/>
          </p:cNvSpPr>
          <p:nvPr>
            <p:ph type="title"/>
          </p:nvPr>
        </p:nvSpPr>
        <p:spPr>
          <a:xfrm>
            <a:off x="2530220" y="336626"/>
            <a:ext cx="7585075" cy="10020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pc="-15" dirty="0"/>
              <a:t>Форма</a:t>
            </a:r>
            <a:r>
              <a:rPr spc="-30" dirty="0"/>
              <a:t> </a:t>
            </a:r>
            <a:r>
              <a:rPr spc="5" dirty="0"/>
              <a:t>№</a:t>
            </a:r>
            <a:r>
              <a:rPr spc="-25" dirty="0"/>
              <a:t> </a:t>
            </a:r>
            <a:r>
              <a:rPr dirty="0"/>
              <a:t>13</a:t>
            </a:r>
            <a:r>
              <a:rPr spc="-15" dirty="0"/>
              <a:t> </a:t>
            </a:r>
            <a:r>
              <a:rPr dirty="0"/>
              <a:t>«Сведения</a:t>
            </a:r>
            <a:r>
              <a:rPr spc="-25" dirty="0"/>
              <a:t> </a:t>
            </a:r>
            <a:r>
              <a:rPr dirty="0"/>
              <a:t>о</a:t>
            </a:r>
            <a:r>
              <a:rPr spc="-15" dirty="0"/>
              <a:t> </a:t>
            </a:r>
            <a:r>
              <a:rPr dirty="0"/>
              <a:t>беременности</a:t>
            </a:r>
            <a:r>
              <a:rPr spc="-40" dirty="0"/>
              <a:t> </a:t>
            </a:r>
            <a:r>
              <a:rPr dirty="0"/>
              <a:t>с </a:t>
            </a:r>
            <a:r>
              <a:rPr spc="-785" dirty="0"/>
              <a:t> </a:t>
            </a:r>
            <a:r>
              <a:rPr spc="-10" dirty="0"/>
              <a:t>абортивным</a:t>
            </a:r>
            <a:r>
              <a:rPr spc="-45" dirty="0"/>
              <a:t> </a:t>
            </a:r>
            <a:r>
              <a:rPr spc="-40" dirty="0"/>
              <a:t>исходом»</a:t>
            </a:r>
          </a:p>
        </p:txBody>
      </p:sp>
      <p:sp>
        <p:nvSpPr>
          <p:cNvPr id="102" name="object 102"/>
          <p:cNvSpPr txBox="1"/>
          <p:nvPr/>
        </p:nvSpPr>
        <p:spPr>
          <a:xfrm>
            <a:off x="764540" y="1602104"/>
            <a:ext cx="62293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Calibri Light"/>
                <a:cs typeface="Calibri Light"/>
              </a:rPr>
              <a:t>(10</a:t>
            </a:r>
            <a:r>
              <a:rPr sz="1800" spc="-15" dirty="0">
                <a:latin typeface="Calibri Light"/>
                <a:cs typeface="Calibri Light"/>
              </a:rPr>
              <a:t>0</a:t>
            </a:r>
            <a:r>
              <a:rPr sz="1800" spc="-10" dirty="0">
                <a:latin typeface="Calibri Light"/>
                <a:cs typeface="Calibri Light"/>
              </a:rPr>
              <a:t>0</a:t>
            </a:r>
            <a:r>
              <a:rPr sz="1800" dirty="0">
                <a:latin typeface="Calibri Light"/>
                <a:cs typeface="Calibri Light"/>
              </a:rPr>
              <a:t>)</a:t>
            </a:r>
            <a:endParaRPr sz="1800">
              <a:latin typeface="Calibri Light"/>
              <a:cs typeface="Calibri Light"/>
            </a:endParaRPr>
          </a:p>
        </p:txBody>
      </p:sp>
      <p:grpSp>
        <p:nvGrpSpPr>
          <p:cNvPr id="103" name="object 103"/>
          <p:cNvGrpSpPr/>
          <p:nvPr/>
        </p:nvGrpSpPr>
        <p:grpSpPr>
          <a:xfrm>
            <a:off x="3783457" y="5734558"/>
            <a:ext cx="7345045" cy="1070610"/>
            <a:chOff x="3783457" y="5734558"/>
            <a:chExt cx="7345045" cy="1070610"/>
          </a:xfrm>
        </p:grpSpPr>
        <p:sp>
          <p:nvSpPr>
            <p:cNvPr id="104" name="object 104"/>
            <p:cNvSpPr/>
            <p:nvPr/>
          </p:nvSpPr>
          <p:spPr>
            <a:xfrm>
              <a:off x="3789807" y="5740908"/>
              <a:ext cx="7332345" cy="1057910"/>
            </a:xfrm>
            <a:custGeom>
              <a:avLst/>
              <a:gdLst/>
              <a:ahLst/>
              <a:cxnLst/>
              <a:rect l="l" t="t" r="r" b="b"/>
              <a:pathLst>
                <a:path w="7332345" h="1057909">
                  <a:moveTo>
                    <a:pt x="7332344" y="0"/>
                  </a:moveTo>
                  <a:lnTo>
                    <a:pt x="2577465" y="0"/>
                  </a:lnTo>
                  <a:lnTo>
                    <a:pt x="2577465" y="176275"/>
                  </a:lnTo>
                  <a:lnTo>
                    <a:pt x="0" y="232422"/>
                  </a:lnTo>
                  <a:lnTo>
                    <a:pt x="2577465" y="440689"/>
                  </a:lnTo>
                  <a:lnTo>
                    <a:pt x="2577465" y="1057654"/>
                  </a:lnTo>
                  <a:lnTo>
                    <a:pt x="7332344" y="1057654"/>
                  </a:lnTo>
                  <a:lnTo>
                    <a:pt x="7332344" y="0"/>
                  </a:lnTo>
                  <a:close/>
                </a:path>
              </a:pathLst>
            </a:custGeom>
            <a:solidFill>
              <a:srgbClr val="C8C8C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" name="object 105"/>
            <p:cNvSpPr/>
            <p:nvPr/>
          </p:nvSpPr>
          <p:spPr>
            <a:xfrm>
              <a:off x="3789807" y="5740908"/>
              <a:ext cx="7332345" cy="1057910"/>
            </a:xfrm>
            <a:custGeom>
              <a:avLst/>
              <a:gdLst/>
              <a:ahLst/>
              <a:cxnLst/>
              <a:rect l="l" t="t" r="r" b="b"/>
              <a:pathLst>
                <a:path w="7332345" h="1057909">
                  <a:moveTo>
                    <a:pt x="2577465" y="0"/>
                  </a:moveTo>
                  <a:lnTo>
                    <a:pt x="3369944" y="0"/>
                  </a:lnTo>
                  <a:lnTo>
                    <a:pt x="4558665" y="0"/>
                  </a:lnTo>
                  <a:lnTo>
                    <a:pt x="7332344" y="0"/>
                  </a:lnTo>
                  <a:lnTo>
                    <a:pt x="7332344" y="176275"/>
                  </a:lnTo>
                  <a:lnTo>
                    <a:pt x="7332344" y="440689"/>
                  </a:lnTo>
                  <a:lnTo>
                    <a:pt x="7332344" y="1057654"/>
                  </a:lnTo>
                  <a:lnTo>
                    <a:pt x="4558665" y="1057654"/>
                  </a:lnTo>
                  <a:lnTo>
                    <a:pt x="3369944" y="1057654"/>
                  </a:lnTo>
                  <a:lnTo>
                    <a:pt x="2577465" y="1057654"/>
                  </a:lnTo>
                  <a:lnTo>
                    <a:pt x="2577465" y="440689"/>
                  </a:lnTo>
                  <a:lnTo>
                    <a:pt x="0" y="232422"/>
                  </a:lnTo>
                  <a:lnTo>
                    <a:pt x="2577465" y="176275"/>
                  </a:lnTo>
                  <a:lnTo>
                    <a:pt x="2577465" y="0"/>
                  </a:lnTo>
                  <a:close/>
                </a:path>
              </a:pathLst>
            </a:custGeom>
            <a:ln w="12700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6" name="object 106"/>
          <p:cNvSpPr txBox="1"/>
          <p:nvPr/>
        </p:nvSpPr>
        <p:spPr>
          <a:xfrm>
            <a:off x="6586855" y="5694679"/>
            <a:ext cx="4315460" cy="1122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0"/>
              </a:spcBef>
            </a:pPr>
            <a:r>
              <a:rPr sz="1800" b="1" spc="-40" dirty="0">
                <a:latin typeface="Calibri"/>
                <a:cs typeface="Calibri"/>
              </a:rPr>
              <a:t>Так </a:t>
            </a:r>
            <a:r>
              <a:rPr sz="1800" b="1" spc="-10" dirty="0">
                <a:latin typeface="Calibri"/>
                <a:cs typeface="Calibri"/>
              </a:rPr>
              <a:t>как </a:t>
            </a:r>
            <a:r>
              <a:rPr sz="1800" b="1" spc="-5" dirty="0">
                <a:latin typeface="Calibri"/>
                <a:cs typeface="Calibri"/>
              </a:rPr>
              <a:t>все </a:t>
            </a:r>
            <a:r>
              <a:rPr sz="1800" b="1" dirty="0">
                <a:latin typeface="Calibri"/>
                <a:cs typeface="Calibri"/>
              </a:rPr>
              <a:t>аборты у </a:t>
            </a:r>
            <a:r>
              <a:rPr sz="1800" b="1" spc="-5" dirty="0">
                <a:latin typeface="Calibri"/>
                <a:cs typeface="Calibri"/>
              </a:rPr>
              <a:t>девочек </a:t>
            </a:r>
            <a:r>
              <a:rPr sz="1800" b="1" dirty="0">
                <a:latin typeface="Calibri"/>
                <a:cs typeface="Calibri"/>
              </a:rPr>
              <a:t>в </a:t>
            </a:r>
            <a:r>
              <a:rPr sz="1800" b="1" spc="-5" dirty="0">
                <a:latin typeface="Calibri"/>
                <a:cs typeface="Calibri"/>
              </a:rPr>
              <a:t>возрасте </a:t>
            </a:r>
            <a:r>
              <a:rPr sz="1800" b="1" spc="-10" dirty="0">
                <a:latin typeface="Calibri"/>
                <a:cs typeface="Calibri"/>
              </a:rPr>
              <a:t>до </a:t>
            </a:r>
            <a:r>
              <a:rPr sz="1800" b="1" spc="-395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14 лет вкл. </a:t>
            </a:r>
            <a:r>
              <a:rPr sz="1800" b="1" spc="-10" dirty="0">
                <a:latin typeface="Calibri"/>
                <a:cs typeface="Calibri"/>
              </a:rPr>
              <a:t>считаются как </a:t>
            </a:r>
            <a:r>
              <a:rPr sz="1800" b="1" dirty="0">
                <a:latin typeface="Calibri"/>
                <a:cs typeface="Calibri"/>
              </a:rPr>
              <a:t>аборты </a:t>
            </a:r>
            <a:r>
              <a:rPr sz="1800" b="1" spc="-5" dirty="0">
                <a:latin typeface="Calibri"/>
                <a:cs typeface="Calibri"/>
              </a:rPr>
              <a:t>по </a:t>
            </a:r>
            <a:r>
              <a:rPr sz="1800" b="1" dirty="0"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FF0000"/>
                </a:solidFill>
                <a:latin typeface="Calibri"/>
                <a:cs typeface="Calibri"/>
              </a:rPr>
              <a:t>медицинским</a:t>
            </a:r>
            <a:r>
              <a:rPr sz="1800" b="1" spc="-3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FF0000"/>
                </a:solidFill>
                <a:latin typeface="Calibri"/>
                <a:cs typeface="Calibri"/>
              </a:rPr>
              <a:t>показаниям</a:t>
            </a:r>
            <a:r>
              <a:rPr sz="1800" b="1" spc="-5" dirty="0">
                <a:latin typeface="Calibri"/>
                <a:cs typeface="Calibri"/>
              </a:rPr>
              <a:t>,</a:t>
            </a:r>
            <a:r>
              <a:rPr sz="1800" b="1" spc="-15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в</a:t>
            </a:r>
            <a:r>
              <a:rPr sz="1800" b="1" spc="5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силу</a:t>
            </a:r>
            <a:endParaRPr sz="18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sz="1800" b="1" spc="-10" dirty="0">
                <a:latin typeface="Calibri"/>
                <a:cs typeface="Calibri"/>
              </a:rPr>
              <a:t>физиологической</a:t>
            </a:r>
            <a:r>
              <a:rPr sz="1800" b="1" spc="-40" dirty="0">
                <a:latin typeface="Calibri"/>
                <a:cs typeface="Calibri"/>
              </a:rPr>
              <a:t> </a:t>
            </a:r>
            <a:r>
              <a:rPr sz="1800" b="1" spc="-5" dirty="0">
                <a:latin typeface="Calibri"/>
                <a:cs typeface="Calibri"/>
              </a:rPr>
              <a:t>незрелости</a:t>
            </a:r>
            <a:r>
              <a:rPr sz="1800" b="1" spc="-35" dirty="0">
                <a:latin typeface="Calibri"/>
                <a:cs typeface="Calibri"/>
              </a:rPr>
              <a:t> </a:t>
            </a:r>
            <a:r>
              <a:rPr sz="1800" b="1" spc="-5" dirty="0">
                <a:latin typeface="Calibri"/>
                <a:cs typeface="Calibri"/>
              </a:rPr>
              <a:t>организма.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86966" y="2880740"/>
            <a:ext cx="3815715" cy="1847214"/>
          </a:xfrm>
          <a:prstGeom prst="rect">
            <a:avLst/>
          </a:prstGeom>
        </p:spPr>
        <p:txBody>
          <a:bodyPr vert="horz" wrap="square" lIns="0" tIns="14605" rIns="0" bIns="0" rtlCol="0">
            <a:spAutoFit/>
          </a:bodyPr>
          <a:lstStyle/>
          <a:p>
            <a:pPr marL="12700" marR="5080">
              <a:lnSpc>
                <a:spcPct val="99500"/>
              </a:lnSpc>
              <a:spcBef>
                <a:spcPts val="115"/>
              </a:spcBef>
            </a:pPr>
            <a:r>
              <a:rPr sz="2400" b="1" dirty="0">
                <a:latin typeface="Times New Roman"/>
                <a:cs typeface="Times New Roman"/>
              </a:rPr>
              <a:t>Ф13</a:t>
            </a:r>
            <a:r>
              <a:rPr sz="2400" b="1" spc="-20" dirty="0">
                <a:latin typeface="Times New Roman"/>
                <a:cs typeface="Times New Roman"/>
              </a:rPr>
              <a:t> Таблица</a:t>
            </a:r>
            <a:r>
              <a:rPr sz="2400" b="1" spc="-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2100</a:t>
            </a:r>
            <a:r>
              <a:rPr sz="2400" b="1" spc="-15" dirty="0">
                <a:latin typeface="Times New Roman"/>
                <a:cs typeface="Times New Roman"/>
              </a:rPr>
              <a:t> графа</a:t>
            </a:r>
            <a:r>
              <a:rPr sz="2400" b="1" spc="2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1</a:t>
            </a:r>
            <a:r>
              <a:rPr sz="2400" dirty="0">
                <a:latin typeface="Times New Roman"/>
                <a:cs typeface="Times New Roman"/>
              </a:rPr>
              <a:t>- </a:t>
            </a:r>
            <a:r>
              <a:rPr sz="2400" spc="-585" dirty="0">
                <a:latin typeface="Times New Roman"/>
                <a:cs typeface="Times New Roman"/>
              </a:rPr>
              <a:t> </a:t>
            </a:r>
            <a:r>
              <a:rPr sz="2400" spc="-15" dirty="0">
                <a:latin typeface="Times New Roman"/>
                <a:cs typeface="Times New Roman"/>
              </a:rPr>
              <a:t>указывать </a:t>
            </a:r>
            <a:r>
              <a:rPr sz="2400" dirty="0">
                <a:latin typeface="Times New Roman"/>
                <a:cs typeface="Times New Roman"/>
              </a:rPr>
              <a:t>число </a:t>
            </a:r>
            <a:r>
              <a:rPr sz="2400" spc="-10" dirty="0">
                <a:latin typeface="Times New Roman"/>
                <a:cs typeface="Times New Roman"/>
              </a:rPr>
              <a:t>абортов, 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проведенных </a:t>
            </a:r>
            <a:r>
              <a:rPr sz="2400" spc="-5" dirty="0">
                <a:latin typeface="Times New Roman"/>
                <a:cs typeface="Times New Roman"/>
              </a:rPr>
              <a:t>по </a:t>
            </a:r>
            <a:r>
              <a:rPr sz="2400" dirty="0">
                <a:latin typeface="Times New Roman"/>
                <a:cs typeface="Times New Roman"/>
              </a:rPr>
              <a:t>социальным </a:t>
            </a:r>
            <a:r>
              <a:rPr sz="2400" spc="-58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показаниям </a:t>
            </a:r>
            <a:r>
              <a:rPr sz="2400" dirty="0">
                <a:latin typeface="Times New Roman"/>
                <a:cs typeface="Times New Roman"/>
              </a:rPr>
              <a:t>(независимо </a:t>
            </a:r>
            <a:r>
              <a:rPr sz="2400" spc="-25" dirty="0">
                <a:latin typeface="Times New Roman"/>
                <a:cs typeface="Times New Roman"/>
              </a:rPr>
              <a:t>от 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spc="-15" dirty="0">
                <a:latin typeface="Times New Roman"/>
                <a:cs typeface="Times New Roman"/>
              </a:rPr>
              <a:t>метода).</a:t>
            </a:r>
            <a:endParaRPr sz="2400">
              <a:latin typeface="Times New Roman"/>
              <a:cs typeface="Times New Roman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3102355" y="2291842"/>
            <a:ext cx="8536940" cy="4001135"/>
            <a:chOff x="3102355" y="2291842"/>
            <a:chExt cx="8536940" cy="4001135"/>
          </a:xfrm>
        </p:grpSpPr>
        <p:sp>
          <p:nvSpPr>
            <p:cNvPr id="4" name="object 4"/>
            <p:cNvSpPr/>
            <p:nvPr/>
          </p:nvSpPr>
          <p:spPr>
            <a:xfrm>
              <a:off x="3108705" y="2298192"/>
              <a:ext cx="8524240" cy="3988435"/>
            </a:xfrm>
            <a:custGeom>
              <a:avLst/>
              <a:gdLst/>
              <a:ahLst/>
              <a:cxnLst/>
              <a:rect l="l" t="t" r="r" b="b"/>
              <a:pathLst>
                <a:path w="8524240" h="3988435">
                  <a:moveTo>
                    <a:pt x="8523986" y="0"/>
                  </a:moveTo>
                  <a:lnTo>
                    <a:pt x="2365502" y="0"/>
                  </a:lnTo>
                  <a:lnTo>
                    <a:pt x="2365502" y="2326513"/>
                  </a:lnTo>
                  <a:lnTo>
                    <a:pt x="0" y="2086991"/>
                  </a:lnTo>
                  <a:lnTo>
                    <a:pt x="2365502" y="3323590"/>
                  </a:lnTo>
                  <a:lnTo>
                    <a:pt x="2365502" y="3988308"/>
                  </a:lnTo>
                  <a:lnTo>
                    <a:pt x="8523986" y="3988308"/>
                  </a:lnTo>
                  <a:lnTo>
                    <a:pt x="8523986" y="0"/>
                  </a:lnTo>
                  <a:close/>
                </a:path>
              </a:pathLst>
            </a:custGeom>
            <a:solidFill>
              <a:srgbClr val="4471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3108705" y="2298192"/>
              <a:ext cx="8524240" cy="3988435"/>
            </a:xfrm>
            <a:custGeom>
              <a:avLst/>
              <a:gdLst/>
              <a:ahLst/>
              <a:cxnLst/>
              <a:rect l="l" t="t" r="r" b="b"/>
              <a:pathLst>
                <a:path w="8524240" h="3988435">
                  <a:moveTo>
                    <a:pt x="2365502" y="0"/>
                  </a:moveTo>
                  <a:lnTo>
                    <a:pt x="3391916" y="0"/>
                  </a:lnTo>
                  <a:lnTo>
                    <a:pt x="4931537" y="0"/>
                  </a:lnTo>
                  <a:lnTo>
                    <a:pt x="8523986" y="0"/>
                  </a:lnTo>
                  <a:lnTo>
                    <a:pt x="8523986" y="2326513"/>
                  </a:lnTo>
                  <a:lnTo>
                    <a:pt x="8523986" y="3323590"/>
                  </a:lnTo>
                  <a:lnTo>
                    <a:pt x="8523986" y="3988308"/>
                  </a:lnTo>
                  <a:lnTo>
                    <a:pt x="4931537" y="3988308"/>
                  </a:lnTo>
                  <a:lnTo>
                    <a:pt x="3391916" y="3988308"/>
                  </a:lnTo>
                  <a:lnTo>
                    <a:pt x="2365502" y="3988308"/>
                  </a:lnTo>
                  <a:lnTo>
                    <a:pt x="2365502" y="3323590"/>
                  </a:lnTo>
                  <a:lnTo>
                    <a:pt x="0" y="2086991"/>
                  </a:lnTo>
                  <a:lnTo>
                    <a:pt x="2365502" y="2326513"/>
                  </a:lnTo>
                  <a:lnTo>
                    <a:pt x="2365502" y="0"/>
                  </a:lnTo>
                  <a:close/>
                </a:path>
              </a:pathLst>
            </a:custGeom>
            <a:ln w="12699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/>
          <p:nvPr/>
        </p:nvSpPr>
        <p:spPr>
          <a:xfrm>
            <a:off x="5793994" y="3175761"/>
            <a:ext cx="5516880" cy="84899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8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Постановление</a:t>
            </a:r>
            <a:r>
              <a:rPr sz="1800" b="1" spc="1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FFFFFF"/>
                </a:solidFill>
                <a:latin typeface="Times New Roman"/>
                <a:cs typeface="Times New Roman"/>
              </a:rPr>
              <a:t>Правительства</a:t>
            </a:r>
            <a:r>
              <a:rPr sz="1800" b="1" spc="2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b="1" spc="-20" dirty="0">
                <a:solidFill>
                  <a:srgbClr val="FFFFFF"/>
                </a:solidFill>
                <a:latin typeface="Times New Roman"/>
                <a:cs typeface="Times New Roman"/>
              </a:rPr>
              <a:t>РФ</a:t>
            </a:r>
            <a:r>
              <a:rPr sz="18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b="1" spc="-15" dirty="0">
                <a:solidFill>
                  <a:srgbClr val="FFFFFF"/>
                </a:solidFill>
                <a:latin typeface="Times New Roman"/>
                <a:cs typeface="Times New Roman"/>
              </a:rPr>
              <a:t>от</a:t>
            </a:r>
            <a:r>
              <a:rPr sz="1800" b="1" spc="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FFFFFF"/>
                </a:solidFill>
                <a:latin typeface="Times New Roman"/>
                <a:cs typeface="Times New Roman"/>
              </a:rPr>
              <a:t>06.02.2012</a:t>
            </a:r>
            <a:r>
              <a:rPr sz="1800" b="1" spc="-2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FFFFFF"/>
                </a:solidFill>
                <a:latin typeface="Times New Roman"/>
                <a:cs typeface="Times New Roman"/>
              </a:rPr>
              <a:t>N</a:t>
            </a:r>
            <a:r>
              <a:rPr sz="1800" b="1" spc="-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FFFFFF"/>
                </a:solidFill>
                <a:latin typeface="Times New Roman"/>
                <a:cs typeface="Times New Roman"/>
              </a:rPr>
              <a:t>98</a:t>
            </a:r>
            <a:endParaRPr sz="1800">
              <a:latin typeface="Times New Roman"/>
              <a:cs typeface="Times New Roman"/>
            </a:endParaRPr>
          </a:p>
          <a:p>
            <a:pPr marL="57150" algn="ctr">
              <a:lnSpc>
                <a:spcPct val="100000"/>
              </a:lnSpc>
            </a:pPr>
            <a:r>
              <a:rPr sz="1800" b="1" dirty="0">
                <a:solidFill>
                  <a:srgbClr val="FFFFFF"/>
                </a:solidFill>
                <a:latin typeface="Times New Roman"/>
                <a:cs typeface="Times New Roman"/>
              </a:rPr>
              <a:t>«О</a:t>
            </a:r>
            <a:r>
              <a:rPr sz="1800" b="1" spc="-5" dirty="0">
                <a:solidFill>
                  <a:srgbClr val="FFFFFF"/>
                </a:solidFill>
                <a:latin typeface="Times New Roman"/>
                <a:cs typeface="Times New Roman"/>
              </a:rPr>
              <a:t> социальном </a:t>
            </a:r>
            <a:r>
              <a:rPr sz="18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показании</a:t>
            </a:r>
            <a:r>
              <a:rPr sz="1800" b="1" spc="1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FFFFFF"/>
                </a:solidFill>
                <a:latin typeface="Times New Roman"/>
                <a:cs typeface="Times New Roman"/>
              </a:rPr>
              <a:t>для</a:t>
            </a:r>
            <a:r>
              <a:rPr sz="18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b="1" spc="-15" dirty="0">
                <a:solidFill>
                  <a:srgbClr val="FFFFFF"/>
                </a:solidFill>
                <a:latin typeface="Times New Roman"/>
                <a:cs typeface="Times New Roman"/>
              </a:rPr>
              <a:t>искусственного</a:t>
            </a:r>
            <a:endParaRPr sz="1800">
              <a:latin typeface="Times New Roman"/>
              <a:cs typeface="Times New Roman"/>
            </a:endParaRPr>
          </a:p>
          <a:p>
            <a:pPr marL="3175" algn="ctr">
              <a:lnSpc>
                <a:spcPct val="100000"/>
              </a:lnSpc>
            </a:pPr>
            <a:r>
              <a:rPr sz="1800" b="1" spc="-5" dirty="0">
                <a:solidFill>
                  <a:srgbClr val="FFFFFF"/>
                </a:solidFill>
                <a:latin typeface="Times New Roman"/>
                <a:cs typeface="Times New Roman"/>
              </a:rPr>
              <a:t>прерывания</a:t>
            </a:r>
            <a:r>
              <a:rPr sz="1800" b="1" spc="-2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FFFFFF"/>
                </a:solidFill>
                <a:latin typeface="Times New Roman"/>
                <a:cs typeface="Times New Roman"/>
              </a:rPr>
              <a:t>беременности»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553202" y="4273422"/>
            <a:ext cx="600329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371600" algn="l"/>
                <a:tab pos="2660015" algn="l"/>
                <a:tab pos="3150870" algn="l"/>
                <a:tab pos="4827270" algn="l"/>
              </a:tabLst>
            </a:pP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соци</a:t>
            </a:r>
            <a:r>
              <a:rPr sz="1800" spc="10" dirty="0">
                <a:solidFill>
                  <a:srgbClr val="FFFFFF"/>
                </a:solidFill>
                <a:latin typeface="Times New Roman"/>
                <a:cs typeface="Times New Roman"/>
              </a:rPr>
              <a:t>а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ль</a:t>
            </a:r>
            <a:r>
              <a:rPr sz="1800" spc="-10" dirty="0">
                <a:solidFill>
                  <a:srgbClr val="FFFFFF"/>
                </a:solidFill>
                <a:latin typeface="Times New Roman"/>
                <a:cs typeface="Times New Roman"/>
              </a:rPr>
              <a:t>н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ым	</a:t>
            </a:r>
            <a:r>
              <a:rPr sz="1800" spc="5" dirty="0">
                <a:solidFill>
                  <a:srgbClr val="FFFFFF"/>
                </a:solidFill>
                <a:latin typeface="Times New Roman"/>
                <a:cs typeface="Times New Roman"/>
              </a:rPr>
              <a:t>п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о</a:t>
            </a:r>
            <a:r>
              <a:rPr sz="1800" spc="-25" dirty="0">
                <a:solidFill>
                  <a:srgbClr val="FFFFFF"/>
                </a:solidFill>
                <a:latin typeface="Times New Roman"/>
                <a:cs typeface="Times New Roman"/>
              </a:rPr>
              <a:t>к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аз</a:t>
            </a:r>
            <a:r>
              <a:rPr sz="1800" spc="5" dirty="0">
                <a:solidFill>
                  <a:srgbClr val="FFFFFF"/>
                </a:solidFill>
                <a:latin typeface="Times New Roman"/>
                <a:cs typeface="Times New Roman"/>
              </a:rPr>
              <a:t>а</a:t>
            </a: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н</a:t>
            </a:r>
            <a:r>
              <a:rPr sz="1800" spc="-10" dirty="0">
                <a:solidFill>
                  <a:srgbClr val="FFFFFF"/>
                </a:solidFill>
                <a:latin typeface="Times New Roman"/>
                <a:cs typeface="Times New Roman"/>
              </a:rPr>
              <a:t>и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ем	для	</a:t>
            </a: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ис</a:t>
            </a:r>
            <a:r>
              <a:rPr sz="1800" spc="-35" dirty="0">
                <a:solidFill>
                  <a:srgbClr val="FFFFFF"/>
                </a:solidFill>
                <a:latin typeface="Times New Roman"/>
                <a:cs typeface="Times New Roman"/>
              </a:rPr>
              <a:t>к</a:t>
            </a:r>
            <a:r>
              <a:rPr sz="1800" spc="10" dirty="0">
                <a:solidFill>
                  <a:srgbClr val="FFFFFF"/>
                </a:solidFill>
                <a:latin typeface="Times New Roman"/>
                <a:cs typeface="Times New Roman"/>
              </a:rPr>
              <a:t>у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с</a:t>
            </a:r>
            <a:r>
              <a:rPr sz="1800" spc="5" dirty="0">
                <a:solidFill>
                  <a:srgbClr val="FFFFFF"/>
                </a:solidFill>
                <a:latin typeface="Times New Roman"/>
                <a:cs typeface="Times New Roman"/>
              </a:rPr>
              <a:t>с</a:t>
            </a:r>
            <a:r>
              <a:rPr sz="1800" spc="-10" dirty="0">
                <a:solidFill>
                  <a:srgbClr val="FFFFFF"/>
                </a:solidFill>
                <a:latin typeface="Times New Roman"/>
                <a:cs typeface="Times New Roman"/>
              </a:rPr>
              <a:t>тв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енно</a:t>
            </a:r>
            <a:r>
              <a:rPr sz="1800" spc="-45" dirty="0">
                <a:solidFill>
                  <a:srgbClr val="FFFFFF"/>
                </a:solidFill>
                <a:latin typeface="Times New Roman"/>
                <a:cs typeface="Times New Roman"/>
              </a:rPr>
              <a:t>г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о	</a:t>
            </a: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преры</a:t>
            </a:r>
            <a:r>
              <a:rPr sz="1800" spc="-20" dirty="0">
                <a:solidFill>
                  <a:srgbClr val="FFFFFF"/>
                </a:solidFill>
                <a:latin typeface="Times New Roman"/>
                <a:cs typeface="Times New Roman"/>
              </a:rPr>
              <a:t>в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ания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553202" y="4547742"/>
            <a:ext cx="600329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624965" algn="l"/>
                <a:tab pos="2713355" algn="l"/>
                <a:tab pos="4363720" algn="l"/>
                <a:tab pos="5882005" algn="l"/>
              </a:tabLst>
            </a:pPr>
            <a:r>
              <a:rPr sz="1800" spc="-30" dirty="0">
                <a:solidFill>
                  <a:srgbClr val="FFFFFF"/>
                </a:solidFill>
                <a:latin typeface="Times New Roman"/>
                <a:cs typeface="Times New Roman"/>
              </a:rPr>
              <a:t>б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ер</a:t>
            </a:r>
            <a:r>
              <a:rPr sz="1800" spc="5" dirty="0">
                <a:solidFill>
                  <a:srgbClr val="FFFFFF"/>
                </a:solidFill>
                <a:latin typeface="Times New Roman"/>
                <a:cs typeface="Times New Roman"/>
              </a:rPr>
              <a:t>е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менн</a:t>
            </a:r>
            <a:r>
              <a:rPr sz="1800" spc="45" dirty="0">
                <a:solidFill>
                  <a:srgbClr val="FFFFFF"/>
                </a:solidFill>
                <a:latin typeface="Times New Roman"/>
                <a:cs typeface="Times New Roman"/>
              </a:rPr>
              <a:t>о</a:t>
            </a:r>
            <a:r>
              <a:rPr sz="1800" spc="-10" dirty="0">
                <a:solidFill>
                  <a:srgbClr val="FFFFFF"/>
                </a:solidFill>
                <a:latin typeface="Times New Roman"/>
                <a:cs typeface="Times New Roman"/>
              </a:rPr>
              <a:t>с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ти	я</a:t>
            </a:r>
            <a:r>
              <a:rPr sz="1800" spc="-25" dirty="0">
                <a:solidFill>
                  <a:srgbClr val="FFFFFF"/>
                </a:solidFill>
                <a:latin typeface="Times New Roman"/>
                <a:cs typeface="Times New Roman"/>
              </a:rPr>
              <a:t>в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ля</a:t>
            </a:r>
            <a:r>
              <a:rPr sz="1800" spc="-10" dirty="0">
                <a:solidFill>
                  <a:srgbClr val="FFFFFF"/>
                </a:solidFill>
                <a:latin typeface="Times New Roman"/>
                <a:cs typeface="Times New Roman"/>
              </a:rPr>
              <a:t>е</a:t>
            </a:r>
            <a:r>
              <a:rPr sz="1800" spc="25" dirty="0">
                <a:solidFill>
                  <a:srgbClr val="FFFFFF"/>
                </a:solidFill>
                <a:latin typeface="Times New Roman"/>
                <a:cs typeface="Times New Roman"/>
              </a:rPr>
              <a:t>т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ся	</a:t>
            </a:r>
            <a:r>
              <a:rPr sz="1800" spc="-40" dirty="0">
                <a:solidFill>
                  <a:srgbClr val="FFFFFF"/>
                </a:solidFill>
                <a:latin typeface="Times New Roman"/>
                <a:cs typeface="Times New Roman"/>
              </a:rPr>
              <a:t>б</a:t>
            </a:r>
            <a:r>
              <a:rPr sz="1800" spc="-10" dirty="0">
                <a:solidFill>
                  <a:srgbClr val="FFFFFF"/>
                </a:solidFill>
                <a:latin typeface="Times New Roman"/>
                <a:cs typeface="Times New Roman"/>
              </a:rPr>
              <a:t>е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рем</a:t>
            </a:r>
            <a:r>
              <a:rPr sz="1800" spc="5" dirty="0">
                <a:solidFill>
                  <a:srgbClr val="FFFFFF"/>
                </a:solidFill>
                <a:latin typeface="Times New Roman"/>
                <a:cs typeface="Times New Roman"/>
              </a:rPr>
              <a:t>е</a:t>
            </a: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н</a:t>
            </a:r>
            <a:r>
              <a:rPr sz="1800" spc="-10" dirty="0">
                <a:solidFill>
                  <a:srgbClr val="FFFFFF"/>
                </a:solidFill>
                <a:latin typeface="Times New Roman"/>
                <a:cs typeface="Times New Roman"/>
              </a:rPr>
              <a:t>н</a:t>
            </a:r>
            <a:r>
              <a:rPr sz="1800" spc="45" dirty="0">
                <a:solidFill>
                  <a:srgbClr val="FFFFFF"/>
                </a:solidFill>
                <a:latin typeface="Times New Roman"/>
                <a:cs typeface="Times New Roman"/>
              </a:rPr>
              <a:t>о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с</a:t>
            </a:r>
            <a:r>
              <a:rPr sz="1800" spc="5" dirty="0">
                <a:solidFill>
                  <a:srgbClr val="FFFFFF"/>
                </a:solidFill>
                <a:latin typeface="Times New Roman"/>
                <a:cs typeface="Times New Roman"/>
              </a:rPr>
              <a:t>т</a:t>
            </a: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ь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,	</a:t>
            </a:r>
            <a:r>
              <a:rPr sz="1800" spc="-15" dirty="0">
                <a:solidFill>
                  <a:srgbClr val="FFFFFF"/>
                </a:solidFill>
                <a:latin typeface="Times New Roman"/>
                <a:cs typeface="Times New Roman"/>
              </a:rPr>
              <a:t>н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а</a:t>
            </a:r>
            <a:r>
              <a:rPr sz="1800" spc="5" dirty="0">
                <a:solidFill>
                  <a:srgbClr val="FFFFFF"/>
                </a:solidFill>
                <a:latin typeface="Times New Roman"/>
                <a:cs typeface="Times New Roman"/>
              </a:rPr>
              <a:t>с</a:t>
            </a:r>
            <a:r>
              <a:rPr sz="1800" spc="-35" dirty="0">
                <a:solidFill>
                  <a:srgbClr val="FFFFFF"/>
                </a:solidFill>
                <a:latin typeface="Times New Roman"/>
                <a:cs typeface="Times New Roman"/>
              </a:rPr>
              <a:t>т</a:t>
            </a:r>
            <a:r>
              <a:rPr sz="1800" spc="10" dirty="0">
                <a:solidFill>
                  <a:srgbClr val="FFFFFF"/>
                </a:solidFill>
                <a:latin typeface="Times New Roman"/>
                <a:cs typeface="Times New Roman"/>
              </a:rPr>
              <a:t>у</a:t>
            </a: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п</a:t>
            </a:r>
            <a:r>
              <a:rPr sz="1800" spc="-10" dirty="0">
                <a:solidFill>
                  <a:srgbClr val="FFFFFF"/>
                </a:solidFill>
                <a:latin typeface="Times New Roman"/>
                <a:cs typeface="Times New Roman"/>
              </a:rPr>
              <a:t>и</a:t>
            </a: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в</a:t>
            </a:r>
            <a:r>
              <a:rPr sz="1800" spc="5" dirty="0">
                <a:solidFill>
                  <a:srgbClr val="FFFFFF"/>
                </a:solidFill>
                <a:latin typeface="Times New Roman"/>
                <a:cs typeface="Times New Roman"/>
              </a:rPr>
              <a:t>ш</a:t>
            </a:r>
            <a:r>
              <a:rPr sz="1800" spc="-10" dirty="0">
                <a:solidFill>
                  <a:srgbClr val="FFFFFF"/>
                </a:solidFill>
                <a:latin typeface="Times New Roman"/>
                <a:cs typeface="Times New Roman"/>
              </a:rPr>
              <a:t>а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я	в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553202" y="4821758"/>
            <a:ext cx="5593715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20" dirty="0">
                <a:solidFill>
                  <a:srgbClr val="FFFFFF"/>
                </a:solidFill>
                <a:latin typeface="Times New Roman"/>
                <a:cs typeface="Times New Roman"/>
              </a:rPr>
              <a:t>результате</a:t>
            </a:r>
            <a:r>
              <a:rPr sz="1800" spc="-2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совершения</a:t>
            </a:r>
            <a:r>
              <a:rPr sz="1800" spc="-2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преступления,</a:t>
            </a:r>
            <a:r>
              <a:rPr sz="1800" spc="-4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предусмотренного</a:t>
            </a:r>
            <a:endParaRPr sz="1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статьей 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131</a:t>
            </a:r>
            <a:r>
              <a:rPr sz="1800" spc="-1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spc="-30" dirty="0">
                <a:solidFill>
                  <a:srgbClr val="FFFFFF"/>
                </a:solidFill>
                <a:latin typeface="Times New Roman"/>
                <a:cs typeface="Times New Roman"/>
              </a:rPr>
              <a:t>Уголовного</a:t>
            </a: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spc="-25" dirty="0">
                <a:solidFill>
                  <a:srgbClr val="FFFFFF"/>
                </a:solidFill>
                <a:latin typeface="Times New Roman"/>
                <a:cs typeface="Times New Roman"/>
              </a:rPr>
              <a:t>кодекса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spc="-15" dirty="0">
                <a:solidFill>
                  <a:srgbClr val="FFFFFF"/>
                </a:solidFill>
                <a:latin typeface="Times New Roman"/>
                <a:cs typeface="Times New Roman"/>
              </a:rPr>
              <a:t>Российской</a:t>
            </a:r>
            <a:r>
              <a:rPr sz="1800" spc="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Федерации.</a:t>
            </a:r>
            <a:endParaRPr sz="1800">
              <a:latin typeface="Times New Roman"/>
              <a:cs typeface="Times New Roman"/>
            </a:endParaRPr>
          </a:p>
        </p:txBody>
      </p:sp>
      <p:pic>
        <p:nvPicPr>
          <p:cNvPr id="10" name="object 10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976405" y="228345"/>
            <a:ext cx="1070065" cy="805476"/>
          </a:xfrm>
          <a:prstGeom prst="rect">
            <a:avLst/>
          </a:prstGeom>
        </p:spPr>
      </p:pic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2085594" y="703833"/>
            <a:ext cx="7581900" cy="100139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pc="-15" dirty="0"/>
              <a:t>Форма </a:t>
            </a:r>
            <a:r>
              <a:rPr dirty="0"/>
              <a:t>№ 13 </a:t>
            </a:r>
            <a:r>
              <a:rPr spc="-5" dirty="0"/>
              <a:t>«Сведения </a:t>
            </a:r>
            <a:r>
              <a:rPr dirty="0"/>
              <a:t>о </a:t>
            </a:r>
            <a:r>
              <a:rPr spc="-5" dirty="0"/>
              <a:t>беременности </a:t>
            </a:r>
            <a:r>
              <a:rPr dirty="0"/>
              <a:t>с </a:t>
            </a:r>
            <a:r>
              <a:rPr spc="-790" dirty="0"/>
              <a:t> </a:t>
            </a:r>
            <a:r>
              <a:rPr spc="-10" dirty="0"/>
              <a:t>абортивным</a:t>
            </a:r>
            <a:r>
              <a:rPr spc="-45" dirty="0"/>
              <a:t> </a:t>
            </a:r>
            <a:r>
              <a:rPr spc="-40" dirty="0"/>
              <a:t>исходом»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1831594" y="1966086"/>
            <a:ext cx="3500754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15" dirty="0">
                <a:solidFill>
                  <a:srgbClr val="C00000"/>
                </a:solidFill>
                <a:latin typeface="Times New Roman"/>
                <a:cs typeface="Times New Roman"/>
              </a:rPr>
              <a:t>Внимательно</a:t>
            </a:r>
            <a:r>
              <a:rPr sz="2400" b="1" dirty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sz="2400" b="1" spc="-15" dirty="0">
                <a:solidFill>
                  <a:srgbClr val="C00000"/>
                </a:solidFill>
                <a:latin typeface="Times New Roman"/>
                <a:cs typeface="Times New Roman"/>
              </a:rPr>
              <a:t>заполняем!</a:t>
            </a:r>
            <a:endParaRPr sz="2400">
              <a:latin typeface="Times New Roman"/>
              <a:cs typeface="Times New Roman"/>
            </a:endParaRPr>
          </a:p>
        </p:txBody>
      </p:sp>
      <p:pic>
        <p:nvPicPr>
          <p:cNvPr id="13" name="object 1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570976" y="5454396"/>
            <a:ext cx="2871216" cy="1187196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52348" y="759917"/>
            <a:ext cx="6729730" cy="13804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b="1" spc="-10" dirty="0">
                <a:latin typeface="Times New Roman"/>
                <a:cs typeface="Times New Roman"/>
              </a:rPr>
              <a:t>ФОРМА</a:t>
            </a:r>
            <a:r>
              <a:rPr sz="4400" b="1" spc="-35" dirty="0">
                <a:latin typeface="Times New Roman"/>
                <a:cs typeface="Times New Roman"/>
              </a:rPr>
              <a:t> </a:t>
            </a:r>
            <a:r>
              <a:rPr sz="4400" b="1" spc="5" dirty="0">
                <a:latin typeface="Times New Roman"/>
                <a:cs typeface="Times New Roman"/>
              </a:rPr>
              <a:t>ФСН</a:t>
            </a:r>
            <a:r>
              <a:rPr sz="4400" b="1" spc="-50" dirty="0">
                <a:latin typeface="Times New Roman"/>
                <a:cs typeface="Times New Roman"/>
              </a:rPr>
              <a:t> </a:t>
            </a:r>
            <a:r>
              <a:rPr sz="4400" b="1" dirty="0">
                <a:latin typeface="Times New Roman"/>
                <a:cs typeface="Times New Roman"/>
              </a:rPr>
              <a:t>№13</a:t>
            </a:r>
            <a:endParaRPr sz="4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b="1" spc="-15" dirty="0">
                <a:latin typeface="Times New Roman"/>
                <a:cs typeface="Times New Roman"/>
              </a:rPr>
              <a:t>Межформенный</a:t>
            </a:r>
            <a:r>
              <a:rPr sz="4400" b="1" spc="-25" dirty="0">
                <a:latin typeface="Times New Roman"/>
                <a:cs typeface="Times New Roman"/>
              </a:rPr>
              <a:t> </a:t>
            </a:r>
            <a:r>
              <a:rPr sz="4400" b="1" spc="-15" dirty="0">
                <a:latin typeface="Times New Roman"/>
                <a:cs typeface="Times New Roman"/>
              </a:rPr>
              <a:t>контроль</a:t>
            </a:r>
            <a:endParaRPr sz="4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80312" y="3116961"/>
            <a:ext cx="8661400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spc="-15" dirty="0">
                <a:latin typeface="Times New Roman"/>
                <a:cs typeface="Times New Roman"/>
              </a:rPr>
              <a:t>Проводят</a:t>
            </a:r>
            <a:r>
              <a:rPr sz="3200" spc="-3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с </a:t>
            </a:r>
            <a:r>
              <a:rPr sz="3200" spc="-10" dirty="0">
                <a:latin typeface="Times New Roman"/>
                <a:cs typeface="Times New Roman"/>
              </a:rPr>
              <a:t>формами</a:t>
            </a:r>
            <a:r>
              <a:rPr sz="3200" spc="-15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Times New Roman"/>
                <a:cs typeface="Times New Roman"/>
              </a:rPr>
              <a:t>ФСН</a:t>
            </a:r>
            <a:r>
              <a:rPr sz="3200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Times New Roman"/>
                <a:cs typeface="Times New Roman"/>
              </a:rPr>
              <a:t>№32,</a:t>
            </a:r>
            <a:r>
              <a:rPr sz="3200" spc="-2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14,</a:t>
            </a:r>
            <a:r>
              <a:rPr sz="3200" spc="-2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61,</a:t>
            </a:r>
            <a:r>
              <a:rPr sz="3200" spc="-2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12,</a:t>
            </a:r>
            <a:r>
              <a:rPr sz="3200" spc="-20" dirty="0">
                <a:latin typeface="Times New Roman"/>
                <a:cs typeface="Times New Roman"/>
              </a:rPr>
              <a:t> </a:t>
            </a:r>
            <a:r>
              <a:rPr sz="3200" spc="5" dirty="0">
                <a:latin typeface="Times New Roman"/>
                <a:cs typeface="Times New Roman"/>
              </a:rPr>
              <a:t>16-ВН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12140" y="2308986"/>
            <a:ext cx="8332470" cy="1854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914400">
              <a:lnSpc>
                <a:spcPct val="100000"/>
              </a:lnSpc>
              <a:spcBef>
                <a:spcPts val="100"/>
              </a:spcBef>
              <a:tabLst>
                <a:tab pos="1594485" algn="l"/>
                <a:tab pos="6933565" algn="l"/>
              </a:tabLst>
            </a:pPr>
            <a:r>
              <a:rPr sz="2400" dirty="0">
                <a:latin typeface="Times New Roman"/>
                <a:cs typeface="Times New Roman"/>
              </a:rPr>
              <a:t>Сл</a:t>
            </a:r>
            <a:r>
              <a:rPr sz="2400" spc="-40" dirty="0">
                <a:latin typeface="Times New Roman"/>
                <a:cs typeface="Times New Roman"/>
              </a:rPr>
              <a:t>е</a:t>
            </a:r>
            <a:r>
              <a:rPr sz="2400" dirty="0">
                <a:latin typeface="Times New Roman"/>
                <a:cs typeface="Times New Roman"/>
              </a:rPr>
              <a:t>д</a:t>
            </a:r>
            <a:r>
              <a:rPr sz="2400" spc="-10" dirty="0">
                <a:latin typeface="Times New Roman"/>
                <a:cs typeface="Times New Roman"/>
              </a:rPr>
              <a:t>у</a:t>
            </a:r>
            <a:r>
              <a:rPr sz="2400" dirty="0">
                <a:latin typeface="Times New Roman"/>
                <a:cs typeface="Times New Roman"/>
              </a:rPr>
              <a:t>ет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про</a:t>
            </a:r>
            <a:r>
              <a:rPr sz="2400" spc="-20" dirty="0">
                <a:latin typeface="Times New Roman"/>
                <a:cs typeface="Times New Roman"/>
              </a:rPr>
              <a:t>в</a:t>
            </a:r>
            <a:r>
              <a:rPr sz="2400" spc="-75" dirty="0">
                <a:latin typeface="Times New Roman"/>
                <a:cs typeface="Times New Roman"/>
              </a:rPr>
              <a:t>о</a:t>
            </a:r>
            <a:r>
              <a:rPr sz="2400" dirty="0">
                <a:latin typeface="Times New Roman"/>
                <a:cs typeface="Times New Roman"/>
              </a:rPr>
              <a:t>дить</a:t>
            </a:r>
            <a:r>
              <a:rPr sz="2400" spc="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с </a:t>
            </a:r>
            <a:r>
              <a:rPr sz="2400" spc="-35" dirty="0">
                <a:latin typeface="Times New Roman"/>
                <a:cs typeface="Times New Roman"/>
              </a:rPr>
              <a:t>о</a:t>
            </a:r>
            <a:r>
              <a:rPr sz="2400" spc="-5" dirty="0">
                <a:latin typeface="Times New Roman"/>
                <a:cs typeface="Times New Roman"/>
              </a:rPr>
              <a:t>тчетно</a:t>
            </a:r>
            <a:r>
              <a:rPr sz="2400" dirty="0">
                <a:latin typeface="Times New Roman"/>
                <a:cs typeface="Times New Roman"/>
              </a:rPr>
              <a:t>й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b="1" spc="-40" dirty="0">
                <a:latin typeface="Times New Roman"/>
                <a:cs typeface="Times New Roman"/>
              </a:rPr>
              <a:t>ф</a:t>
            </a:r>
            <a:r>
              <a:rPr sz="2400" b="1" dirty="0">
                <a:latin typeface="Times New Roman"/>
                <a:cs typeface="Times New Roman"/>
              </a:rPr>
              <a:t>о</a:t>
            </a:r>
            <a:r>
              <a:rPr sz="2400" b="1" spc="-35" dirty="0">
                <a:latin typeface="Times New Roman"/>
                <a:cs typeface="Times New Roman"/>
              </a:rPr>
              <a:t>р</a:t>
            </a:r>
            <a:r>
              <a:rPr sz="2400" b="1" spc="-40" dirty="0">
                <a:latin typeface="Times New Roman"/>
                <a:cs typeface="Times New Roman"/>
              </a:rPr>
              <a:t>м</a:t>
            </a:r>
            <a:r>
              <a:rPr sz="2400" b="1" spc="10" dirty="0">
                <a:latin typeface="Times New Roman"/>
                <a:cs typeface="Times New Roman"/>
              </a:rPr>
              <a:t>о</a:t>
            </a:r>
            <a:r>
              <a:rPr sz="2400" b="1" dirty="0">
                <a:latin typeface="Times New Roman"/>
                <a:cs typeface="Times New Roman"/>
              </a:rPr>
              <a:t>й</a:t>
            </a:r>
            <a:r>
              <a:rPr sz="2400" b="1" spc="5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№ 14	</a:t>
            </a:r>
            <a:r>
              <a:rPr sz="2400" dirty="0">
                <a:latin typeface="Times New Roman"/>
                <a:cs typeface="Times New Roman"/>
              </a:rPr>
              <a:t>«С</a:t>
            </a:r>
            <a:r>
              <a:rPr sz="2400" spc="-25" dirty="0">
                <a:latin typeface="Times New Roman"/>
                <a:cs typeface="Times New Roman"/>
              </a:rPr>
              <a:t>в</a:t>
            </a:r>
            <a:r>
              <a:rPr sz="2400" spc="-35" dirty="0">
                <a:latin typeface="Times New Roman"/>
                <a:cs typeface="Times New Roman"/>
              </a:rPr>
              <a:t>е</a:t>
            </a:r>
            <a:r>
              <a:rPr sz="2400" dirty="0">
                <a:latin typeface="Times New Roman"/>
                <a:cs typeface="Times New Roman"/>
              </a:rPr>
              <a:t>дения  о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деятельности </a:t>
            </a:r>
            <a:r>
              <a:rPr sz="2400" spc="-10" dirty="0">
                <a:latin typeface="Times New Roman"/>
                <a:cs typeface="Times New Roman"/>
              </a:rPr>
              <a:t>подразделений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15" dirty="0">
                <a:latin typeface="Times New Roman"/>
                <a:cs typeface="Times New Roman"/>
              </a:rPr>
              <a:t>медицинской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организации, 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оказывающих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медицинскую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помощь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в </a:t>
            </a:r>
            <a:r>
              <a:rPr sz="2400" i="1" dirty="0">
                <a:latin typeface="Times New Roman"/>
                <a:cs typeface="Times New Roman"/>
              </a:rPr>
              <a:t>стационарных </a:t>
            </a:r>
            <a:r>
              <a:rPr sz="2400" i="1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условиях»:	</a:t>
            </a:r>
            <a:r>
              <a:rPr sz="2400" spc="-10" dirty="0">
                <a:latin typeface="Times New Roman"/>
                <a:cs typeface="Times New Roman"/>
              </a:rPr>
              <a:t>таблица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4 000</a:t>
            </a:r>
            <a:r>
              <a:rPr sz="2400" b="1" spc="-1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строка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14.6</a:t>
            </a:r>
            <a:r>
              <a:rPr sz="2400" b="1" spc="-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графа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3</a:t>
            </a:r>
            <a:r>
              <a:rPr sz="2400" b="1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– </a:t>
            </a:r>
            <a:r>
              <a:rPr sz="2400" spc="-10" dirty="0">
                <a:latin typeface="Times New Roman"/>
                <a:cs typeface="Times New Roman"/>
              </a:rPr>
              <a:t>аборты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(раздел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400" dirty="0">
                <a:latin typeface="Times New Roman"/>
                <a:cs typeface="Times New Roman"/>
              </a:rPr>
              <a:t>3.</a:t>
            </a:r>
            <a:r>
              <a:rPr sz="2400" spc="-5" dirty="0">
                <a:latin typeface="Times New Roman"/>
                <a:cs typeface="Times New Roman"/>
              </a:rPr>
              <a:t> «Хирургическая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работа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организации»).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12140" y="4504182"/>
            <a:ext cx="8389620" cy="1854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914400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latin typeface="Times New Roman"/>
                <a:cs typeface="Times New Roman"/>
              </a:rPr>
              <a:t>При правильной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регистрации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число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spc="-15" dirty="0">
                <a:latin typeface="Times New Roman"/>
                <a:cs typeface="Times New Roman"/>
              </a:rPr>
              <a:t>абортов</a:t>
            </a:r>
            <a:r>
              <a:rPr sz="2400" spc="1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по</a:t>
            </a:r>
            <a:r>
              <a:rPr sz="2400" spc="-10" dirty="0">
                <a:latin typeface="Times New Roman"/>
                <a:cs typeface="Times New Roman"/>
              </a:rPr>
              <a:t> форме </a:t>
            </a:r>
            <a:r>
              <a:rPr sz="2400" dirty="0">
                <a:latin typeface="Times New Roman"/>
                <a:cs typeface="Times New Roman"/>
              </a:rPr>
              <a:t>№ </a:t>
            </a:r>
            <a:r>
              <a:rPr sz="2400" spc="-58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13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(т1000+т2000) равно </a:t>
            </a:r>
            <a:r>
              <a:rPr sz="2400" spc="-5" dirty="0">
                <a:latin typeface="Times New Roman"/>
                <a:cs typeface="Times New Roman"/>
              </a:rPr>
              <a:t>или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Times New Roman"/>
                <a:cs typeface="Times New Roman"/>
              </a:rPr>
              <a:t>превосходит</a:t>
            </a:r>
            <a:r>
              <a:rPr sz="2400" spc="2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аборты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по</a:t>
            </a:r>
            <a:r>
              <a:rPr sz="2400" spc="-10" dirty="0">
                <a:latin typeface="Times New Roman"/>
                <a:cs typeface="Times New Roman"/>
              </a:rPr>
              <a:t> форме </a:t>
            </a:r>
            <a:r>
              <a:rPr sz="2400" dirty="0">
                <a:latin typeface="Times New Roman"/>
                <a:cs typeface="Times New Roman"/>
              </a:rPr>
              <a:t>№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14 </a:t>
            </a:r>
            <a:r>
              <a:rPr sz="2400" spc="-58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за </a:t>
            </a:r>
            <a:r>
              <a:rPr sz="2400" spc="-15" dirty="0">
                <a:latin typeface="Times New Roman"/>
                <a:cs typeface="Times New Roman"/>
              </a:rPr>
              <a:t>счет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i="1" spc="-10" dirty="0">
                <a:latin typeface="Times New Roman"/>
                <a:cs typeface="Times New Roman"/>
              </a:rPr>
              <a:t>амбулаторно</a:t>
            </a:r>
            <a:r>
              <a:rPr sz="2400" i="1" spc="2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произведенных</a:t>
            </a:r>
            <a:r>
              <a:rPr sz="2400" spc="2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абортов.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15" dirty="0">
                <a:latin typeface="Times New Roman"/>
                <a:cs typeface="Times New Roman"/>
              </a:rPr>
              <a:t>Форма</a:t>
            </a:r>
            <a:r>
              <a:rPr sz="2400" dirty="0">
                <a:latin typeface="Times New Roman"/>
                <a:cs typeface="Times New Roman"/>
              </a:rPr>
              <a:t> №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14 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учитывает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аборты,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произведенные</a:t>
            </a:r>
            <a:r>
              <a:rPr sz="2400" spc="15" dirty="0">
                <a:latin typeface="Times New Roman"/>
                <a:cs typeface="Times New Roman"/>
              </a:rPr>
              <a:t> </a:t>
            </a:r>
            <a:r>
              <a:rPr sz="2400" i="1" spc="-30" dirty="0">
                <a:latin typeface="Times New Roman"/>
                <a:cs typeface="Times New Roman"/>
              </a:rPr>
              <a:t>только</a:t>
            </a:r>
            <a:r>
              <a:rPr sz="2400" i="1" spc="5" dirty="0">
                <a:latin typeface="Times New Roman"/>
                <a:cs typeface="Times New Roman"/>
              </a:rPr>
              <a:t> </a:t>
            </a:r>
            <a:r>
              <a:rPr sz="2400" i="1" dirty="0">
                <a:latin typeface="Times New Roman"/>
                <a:cs typeface="Times New Roman"/>
              </a:rPr>
              <a:t>в</a:t>
            </a:r>
            <a:r>
              <a:rPr sz="2400" i="1" spc="-5" dirty="0">
                <a:latin typeface="Times New Roman"/>
                <a:cs typeface="Times New Roman"/>
              </a:rPr>
              <a:t> </a:t>
            </a:r>
            <a:r>
              <a:rPr sz="2400" i="1" dirty="0">
                <a:latin typeface="Times New Roman"/>
                <a:cs typeface="Times New Roman"/>
              </a:rPr>
              <a:t>стационарных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400" i="1" dirty="0">
                <a:latin typeface="Times New Roman"/>
                <a:cs typeface="Times New Roman"/>
              </a:rPr>
              <a:t>условиях</a:t>
            </a:r>
            <a:r>
              <a:rPr sz="2400" dirty="0">
                <a:latin typeface="Times New Roman"/>
                <a:cs typeface="Times New Roman"/>
              </a:rPr>
              <a:t>.</a:t>
            </a:r>
            <a:endParaRPr sz="2400">
              <a:latin typeface="Times New Roman"/>
              <a:cs typeface="Times New Roman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8650605" y="1860550"/>
            <a:ext cx="2988945" cy="3441700"/>
            <a:chOff x="8650605" y="1860550"/>
            <a:chExt cx="2988945" cy="3441700"/>
          </a:xfrm>
        </p:grpSpPr>
        <p:sp>
          <p:nvSpPr>
            <p:cNvPr id="5" name="object 5"/>
            <p:cNvSpPr/>
            <p:nvPr/>
          </p:nvSpPr>
          <p:spPr>
            <a:xfrm>
              <a:off x="8656955" y="1866900"/>
              <a:ext cx="2976245" cy="3429000"/>
            </a:xfrm>
            <a:custGeom>
              <a:avLst/>
              <a:gdLst/>
              <a:ahLst/>
              <a:cxnLst/>
              <a:rect l="l" t="t" r="r" b="b"/>
              <a:pathLst>
                <a:path w="2976245" h="3429000">
                  <a:moveTo>
                    <a:pt x="2975737" y="0"/>
                  </a:moveTo>
                  <a:lnTo>
                    <a:pt x="804037" y="0"/>
                  </a:lnTo>
                  <a:lnTo>
                    <a:pt x="804037" y="2000250"/>
                  </a:lnTo>
                  <a:lnTo>
                    <a:pt x="0" y="2203450"/>
                  </a:lnTo>
                  <a:lnTo>
                    <a:pt x="804037" y="2857500"/>
                  </a:lnTo>
                  <a:lnTo>
                    <a:pt x="804037" y="3429000"/>
                  </a:lnTo>
                  <a:lnTo>
                    <a:pt x="2975737" y="3429000"/>
                  </a:lnTo>
                  <a:lnTo>
                    <a:pt x="2975737" y="0"/>
                  </a:lnTo>
                  <a:close/>
                </a:path>
              </a:pathLst>
            </a:custGeom>
            <a:solidFill>
              <a:srgbClr val="4471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8656955" y="1866900"/>
              <a:ext cx="2976245" cy="3429000"/>
            </a:xfrm>
            <a:custGeom>
              <a:avLst/>
              <a:gdLst/>
              <a:ahLst/>
              <a:cxnLst/>
              <a:rect l="l" t="t" r="r" b="b"/>
              <a:pathLst>
                <a:path w="2976245" h="3429000">
                  <a:moveTo>
                    <a:pt x="804037" y="0"/>
                  </a:moveTo>
                  <a:lnTo>
                    <a:pt x="1165987" y="0"/>
                  </a:lnTo>
                  <a:lnTo>
                    <a:pt x="1708912" y="0"/>
                  </a:lnTo>
                  <a:lnTo>
                    <a:pt x="2975737" y="0"/>
                  </a:lnTo>
                  <a:lnTo>
                    <a:pt x="2975737" y="2000250"/>
                  </a:lnTo>
                  <a:lnTo>
                    <a:pt x="2975737" y="2857500"/>
                  </a:lnTo>
                  <a:lnTo>
                    <a:pt x="2975737" y="3429000"/>
                  </a:lnTo>
                  <a:lnTo>
                    <a:pt x="1708912" y="3429000"/>
                  </a:lnTo>
                  <a:lnTo>
                    <a:pt x="1165987" y="3429000"/>
                  </a:lnTo>
                  <a:lnTo>
                    <a:pt x="804037" y="3429000"/>
                  </a:lnTo>
                  <a:lnTo>
                    <a:pt x="804037" y="2857500"/>
                  </a:lnTo>
                  <a:lnTo>
                    <a:pt x="0" y="2203450"/>
                  </a:lnTo>
                  <a:lnTo>
                    <a:pt x="804037" y="2000250"/>
                  </a:lnTo>
                  <a:lnTo>
                    <a:pt x="804037" y="0"/>
                  </a:lnTo>
                  <a:close/>
                </a:path>
              </a:pathLst>
            </a:custGeom>
            <a:ln w="12700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/>
          <p:nvPr/>
        </p:nvSpPr>
        <p:spPr>
          <a:xfrm>
            <a:off x="9545193" y="2827401"/>
            <a:ext cx="2006600" cy="14814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13,1000,1,04+</a:t>
            </a:r>
            <a:endParaRPr sz="24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13,2000,1,04</a:t>
            </a:r>
            <a:endParaRPr sz="2400">
              <a:latin typeface="Times New Roman"/>
              <a:cs typeface="Times New Roman"/>
            </a:endParaRPr>
          </a:p>
          <a:p>
            <a:pPr marL="12065" marR="5080" algn="ctr">
              <a:lnSpc>
                <a:spcPts val="2820"/>
              </a:lnSpc>
              <a:spcBef>
                <a:spcPts val="140"/>
              </a:spcBef>
            </a:pP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&gt;= </a:t>
            </a:r>
            <a:r>
              <a:rPr sz="2400" spc="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spc="-5" dirty="0">
                <a:solidFill>
                  <a:srgbClr val="FFFFFF"/>
                </a:solidFill>
                <a:latin typeface="Times New Roman"/>
                <a:cs typeface="Times New Roman"/>
              </a:rPr>
              <a:t>14,4000,14.6,03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752043" y="1086052"/>
            <a:ext cx="5373370" cy="100266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ФОРМА</a:t>
            </a:r>
            <a:r>
              <a:rPr spc="-30" dirty="0"/>
              <a:t> </a:t>
            </a:r>
            <a:r>
              <a:rPr dirty="0"/>
              <a:t>№13</a:t>
            </a:r>
            <a:r>
              <a:rPr spc="-25" dirty="0"/>
              <a:t> </a:t>
            </a:r>
            <a:r>
              <a:rPr dirty="0"/>
              <a:t>-</a:t>
            </a:r>
            <a:r>
              <a:rPr spc="-25" dirty="0"/>
              <a:t> </a:t>
            </a:r>
            <a:r>
              <a:rPr spc="-5" dirty="0"/>
              <a:t>ФОРМА</a:t>
            </a:r>
            <a:r>
              <a:rPr spc="-35" dirty="0"/>
              <a:t> </a:t>
            </a:r>
            <a:r>
              <a:rPr dirty="0"/>
              <a:t>№14</a:t>
            </a: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pc="-5" dirty="0"/>
              <a:t>Межформенный</a:t>
            </a:r>
            <a:r>
              <a:rPr spc="-80" dirty="0"/>
              <a:t> </a:t>
            </a:r>
            <a:r>
              <a:rPr spc="-5" dirty="0"/>
              <a:t>контроль</a:t>
            </a:r>
          </a:p>
        </p:txBody>
      </p:sp>
      <p:pic>
        <p:nvPicPr>
          <p:cNvPr id="9" name="object 9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976405" y="228345"/>
            <a:ext cx="1070065" cy="805476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526794" y="2308986"/>
            <a:ext cx="753935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6141085" algn="l"/>
              </a:tabLst>
            </a:pPr>
            <a:r>
              <a:rPr sz="2400" spc="-10" dirty="0">
                <a:latin typeface="Times New Roman"/>
                <a:cs typeface="Times New Roman"/>
              </a:rPr>
              <a:t>Следует</a:t>
            </a:r>
            <a:r>
              <a:rPr sz="2400" spc="120" dirty="0">
                <a:latin typeface="Times New Roman"/>
                <a:cs typeface="Times New Roman"/>
              </a:rPr>
              <a:t> </a:t>
            </a:r>
            <a:r>
              <a:rPr sz="2400" spc="-15" dirty="0">
                <a:latin typeface="Times New Roman"/>
                <a:cs typeface="Times New Roman"/>
              </a:rPr>
              <a:t>проводить</a:t>
            </a:r>
            <a:r>
              <a:rPr sz="2400" spc="1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с</a:t>
            </a:r>
            <a:r>
              <a:rPr sz="2400" spc="13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отчетной</a:t>
            </a:r>
            <a:r>
              <a:rPr sz="2400" spc="145" dirty="0">
                <a:latin typeface="Times New Roman"/>
                <a:cs typeface="Times New Roman"/>
              </a:rPr>
              <a:t> </a:t>
            </a:r>
            <a:r>
              <a:rPr sz="2400" b="1" spc="-15" dirty="0">
                <a:latin typeface="Times New Roman"/>
                <a:cs typeface="Times New Roman"/>
              </a:rPr>
              <a:t>формой</a:t>
            </a:r>
            <a:r>
              <a:rPr sz="2400" b="1" spc="12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№</a:t>
            </a:r>
            <a:r>
              <a:rPr sz="2400" b="1" spc="13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14	</a:t>
            </a:r>
            <a:r>
              <a:rPr sz="2400" spc="-10" dirty="0">
                <a:latin typeface="Times New Roman"/>
                <a:cs typeface="Times New Roman"/>
              </a:rPr>
              <a:t>«Сведения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12140" y="2674441"/>
            <a:ext cx="2215515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55930" algn="l"/>
              </a:tabLst>
            </a:pPr>
            <a:r>
              <a:rPr sz="2400" dirty="0">
                <a:latin typeface="Times New Roman"/>
                <a:cs typeface="Times New Roman"/>
              </a:rPr>
              <a:t>о	деятельн</a:t>
            </a:r>
            <a:r>
              <a:rPr sz="2400" spc="50" dirty="0">
                <a:latin typeface="Times New Roman"/>
                <a:cs typeface="Times New Roman"/>
              </a:rPr>
              <a:t>о</a:t>
            </a:r>
            <a:r>
              <a:rPr sz="2400" dirty="0">
                <a:latin typeface="Times New Roman"/>
                <a:cs typeface="Times New Roman"/>
              </a:rPr>
              <a:t>сти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12140" y="2674441"/>
            <a:ext cx="8451850" cy="7575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 algn="r">
              <a:lnSpc>
                <a:spcPct val="100000"/>
              </a:lnSpc>
              <a:spcBef>
                <a:spcPts val="100"/>
              </a:spcBef>
              <a:tabLst>
                <a:tab pos="2225040" algn="l"/>
                <a:tab pos="4234180" algn="l"/>
              </a:tabLst>
            </a:pPr>
            <a:r>
              <a:rPr sz="2400" spc="-10" dirty="0">
                <a:latin typeface="Times New Roman"/>
                <a:cs typeface="Times New Roman"/>
              </a:rPr>
              <a:t>подразделений	</a:t>
            </a:r>
            <a:r>
              <a:rPr sz="2400" spc="-15" dirty="0">
                <a:latin typeface="Times New Roman"/>
                <a:cs typeface="Times New Roman"/>
              </a:rPr>
              <a:t>медицинской	</a:t>
            </a:r>
            <a:r>
              <a:rPr sz="2400" spc="-5" dirty="0">
                <a:latin typeface="Times New Roman"/>
                <a:cs typeface="Times New Roman"/>
              </a:rPr>
              <a:t>организации,</a:t>
            </a:r>
            <a:endParaRPr sz="2400">
              <a:latin typeface="Times New Roman"/>
              <a:cs typeface="Times New Roman"/>
            </a:endParaRPr>
          </a:p>
          <a:p>
            <a:pPr marR="5080" algn="r">
              <a:lnSpc>
                <a:spcPct val="100000"/>
              </a:lnSpc>
              <a:spcBef>
                <a:spcPts val="5"/>
              </a:spcBef>
              <a:tabLst>
                <a:tab pos="2241550" algn="l"/>
                <a:tab pos="4467225" algn="l"/>
                <a:tab pos="5932170" algn="l"/>
                <a:tab pos="6508115" algn="l"/>
              </a:tabLst>
            </a:pPr>
            <a:r>
              <a:rPr sz="2400" dirty="0">
                <a:latin typeface="Times New Roman"/>
                <a:cs typeface="Times New Roman"/>
              </a:rPr>
              <a:t>о</a:t>
            </a:r>
            <a:r>
              <a:rPr sz="2400" spc="-40" dirty="0">
                <a:latin typeface="Times New Roman"/>
                <a:cs typeface="Times New Roman"/>
              </a:rPr>
              <a:t>к</a:t>
            </a:r>
            <a:r>
              <a:rPr sz="2400" dirty="0">
                <a:latin typeface="Times New Roman"/>
                <a:cs typeface="Times New Roman"/>
              </a:rPr>
              <a:t>азы</a:t>
            </a:r>
            <a:r>
              <a:rPr sz="2400" spc="-45" dirty="0">
                <a:latin typeface="Times New Roman"/>
                <a:cs typeface="Times New Roman"/>
              </a:rPr>
              <a:t>в</a:t>
            </a:r>
            <a:r>
              <a:rPr sz="2400" dirty="0">
                <a:latin typeface="Times New Roman"/>
                <a:cs typeface="Times New Roman"/>
              </a:rPr>
              <a:t>аю</a:t>
            </a:r>
            <a:r>
              <a:rPr sz="2400" spc="5" dirty="0">
                <a:latin typeface="Times New Roman"/>
                <a:cs typeface="Times New Roman"/>
              </a:rPr>
              <a:t>щ</a:t>
            </a:r>
            <a:r>
              <a:rPr sz="2400" spc="-5" dirty="0">
                <a:latin typeface="Times New Roman"/>
                <a:cs typeface="Times New Roman"/>
              </a:rPr>
              <a:t>и</a:t>
            </a:r>
            <a:r>
              <a:rPr sz="2400" dirty="0">
                <a:latin typeface="Times New Roman"/>
                <a:cs typeface="Times New Roman"/>
              </a:rPr>
              <a:t>х	м</a:t>
            </a:r>
            <a:r>
              <a:rPr sz="2400" spc="-30" dirty="0">
                <a:latin typeface="Times New Roman"/>
                <a:cs typeface="Times New Roman"/>
              </a:rPr>
              <a:t>е</a:t>
            </a:r>
            <a:r>
              <a:rPr sz="2400" dirty="0">
                <a:latin typeface="Times New Roman"/>
                <a:cs typeface="Times New Roman"/>
              </a:rPr>
              <a:t>ди</a:t>
            </a:r>
            <a:r>
              <a:rPr sz="2400" spc="10" dirty="0">
                <a:latin typeface="Times New Roman"/>
                <a:cs typeface="Times New Roman"/>
              </a:rPr>
              <a:t>ц</a:t>
            </a:r>
            <a:r>
              <a:rPr sz="2400" spc="-5" dirty="0">
                <a:latin typeface="Times New Roman"/>
                <a:cs typeface="Times New Roman"/>
              </a:rPr>
              <a:t>инс</a:t>
            </a:r>
            <a:r>
              <a:rPr sz="2400" spc="-50" dirty="0">
                <a:latin typeface="Times New Roman"/>
                <a:cs typeface="Times New Roman"/>
              </a:rPr>
              <a:t>к</a:t>
            </a:r>
            <a:r>
              <a:rPr sz="2400" spc="20" dirty="0">
                <a:latin typeface="Times New Roman"/>
                <a:cs typeface="Times New Roman"/>
              </a:rPr>
              <a:t>у</a:t>
            </a:r>
            <a:r>
              <a:rPr sz="2400" dirty="0">
                <a:latin typeface="Times New Roman"/>
                <a:cs typeface="Times New Roman"/>
              </a:rPr>
              <a:t>ю	</a:t>
            </a:r>
            <a:r>
              <a:rPr sz="2400" spc="-5" dirty="0">
                <a:latin typeface="Times New Roman"/>
                <a:cs typeface="Times New Roman"/>
              </a:rPr>
              <a:t>п</a:t>
            </a:r>
            <a:r>
              <a:rPr sz="2400" spc="-50" dirty="0">
                <a:latin typeface="Times New Roman"/>
                <a:cs typeface="Times New Roman"/>
              </a:rPr>
              <a:t>о</a:t>
            </a:r>
            <a:r>
              <a:rPr sz="2400" dirty="0">
                <a:latin typeface="Times New Roman"/>
                <a:cs typeface="Times New Roman"/>
              </a:rPr>
              <a:t>мощь	в	</a:t>
            </a:r>
            <a:r>
              <a:rPr sz="2400" i="1" spc="10" dirty="0">
                <a:latin typeface="Times New Roman"/>
                <a:cs typeface="Times New Roman"/>
              </a:rPr>
              <a:t>с</a:t>
            </a:r>
            <a:r>
              <a:rPr sz="2400" i="1" spc="15" dirty="0">
                <a:latin typeface="Times New Roman"/>
                <a:cs typeface="Times New Roman"/>
              </a:rPr>
              <a:t>т</a:t>
            </a:r>
            <a:r>
              <a:rPr sz="2400" i="1" dirty="0">
                <a:latin typeface="Times New Roman"/>
                <a:cs typeface="Times New Roman"/>
              </a:rPr>
              <a:t>аци</a:t>
            </a:r>
            <a:r>
              <a:rPr sz="2400" i="1" spc="5" dirty="0">
                <a:latin typeface="Times New Roman"/>
                <a:cs typeface="Times New Roman"/>
              </a:rPr>
              <a:t>о</a:t>
            </a:r>
            <a:r>
              <a:rPr sz="2400" i="1" spc="-5" dirty="0">
                <a:latin typeface="Times New Roman"/>
                <a:cs typeface="Times New Roman"/>
              </a:rPr>
              <a:t>нарн</a:t>
            </a:r>
            <a:r>
              <a:rPr sz="2400" i="1" spc="-10" dirty="0">
                <a:latin typeface="Times New Roman"/>
                <a:cs typeface="Times New Roman"/>
              </a:rPr>
              <a:t>ы</a:t>
            </a:r>
            <a:r>
              <a:rPr sz="2400" i="1" dirty="0">
                <a:latin typeface="Times New Roman"/>
                <a:cs typeface="Times New Roman"/>
              </a:rPr>
              <a:t>х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12140" y="3406520"/>
            <a:ext cx="8454390" cy="29521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6985" algn="just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latin typeface="Times New Roman"/>
                <a:cs typeface="Times New Roman"/>
              </a:rPr>
              <a:t>условиях»: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таблица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4</a:t>
            </a:r>
            <a:r>
              <a:rPr sz="2400" b="1" spc="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000</a:t>
            </a:r>
            <a:r>
              <a:rPr sz="2400" b="1" spc="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строка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14.1</a:t>
            </a:r>
            <a:r>
              <a:rPr sz="2400" b="1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графа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3</a:t>
            </a:r>
            <a:r>
              <a:rPr sz="2400" b="1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–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по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Times New Roman"/>
                <a:cs typeface="Times New Roman"/>
              </a:rPr>
              <a:t>поводу </a:t>
            </a:r>
            <a:r>
              <a:rPr sz="2400" spc="-585" dirty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Times New Roman"/>
                <a:cs typeface="Times New Roman"/>
              </a:rPr>
              <a:t>внематочной </a:t>
            </a:r>
            <a:r>
              <a:rPr sz="2400" dirty="0">
                <a:latin typeface="Times New Roman"/>
                <a:cs typeface="Times New Roman"/>
              </a:rPr>
              <a:t>беременности </a:t>
            </a:r>
            <a:r>
              <a:rPr sz="2400" spc="-10" dirty="0">
                <a:latin typeface="Times New Roman"/>
                <a:cs typeface="Times New Roman"/>
              </a:rPr>
              <a:t>(раздел</a:t>
            </a:r>
            <a:r>
              <a:rPr sz="2400" spc="-5" dirty="0">
                <a:latin typeface="Times New Roman"/>
                <a:cs typeface="Times New Roman"/>
              </a:rPr>
              <a:t> 3. </a:t>
            </a:r>
            <a:r>
              <a:rPr sz="2400" dirty="0">
                <a:latin typeface="Times New Roman"/>
                <a:cs typeface="Times New Roman"/>
              </a:rPr>
              <a:t>«Хирургическая </a:t>
            </a:r>
            <a:r>
              <a:rPr sz="2400" spc="-5" dirty="0">
                <a:latin typeface="Times New Roman"/>
                <a:cs typeface="Times New Roman"/>
              </a:rPr>
              <a:t>работа </a:t>
            </a:r>
            <a:r>
              <a:rPr sz="2400" dirty="0">
                <a:latin typeface="Times New Roman"/>
                <a:cs typeface="Times New Roman"/>
              </a:rPr>
              <a:t> организации»).</a:t>
            </a:r>
            <a:endParaRPr sz="2400">
              <a:latin typeface="Times New Roman"/>
              <a:cs typeface="Times New Roman"/>
            </a:endParaRPr>
          </a:p>
          <a:p>
            <a:pPr marL="12700" marR="5080" indent="914400" algn="just">
              <a:lnSpc>
                <a:spcPct val="100000"/>
              </a:lnSpc>
            </a:pPr>
            <a:r>
              <a:rPr sz="2400" spc="-5" dirty="0">
                <a:latin typeface="Times New Roman"/>
                <a:cs typeface="Times New Roman"/>
              </a:rPr>
              <a:t>При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правильной</a:t>
            </a:r>
            <a:r>
              <a:rPr sz="2400" dirty="0">
                <a:latin typeface="Times New Roman"/>
                <a:cs typeface="Times New Roman"/>
              </a:rPr>
              <a:t> регистрации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Times New Roman"/>
                <a:cs typeface="Times New Roman"/>
              </a:rPr>
              <a:t>сумма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Times New Roman"/>
                <a:cs typeface="Times New Roman"/>
              </a:rPr>
              <a:t>внематочных 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беременностей </a:t>
            </a:r>
            <a:r>
              <a:rPr sz="2400" spc="-5" dirty="0">
                <a:latin typeface="Times New Roman"/>
                <a:cs typeface="Times New Roman"/>
              </a:rPr>
              <a:t>из </a:t>
            </a:r>
            <a:r>
              <a:rPr sz="2400" dirty="0">
                <a:latin typeface="Times New Roman"/>
                <a:cs typeface="Times New Roman"/>
              </a:rPr>
              <a:t>строк 7, </a:t>
            </a:r>
            <a:r>
              <a:rPr sz="2400" spc="-10" dirty="0">
                <a:latin typeface="Times New Roman"/>
                <a:cs typeface="Times New Roman"/>
              </a:rPr>
              <a:t>таблиц </a:t>
            </a:r>
            <a:r>
              <a:rPr sz="2400" dirty="0">
                <a:latin typeface="Times New Roman"/>
                <a:cs typeface="Times New Roman"/>
              </a:rPr>
              <a:t>1000 и 2000 </a:t>
            </a:r>
            <a:r>
              <a:rPr sz="2400" spc="-5" dirty="0">
                <a:latin typeface="Times New Roman"/>
                <a:cs typeface="Times New Roman"/>
              </a:rPr>
              <a:t>по </a:t>
            </a:r>
            <a:r>
              <a:rPr sz="2400" spc="-10" dirty="0">
                <a:latin typeface="Times New Roman"/>
                <a:cs typeface="Times New Roman"/>
              </a:rPr>
              <a:t>форме </a:t>
            </a:r>
            <a:r>
              <a:rPr sz="2400" dirty="0">
                <a:latin typeface="Times New Roman"/>
                <a:cs typeface="Times New Roman"/>
              </a:rPr>
              <a:t>№ 13 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равна числу </a:t>
            </a:r>
            <a:r>
              <a:rPr sz="2400" spc="-5" dirty="0">
                <a:latin typeface="Times New Roman"/>
                <a:cs typeface="Times New Roman"/>
              </a:rPr>
              <a:t>операций по </a:t>
            </a:r>
            <a:r>
              <a:rPr sz="2400" spc="-20" dirty="0">
                <a:latin typeface="Times New Roman"/>
                <a:cs typeface="Times New Roman"/>
              </a:rPr>
              <a:t>поводу внематочной </a:t>
            </a:r>
            <a:r>
              <a:rPr sz="2400" dirty="0">
                <a:latin typeface="Times New Roman"/>
                <a:cs typeface="Times New Roman"/>
              </a:rPr>
              <a:t>беременности </a:t>
            </a:r>
            <a:r>
              <a:rPr sz="2400" spc="-5" dirty="0">
                <a:latin typeface="Times New Roman"/>
                <a:cs typeface="Times New Roman"/>
              </a:rPr>
              <a:t>по 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форме </a:t>
            </a:r>
            <a:r>
              <a:rPr sz="2400" dirty="0">
                <a:latin typeface="Times New Roman"/>
                <a:cs typeface="Times New Roman"/>
              </a:rPr>
              <a:t>№ </a:t>
            </a:r>
            <a:r>
              <a:rPr sz="2400" spc="-5" dirty="0">
                <a:latin typeface="Times New Roman"/>
                <a:cs typeface="Times New Roman"/>
              </a:rPr>
              <a:t>14, при </a:t>
            </a:r>
            <a:r>
              <a:rPr sz="2400" dirty="0">
                <a:latin typeface="Times New Roman"/>
                <a:cs typeface="Times New Roman"/>
              </a:rPr>
              <a:t>разнице </a:t>
            </a:r>
            <a:r>
              <a:rPr sz="2400" spc="-15" dirty="0">
                <a:latin typeface="Times New Roman"/>
                <a:cs typeface="Times New Roman"/>
              </a:rPr>
              <a:t>значений </a:t>
            </a:r>
            <a:r>
              <a:rPr sz="2400" spc="-30" dirty="0">
                <a:latin typeface="Times New Roman"/>
                <a:cs typeface="Times New Roman"/>
              </a:rPr>
              <a:t>необходимо </a:t>
            </a:r>
            <a:r>
              <a:rPr sz="2400" spc="-5" dirty="0">
                <a:latin typeface="Times New Roman"/>
                <a:cs typeface="Times New Roman"/>
              </a:rPr>
              <a:t>предоставление 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пояснительной</a:t>
            </a:r>
            <a:r>
              <a:rPr sz="2400" spc="1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записки.</a:t>
            </a:r>
            <a:endParaRPr sz="2400">
              <a:latin typeface="Times New Roman"/>
              <a:cs typeface="Times New Roman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8650605" y="1860550"/>
            <a:ext cx="2988945" cy="3441700"/>
            <a:chOff x="8650605" y="1860550"/>
            <a:chExt cx="2988945" cy="3441700"/>
          </a:xfrm>
        </p:grpSpPr>
        <p:sp>
          <p:nvSpPr>
            <p:cNvPr id="7" name="object 7"/>
            <p:cNvSpPr/>
            <p:nvPr/>
          </p:nvSpPr>
          <p:spPr>
            <a:xfrm>
              <a:off x="8656955" y="1866900"/>
              <a:ext cx="2976245" cy="3429000"/>
            </a:xfrm>
            <a:custGeom>
              <a:avLst/>
              <a:gdLst/>
              <a:ahLst/>
              <a:cxnLst/>
              <a:rect l="l" t="t" r="r" b="b"/>
              <a:pathLst>
                <a:path w="2976245" h="3429000">
                  <a:moveTo>
                    <a:pt x="2975737" y="0"/>
                  </a:moveTo>
                  <a:lnTo>
                    <a:pt x="804037" y="0"/>
                  </a:lnTo>
                  <a:lnTo>
                    <a:pt x="804037" y="2000250"/>
                  </a:lnTo>
                  <a:lnTo>
                    <a:pt x="0" y="2203450"/>
                  </a:lnTo>
                  <a:lnTo>
                    <a:pt x="804037" y="2857500"/>
                  </a:lnTo>
                  <a:lnTo>
                    <a:pt x="804037" y="3429000"/>
                  </a:lnTo>
                  <a:lnTo>
                    <a:pt x="2975737" y="3429000"/>
                  </a:lnTo>
                  <a:lnTo>
                    <a:pt x="2975737" y="0"/>
                  </a:lnTo>
                  <a:close/>
                </a:path>
              </a:pathLst>
            </a:custGeom>
            <a:solidFill>
              <a:srgbClr val="4471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8656955" y="1866900"/>
              <a:ext cx="2976245" cy="3429000"/>
            </a:xfrm>
            <a:custGeom>
              <a:avLst/>
              <a:gdLst/>
              <a:ahLst/>
              <a:cxnLst/>
              <a:rect l="l" t="t" r="r" b="b"/>
              <a:pathLst>
                <a:path w="2976245" h="3429000">
                  <a:moveTo>
                    <a:pt x="804037" y="0"/>
                  </a:moveTo>
                  <a:lnTo>
                    <a:pt x="1165987" y="0"/>
                  </a:lnTo>
                  <a:lnTo>
                    <a:pt x="1708912" y="0"/>
                  </a:lnTo>
                  <a:lnTo>
                    <a:pt x="2975737" y="0"/>
                  </a:lnTo>
                  <a:lnTo>
                    <a:pt x="2975737" y="2000250"/>
                  </a:lnTo>
                  <a:lnTo>
                    <a:pt x="2975737" y="2857500"/>
                  </a:lnTo>
                  <a:lnTo>
                    <a:pt x="2975737" y="3429000"/>
                  </a:lnTo>
                  <a:lnTo>
                    <a:pt x="1708912" y="3429000"/>
                  </a:lnTo>
                  <a:lnTo>
                    <a:pt x="1165987" y="3429000"/>
                  </a:lnTo>
                  <a:lnTo>
                    <a:pt x="804037" y="3429000"/>
                  </a:lnTo>
                  <a:lnTo>
                    <a:pt x="804037" y="2857500"/>
                  </a:lnTo>
                  <a:lnTo>
                    <a:pt x="0" y="2203450"/>
                  </a:lnTo>
                  <a:lnTo>
                    <a:pt x="804037" y="2000250"/>
                  </a:lnTo>
                  <a:lnTo>
                    <a:pt x="804037" y="0"/>
                  </a:lnTo>
                  <a:close/>
                </a:path>
              </a:pathLst>
            </a:custGeom>
            <a:ln w="12700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9583293" y="2827401"/>
            <a:ext cx="1930400" cy="14814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13,1000,7,04+</a:t>
            </a:r>
            <a:endParaRPr sz="24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13,2000,7,04</a:t>
            </a:r>
            <a:endParaRPr sz="2400">
              <a:latin typeface="Times New Roman"/>
              <a:cs typeface="Times New Roman"/>
            </a:endParaRPr>
          </a:p>
          <a:p>
            <a:pPr marL="12700" marR="5080" algn="ctr">
              <a:lnSpc>
                <a:spcPts val="2820"/>
              </a:lnSpc>
              <a:spcBef>
                <a:spcPts val="140"/>
              </a:spcBef>
            </a:pP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&gt;= </a:t>
            </a:r>
            <a:r>
              <a:rPr sz="2400" spc="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spc="-5" dirty="0">
                <a:solidFill>
                  <a:srgbClr val="FFFFFF"/>
                </a:solidFill>
                <a:latin typeface="Times New Roman"/>
                <a:cs typeface="Times New Roman"/>
              </a:rPr>
              <a:t>14,4000,141,03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752043" y="1162252"/>
            <a:ext cx="5373370" cy="100266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ФОРМА</a:t>
            </a:r>
            <a:r>
              <a:rPr spc="-30" dirty="0"/>
              <a:t> </a:t>
            </a:r>
            <a:r>
              <a:rPr dirty="0"/>
              <a:t>№13</a:t>
            </a:r>
            <a:r>
              <a:rPr spc="-25" dirty="0"/>
              <a:t> </a:t>
            </a:r>
            <a:r>
              <a:rPr dirty="0"/>
              <a:t>-</a:t>
            </a:r>
            <a:r>
              <a:rPr spc="-25" dirty="0"/>
              <a:t> </a:t>
            </a:r>
            <a:r>
              <a:rPr spc="-5" dirty="0"/>
              <a:t>ФОРМА</a:t>
            </a:r>
            <a:r>
              <a:rPr spc="-35" dirty="0"/>
              <a:t> </a:t>
            </a:r>
            <a:r>
              <a:rPr dirty="0"/>
              <a:t>№14</a:t>
            </a: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pc="-5" dirty="0"/>
              <a:t>Межформенный</a:t>
            </a:r>
            <a:r>
              <a:rPr spc="-80" dirty="0"/>
              <a:t> </a:t>
            </a:r>
            <a:r>
              <a:rPr spc="-5" dirty="0"/>
              <a:t>контроль</a:t>
            </a:r>
          </a:p>
        </p:txBody>
      </p:sp>
      <p:pic>
        <p:nvPicPr>
          <p:cNvPr id="11" name="object 1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976405" y="228345"/>
            <a:ext cx="1070065" cy="805476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12140" y="2308986"/>
            <a:ext cx="8453755" cy="7575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927100">
              <a:lnSpc>
                <a:spcPct val="100000"/>
              </a:lnSpc>
              <a:spcBef>
                <a:spcPts val="100"/>
              </a:spcBef>
              <a:tabLst>
                <a:tab pos="2700655" algn="l"/>
                <a:tab pos="4106545" algn="l"/>
                <a:tab pos="5322570" algn="l"/>
                <a:tab pos="6895465" algn="l"/>
                <a:tab pos="7258684" algn="l"/>
              </a:tabLst>
            </a:pPr>
            <a:r>
              <a:rPr sz="2400" spc="-60" dirty="0">
                <a:latin typeface="Times New Roman"/>
                <a:cs typeface="Times New Roman"/>
              </a:rPr>
              <a:t>Л</a:t>
            </a:r>
            <a:r>
              <a:rPr sz="2400" dirty="0">
                <a:latin typeface="Times New Roman"/>
                <a:cs typeface="Times New Roman"/>
              </a:rPr>
              <a:t>огич</a:t>
            </a:r>
            <a:r>
              <a:rPr sz="2400" spc="60" dirty="0">
                <a:latin typeface="Times New Roman"/>
                <a:cs typeface="Times New Roman"/>
              </a:rPr>
              <a:t>е</a:t>
            </a:r>
            <a:r>
              <a:rPr sz="2400" dirty="0">
                <a:latin typeface="Times New Roman"/>
                <a:cs typeface="Times New Roman"/>
              </a:rPr>
              <a:t>ский	</a:t>
            </a:r>
            <a:r>
              <a:rPr sz="2400" spc="-120" dirty="0">
                <a:latin typeface="Times New Roman"/>
                <a:cs typeface="Times New Roman"/>
              </a:rPr>
              <a:t>к</a:t>
            </a:r>
            <a:r>
              <a:rPr sz="2400" dirty="0">
                <a:latin typeface="Times New Roman"/>
                <a:cs typeface="Times New Roman"/>
              </a:rPr>
              <a:t>он</a:t>
            </a:r>
            <a:r>
              <a:rPr sz="2400" spc="20" dirty="0">
                <a:latin typeface="Times New Roman"/>
                <a:cs typeface="Times New Roman"/>
              </a:rPr>
              <a:t>т</a:t>
            </a:r>
            <a:r>
              <a:rPr sz="2400" dirty="0">
                <a:latin typeface="Times New Roman"/>
                <a:cs typeface="Times New Roman"/>
              </a:rPr>
              <a:t>р</a:t>
            </a:r>
            <a:r>
              <a:rPr sz="2400" spc="-35" dirty="0">
                <a:latin typeface="Times New Roman"/>
                <a:cs typeface="Times New Roman"/>
              </a:rPr>
              <a:t>о</a:t>
            </a:r>
            <a:r>
              <a:rPr sz="2400" spc="10" dirty="0">
                <a:latin typeface="Times New Roman"/>
                <a:cs typeface="Times New Roman"/>
              </a:rPr>
              <a:t>л</a:t>
            </a:r>
            <a:r>
              <a:rPr sz="2400" dirty="0">
                <a:latin typeface="Times New Roman"/>
                <a:cs typeface="Times New Roman"/>
              </a:rPr>
              <a:t>ь	сл</a:t>
            </a:r>
            <a:r>
              <a:rPr sz="2400" spc="-30" dirty="0">
                <a:latin typeface="Times New Roman"/>
                <a:cs typeface="Times New Roman"/>
              </a:rPr>
              <a:t>е</a:t>
            </a:r>
            <a:r>
              <a:rPr sz="2400" spc="-10" dirty="0">
                <a:latin typeface="Times New Roman"/>
                <a:cs typeface="Times New Roman"/>
              </a:rPr>
              <a:t>д</a:t>
            </a:r>
            <a:r>
              <a:rPr sz="2400" spc="-25" dirty="0">
                <a:latin typeface="Times New Roman"/>
                <a:cs typeface="Times New Roman"/>
              </a:rPr>
              <a:t>у</a:t>
            </a:r>
            <a:r>
              <a:rPr sz="2400" dirty="0">
                <a:latin typeface="Times New Roman"/>
                <a:cs typeface="Times New Roman"/>
              </a:rPr>
              <a:t>ет	</a:t>
            </a:r>
            <a:r>
              <a:rPr sz="2400" spc="-5" dirty="0">
                <a:latin typeface="Times New Roman"/>
                <a:cs typeface="Times New Roman"/>
              </a:rPr>
              <a:t>про</a:t>
            </a:r>
            <a:r>
              <a:rPr sz="2400" spc="-20" dirty="0">
                <a:latin typeface="Times New Roman"/>
                <a:cs typeface="Times New Roman"/>
              </a:rPr>
              <a:t>в</a:t>
            </a:r>
            <a:r>
              <a:rPr sz="2400" spc="-75" dirty="0">
                <a:latin typeface="Times New Roman"/>
                <a:cs typeface="Times New Roman"/>
              </a:rPr>
              <a:t>о</a:t>
            </a:r>
            <a:r>
              <a:rPr sz="2400" dirty="0">
                <a:latin typeface="Times New Roman"/>
                <a:cs typeface="Times New Roman"/>
              </a:rPr>
              <a:t>д</a:t>
            </a:r>
            <a:r>
              <a:rPr sz="2400" spc="10" dirty="0">
                <a:latin typeface="Times New Roman"/>
                <a:cs typeface="Times New Roman"/>
              </a:rPr>
              <a:t>и</a:t>
            </a:r>
            <a:r>
              <a:rPr sz="2400" dirty="0">
                <a:latin typeface="Times New Roman"/>
                <a:cs typeface="Times New Roman"/>
              </a:rPr>
              <a:t>ть	с	</a:t>
            </a:r>
            <a:r>
              <a:rPr sz="2400" spc="-40" dirty="0">
                <a:latin typeface="Times New Roman"/>
                <a:cs typeface="Times New Roman"/>
              </a:rPr>
              <a:t>о</a:t>
            </a:r>
            <a:r>
              <a:rPr sz="2400" dirty="0">
                <a:latin typeface="Times New Roman"/>
                <a:cs typeface="Times New Roman"/>
              </a:rPr>
              <a:t>тчетной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1201420" algn="l"/>
                <a:tab pos="1637030" algn="l"/>
                <a:tab pos="2197735" algn="l"/>
                <a:tab pos="4110990" algn="l"/>
                <a:tab pos="4461510" algn="l"/>
                <a:tab pos="6978015" algn="l"/>
              </a:tabLst>
            </a:pPr>
            <a:r>
              <a:rPr sz="2400" b="1" spc="-20" dirty="0">
                <a:latin typeface="Times New Roman"/>
                <a:cs typeface="Times New Roman"/>
              </a:rPr>
              <a:t>ф</a:t>
            </a:r>
            <a:r>
              <a:rPr sz="2400" b="1" spc="5" dirty="0">
                <a:latin typeface="Times New Roman"/>
                <a:cs typeface="Times New Roman"/>
              </a:rPr>
              <a:t>о</a:t>
            </a:r>
            <a:r>
              <a:rPr sz="2400" b="1" spc="-30" dirty="0">
                <a:latin typeface="Times New Roman"/>
                <a:cs typeface="Times New Roman"/>
              </a:rPr>
              <a:t>р</a:t>
            </a:r>
            <a:r>
              <a:rPr sz="2400" b="1" spc="-45" dirty="0">
                <a:latin typeface="Times New Roman"/>
                <a:cs typeface="Times New Roman"/>
              </a:rPr>
              <a:t>м</a:t>
            </a:r>
            <a:r>
              <a:rPr sz="2400" b="1" dirty="0">
                <a:latin typeface="Times New Roman"/>
                <a:cs typeface="Times New Roman"/>
              </a:rPr>
              <a:t>ой	№	</a:t>
            </a:r>
            <a:r>
              <a:rPr sz="2400" b="1" spc="-5" dirty="0">
                <a:latin typeface="Times New Roman"/>
                <a:cs typeface="Times New Roman"/>
              </a:rPr>
              <a:t>3</a:t>
            </a:r>
            <a:r>
              <a:rPr sz="2400" b="1" dirty="0">
                <a:latin typeface="Times New Roman"/>
                <a:cs typeface="Times New Roman"/>
              </a:rPr>
              <a:t>2	</a:t>
            </a:r>
            <a:r>
              <a:rPr sz="2400" spc="5" dirty="0">
                <a:latin typeface="Times New Roman"/>
                <a:cs typeface="Times New Roman"/>
              </a:rPr>
              <a:t>«</a:t>
            </a:r>
            <a:r>
              <a:rPr sz="2400" dirty="0">
                <a:latin typeface="Times New Roman"/>
                <a:cs typeface="Times New Roman"/>
              </a:rPr>
              <a:t>С</a:t>
            </a:r>
            <a:r>
              <a:rPr sz="2400" spc="-15" dirty="0">
                <a:latin typeface="Times New Roman"/>
                <a:cs typeface="Times New Roman"/>
              </a:rPr>
              <a:t>В</a:t>
            </a:r>
            <a:r>
              <a:rPr sz="2400" spc="5" dirty="0">
                <a:latin typeface="Times New Roman"/>
                <a:cs typeface="Times New Roman"/>
              </a:rPr>
              <a:t>Е</a:t>
            </a:r>
            <a:r>
              <a:rPr sz="2400" spc="-5" dirty="0">
                <a:latin typeface="Times New Roman"/>
                <a:cs typeface="Times New Roman"/>
              </a:rPr>
              <a:t>Д</a:t>
            </a:r>
            <a:r>
              <a:rPr sz="2400" spc="-10" dirty="0">
                <a:latin typeface="Times New Roman"/>
                <a:cs typeface="Times New Roman"/>
              </a:rPr>
              <a:t>Е</a:t>
            </a:r>
            <a:r>
              <a:rPr sz="2400" spc="-5" dirty="0">
                <a:latin typeface="Times New Roman"/>
                <a:cs typeface="Times New Roman"/>
              </a:rPr>
              <a:t>НИ</a:t>
            </a:r>
            <a:r>
              <a:rPr sz="2400" dirty="0">
                <a:latin typeface="Times New Roman"/>
                <a:cs typeface="Times New Roman"/>
              </a:rPr>
              <a:t>Я	О	</a:t>
            </a:r>
            <a:r>
              <a:rPr sz="2400" spc="-5" dirty="0">
                <a:latin typeface="Times New Roman"/>
                <a:cs typeface="Times New Roman"/>
              </a:rPr>
              <a:t>МЕ</a:t>
            </a:r>
            <a:r>
              <a:rPr sz="2400" spc="-10" dirty="0">
                <a:latin typeface="Times New Roman"/>
                <a:cs typeface="Times New Roman"/>
              </a:rPr>
              <a:t>Д</a:t>
            </a:r>
            <a:r>
              <a:rPr sz="2400" spc="-5" dirty="0">
                <a:latin typeface="Times New Roman"/>
                <a:cs typeface="Times New Roman"/>
              </a:rPr>
              <a:t>И</a:t>
            </a:r>
            <a:r>
              <a:rPr sz="2400" spc="5" dirty="0">
                <a:latin typeface="Times New Roman"/>
                <a:cs typeface="Times New Roman"/>
              </a:rPr>
              <a:t>Ц</a:t>
            </a:r>
            <a:r>
              <a:rPr sz="2400" spc="-5" dirty="0">
                <a:latin typeface="Times New Roman"/>
                <a:cs typeface="Times New Roman"/>
              </a:rPr>
              <a:t>И</a:t>
            </a:r>
            <a:r>
              <a:rPr sz="2400" spc="5" dirty="0">
                <a:latin typeface="Times New Roman"/>
                <a:cs typeface="Times New Roman"/>
              </a:rPr>
              <a:t>Н</a:t>
            </a:r>
            <a:r>
              <a:rPr sz="2400" dirty="0">
                <a:latin typeface="Times New Roman"/>
                <a:cs typeface="Times New Roman"/>
              </a:rPr>
              <a:t>С</a:t>
            </a:r>
            <a:r>
              <a:rPr sz="2400" spc="-75" dirty="0">
                <a:latin typeface="Times New Roman"/>
                <a:cs typeface="Times New Roman"/>
              </a:rPr>
              <a:t>К</a:t>
            </a:r>
            <a:r>
              <a:rPr sz="2400" spc="-5" dirty="0">
                <a:latin typeface="Times New Roman"/>
                <a:cs typeface="Times New Roman"/>
              </a:rPr>
              <a:t>О</a:t>
            </a:r>
            <a:r>
              <a:rPr sz="2400" dirty="0">
                <a:latin typeface="Times New Roman"/>
                <a:cs typeface="Times New Roman"/>
              </a:rPr>
              <a:t>Й	ПО</a:t>
            </a:r>
            <a:r>
              <a:rPr sz="2400" spc="-5" dirty="0">
                <a:latin typeface="Times New Roman"/>
                <a:cs typeface="Times New Roman"/>
              </a:rPr>
              <a:t>МО</a:t>
            </a:r>
            <a:r>
              <a:rPr sz="2400" spc="5" dirty="0">
                <a:latin typeface="Times New Roman"/>
                <a:cs typeface="Times New Roman"/>
              </a:rPr>
              <a:t>Щ</a:t>
            </a:r>
            <a:r>
              <a:rPr sz="2400" dirty="0">
                <a:latin typeface="Times New Roman"/>
                <a:cs typeface="Times New Roman"/>
              </a:rPr>
              <a:t>И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12140" y="3040760"/>
            <a:ext cx="8453755" cy="36842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latin typeface="Times New Roman"/>
                <a:cs typeface="Times New Roman"/>
              </a:rPr>
              <a:t>БЕРЕМЕННЫМ,</a:t>
            </a:r>
            <a:r>
              <a:rPr sz="2400" spc="625" dirty="0">
                <a:latin typeface="Times New Roman"/>
                <a:cs typeface="Times New Roman"/>
              </a:rPr>
              <a:t>   </a:t>
            </a:r>
            <a:r>
              <a:rPr sz="2400" spc="-10" dirty="0">
                <a:latin typeface="Times New Roman"/>
                <a:cs typeface="Times New Roman"/>
              </a:rPr>
              <a:t>РОЖЕНИЦАМ</a:t>
            </a:r>
            <a:r>
              <a:rPr sz="2400" spc="620" dirty="0">
                <a:latin typeface="Times New Roman"/>
                <a:cs typeface="Times New Roman"/>
              </a:rPr>
              <a:t>  </a:t>
            </a:r>
            <a:r>
              <a:rPr sz="2400" spc="6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И     </a:t>
            </a:r>
            <a:r>
              <a:rPr sz="2400" spc="5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РОДИЛЬНИЦАМ»:</a:t>
            </a:r>
            <a:endParaRPr sz="2400">
              <a:latin typeface="Times New Roman"/>
              <a:cs typeface="Times New Roman"/>
            </a:endParaRPr>
          </a:p>
          <a:p>
            <a:pPr marL="12700" marR="6350" algn="just">
              <a:lnSpc>
                <a:spcPct val="100000"/>
              </a:lnSpc>
            </a:pPr>
            <a:r>
              <a:rPr sz="2400" spc="-10" dirty="0">
                <a:latin typeface="Times New Roman"/>
                <a:cs typeface="Times New Roman"/>
              </a:rPr>
              <a:t>таблица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2120</a:t>
            </a:r>
            <a:r>
              <a:rPr sz="2400" b="1" spc="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строка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20</a:t>
            </a:r>
            <a:r>
              <a:rPr sz="2400" b="1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–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прервано</a:t>
            </a:r>
            <a:r>
              <a:rPr sz="2400" dirty="0">
                <a:latin typeface="Times New Roman"/>
                <a:cs typeface="Times New Roman"/>
              </a:rPr>
              <a:t> беременностей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из</a:t>
            </a:r>
            <a:r>
              <a:rPr sz="2400" dirty="0">
                <a:latin typeface="Times New Roman"/>
                <a:cs typeface="Times New Roman"/>
              </a:rPr>
              <a:t> числа 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женщин, </a:t>
            </a:r>
            <a:r>
              <a:rPr sz="2400" dirty="0">
                <a:latin typeface="Times New Roman"/>
                <a:cs typeface="Times New Roman"/>
              </a:rPr>
              <a:t>у </a:t>
            </a:r>
            <a:r>
              <a:rPr sz="2400" spc="-35" dirty="0">
                <a:latin typeface="Times New Roman"/>
                <a:cs typeface="Times New Roman"/>
              </a:rPr>
              <a:t>которых </a:t>
            </a:r>
            <a:r>
              <a:rPr sz="2400" spc="-10" dirty="0">
                <a:latin typeface="Times New Roman"/>
                <a:cs typeface="Times New Roman"/>
              </a:rPr>
              <a:t>выявлены </a:t>
            </a:r>
            <a:r>
              <a:rPr sz="2400" spc="-5" dirty="0">
                <a:latin typeface="Times New Roman"/>
                <a:cs typeface="Times New Roman"/>
              </a:rPr>
              <a:t>хромосомные аномалии </a:t>
            </a:r>
            <a:r>
              <a:rPr sz="2400" dirty="0">
                <a:latin typeface="Times New Roman"/>
                <a:cs typeface="Times New Roman"/>
              </a:rPr>
              <a:t>и (или) 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пороки</a:t>
            </a:r>
            <a:r>
              <a:rPr sz="2400" dirty="0">
                <a:latin typeface="Times New Roman"/>
                <a:cs typeface="Times New Roman"/>
              </a:rPr>
              <a:t> развития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плода,</a:t>
            </a:r>
            <a:r>
              <a:rPr sz="2400" spc="-5" dirty="0">
                <a:latin typeface="Times New Roman"/>
                <a:cs typeface="Times New Roman"/>
              </a:rPr>
              <a:t> прошедших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оценку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антенатального </a:t>
            </a:r>
            <a:r>
              <a:rPr sz="2400" spc="-5" dirty="0">
                <a:latin typeface="Times New Roman"/>
                <a:cs typeface="Times New Roman"/>
              </a:rPr>
              <a:t> развития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Times New Roman"/>
                <a:cs typeface="Times New Roman"/>
              </a:rPr>
              <a:t>плода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при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spc="-15" dirty="0">
                <a:latin typeface="Times New Roman"/>
                <a:cs typeface="Times New Roman"/>
              </a:rPr>
              <a:t>сроке </a:t>
            </a:r>
            <a:r>
              <a:rPr sz="2400" dirty="0">
                <a:latin typeface="Times New Roman"/>
                <a:cs typeface="Times New Roman"/>
              </a:rPr>
              <a:t>беременности </a:t>
            </a:r>
            <a:r>
              <a:rPr sz="2400" spc="-20" dirty="0">
                <a:latin typeface="Times New Roman"/>
                <a:cs typeface="Times New Roman"/>
              </a:rPr>
              <a:t>от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19 до 21 </a:t>
            </a:r>
            <a:r>
              <a:rPr sz="2400" spc="-5" dirty="0">
                <a:latin typeface="Times New Roman"/>
                <a:cs typeface="Times New Roman"/>
              </a:rPr>
              <a:t>недели.</a:t>
            </a:r>
            <a:endParaRPr sz="2400">
              <a:latin typeface="Times New Roman"/>
              <a:cs typeface="Times New Roman"/>
            </a:endParaRPr>
          </a:p>
          <a:p>
            <a:pPr marL="12700" marR="6985" indent="914400" algn="just">
              <a:lnSpc>
                <a:spcPct val="100000"/>
              </a:lnSpc>
            </a:pPr>
            <a:r>
              <a:rPr sz="2400" b="1" dirty="0">
                <a:latin typeface="Times New Roman"/>
                <a:cs typeface="Times New Roman"/>
              </a:rPr>
              <a:t>В</a:t>
            </a:r>
            <a:r>
              <a:rPr sz="2400" b="1" spc="5" dirty="0">
                <a:latin typeface="Times New Roman"/>
                <a:cs typeface="Times New Roman"/>
              </a:rPr>
              <a:t> </a:t>
            </a:r>
            <a:r>
              <a:rPr sz="2400" b="1" spc="-15" dirty="0">
                <a:latin typeface="Times New Roman"/>
                <a:cs typeface="Times New Roman"/>
              </a:rPr>
              <a:t>форме</a:t>
            </a:r>
            <a:r>
              <a:rPr sz="2400" b="1" spc="-1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№13</a:t>
            </a:r>
            <a:r>
              <a:rPr sz="2400" dirty="0">
                <a:latin typeface="Times New Roman"/>
                <a:cs typeface="Times New Roman"/>
              </a:rPr>
              <a:t>,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таблице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2000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(12-22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недели),</a:t>
            </a:r>
            <a:r>
              <a:rPr sz="2400" spc="-5" dirty="0">
                <a:latin typeface="Times New Roman"/>
                <a:cs typeface="Times New Roman"/>
              </a:rPr>
              <a:t> графа</a:t>
            </a:r>
            <a:r>
              <a:rPr sz="2400" dirty="0">
                <a:latin typeface="Times New Roman"/>
                <a:cs typeface="Times New Roman"/>
              </a:rPr>
              <a:t> 4, </a:t>
            </a:r>
            <a:r>
              <a:rPr sz="2400" spc="-58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строка</a:t>
            </a:r>
            <a:r>
              <a:rPr sz="2400" dirty="0">
                <a:latin typeface="Times New Roman"/>
                <a:cs typeface="Times New Roman"/>
              </a:rPr>
              <a:t> 4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-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число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абортов</a:t>
            </a:r>
            <a:r>
              <a:rPr sz="2400" spc="-5" dirty="0">
                <a:latin typeface="Times New Roman"/>
                <a:cs typeface="Times New Roman"/>
              </a:rPr>
              <a:t> проведенных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по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медицинским 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показаниям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должно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быть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больше,</a:t>
            </a:r>
            <a:r>
              <a:rPr sz="2400" dirty="0">
                <a:latin typeface="Times New Roman"/>
                <a:cs typeface="Times New Roman"/>
              </a:rPr>
              <a:t> чем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в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форме </a:t>
            </a:r>
            <a:r>
              <a:rPr sz="2400" dirty="0">
                <a:latin typeface="Times New Roman"/>
                <a:cs typeface="Times New Roman"/>
              </a:rPr>
              <a:t>№32.</a:t>
            </a:r>
            <a:endParaRPr sz="2400">
              <a:latin typeface="Times New Roman"/>
              <a:cs typeface="Times New Roman"/>
            </a:endParaRPr>
          </a:p>
          <a:p>
            <a:pPr marL="12700" marR="5080" indent="914400" algn="just">
              <a:lnSpc>
                <a:spcPct val="100000"/>
              </a:lnSpc>
              <a:spcBef>
                <a:spcPts val="5"/>
              </a:spcBef>
            </a:pPr>
            <a:r>
              <a:rPr sz="2400" spc="-30" dirty="0">
                <a:latin typeface="Times New Roman"/>
                <a:cs typeface="Times New Roman"/>
              </a:rPr>
              <a:t>Может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быть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по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0" dirty="0">
                <a:latin typeface="Times New Roman"/>
                <a:cs typeface="Times New Roman"/>
              </a:rPr>
              <a:t>другому,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но</a:t>
            </a:r>
            <a:r>
              <a:rPr sz="2400" dirty="0">
                <a:latin typeface="Times New Roman"/>
                <a:cs typeface="Times New Roman"/>
              </a:rPr>
              <a:t> в </a:t>
            </a:r>
            <a:r>
              <a:rPr sz="2400" spc="-35" dirty="0">
                <a:latin typeface="Times New Roman"/>
                <a:cs typeface="Times New Roman"/>
              </a:rPr>
              <a:t>таком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случае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объяснить </a:t>
            </a:r>
            <a:r>
              <a:rPr sz="2400" spc="-585" dirty="0">
                <a:latin typeface="Times New Roman"/>
                <a:cs typeface="Times New Roman"/>
              </a:rPr>
              <a:t> </a:t>
            </a:r>
            <a:r>
              <a:rPr sz="2400" spc="-40" dirty="0">
                <a:latin typeface="Times New Roman"/>
                <a:cs typeface="Times New Roman"/>
              </a:rPr>
              <a:t>почему.</a:t>
            </a:r>
            <a:endParaRPr sz="2400">
              <a:latin typeface="Times New Roman"/>
              <a:cs typeface="Times New Roman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8639047" y="1860550"/>
            <a:ext cx="3000375" cy="3441700"/>
            <a:chOff x="8639047" y="1860550"/>
            <a:chExt cx="3000375" cy="3441700"/>
          </a:xfrm>
        </p:grpSpPr>
        <p:sp>
          <p:nvSpPr>
            <p:cNvPr id="5" name="object 5"/>
            <p:cNvSpPr/>
            <p:nvPr/>
          </p:nvSpPr>
          <p:spPr>
            <a:xfrm>
              <a:off x="8645397" y="1866900"/>
              <a:ext cx="2987675" cy="3429000"/>
            </a:xfrm>
            <a:custGeom>
              <a:avLst/>
              <a:gdLst/>
              <a:ahLst/>
              <a:cxnLst/>
              <a:rect l="l" t="t" r="r" b="b"/>
              <a:pathLst>
                <a:path w="2987675" h="3429000">
                  <a:moveTo>
                    <a:pt x="2987294" y="0"/>
                  </a:moveTo>
                  <a:lnTo>
                    <a:pt x="815594" y="0"/>
                  </a:lnTo>
                  <a:lnTo>
                    <a:pt x="815594" y="2000250"/>
                  </a:lnTo>
                  <a:lnTo>
                    <a:pt x="0" y="2897886"/>
                  </a:lnTo>
                  <a:lnTo>
                    <a:pt x="815594" y="2857500"/>
                  </a:lnTo>
                  <a:lnTo>
                    <a:pt x="815594" y="3429000"/>
                  </a:lnTo>
                  <a:lnTo>
                    <a:pt x="2987294" y="3429000"/>
                  </a:lnTo>
                  <a:lnTo>
                    <a:pt x="2987294" y="0"/>
                  </a:lnTo>
                  <a:close/>
                </a:path>
              </a:pathLst>
            </a:custGeom>
            <a:solidFill>
              <a:srgbClr val="4471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8645397" y="1866900"/>
              <a:ext cx="2987675" cy="3429000"/>
            </a:xfrm>
            <a:custGeom>
              <a:avLst/>
              <a:gdLst/>
              <a:ahLst/>
              <a:cxnLst/>
              <a:rect l="l" t="t" r="r" b="b"/>
              <a:pathLst>
                <a:path w="2987675" h="3429000">
                  <a:moveTo>
                    <a:pt x="815594" y="0"/>
                  </a:moveTo>
                  <a:lnTo>
                    <a:pt x="1177544" y="0"/>
                  </a:lnTo>
                  <a:lnTo>
                    <a:pt x="1720469" y="0"/>
                  </a:lnTo>
                  <a:lnTo>
                    <a:pt x="2987294" y="0"/>
                  </a:lnTo>
                  <a:lnTo>
                    <a:pt x="2987294" y="2000250"/>
                  </a:lnTo>
                  <a:lnTo>
                    <a:pt x="2987294" y="2857500"/>
                  </a:lnTo>
                  <a:lnTo>
                    <a:pt x="2987294" y="3429000"/>
                  </a:lnTo>
                  <a:lnTo>
                    <a:pt x="1720469" y="3429000"/>
                  </a:lnTo>
                  <a:lnTo>
                    <a:pt x="1177544" y="3429000"/>
                  </a:lnTo>
                  <a:lnTo>
                    <a:pt x="815594" y="3429000"/>
                  </a:lnTo>
                  <a:lnTo>
                    <a:pt x="815594" y="2857500"/>
                  </a:lnTo>
                  <a:lnTo>
                    <a:pt x="0" y="2897886"/>
                  </a:lnTo>
                  <a:lnTo>
                    <a:pt x="815594" y="2000250"/>
                  </a:lnTo>
                  <a:lnTo>
                    <a:pt x="815594" y="0"/>
                  </a:lnTo>
                  <a:close/>
                </a:path>
              </a:pathLst>
            </a:custGeom>
            <a:ln w="12700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/>
          <p:nvPr/>
        </p:nvSpPr>
        <p:spPr>
          <a:xfrm>
            <a:off x="9563481" y="3193160"/>
            <a:ext cx="1969770" cy="7493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850"/>
              </a:lnSpc>
              <a:spcBef>
                <a:spcPts val="100"/>
              </a:spcBef>
            </a:pP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13,2000,4,04&gt;=</a:t>
            </a:r>
            <a:endParaRPr sz="2400">
              <a:latin typeface="Times New Roman"/>
              <a:cs typeface="Times New Roman"/>
            </a:endParaRPr>
          </a:p>
          <a:p>
            <a:pPr marL="108585">
              <a:lnSpc>
                <a:spcPts val="2850"/>
              </a:lnSpc>
            </a:pP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32,2120,1,20*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752043" y="1162252"/>
            <a:ext cx="5373370" cy="100266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ФОРМА</a:t>
            </a:r>
            <a:r>
              <a:rPr spc="-30" dirty="0"/>
              <a:t> </a:t>
            </a:r>
            <a:r>
              <a:rPr dirty="0"/>
              <a:t>№13</a:t>
            </a:r>
            <a:r>
              <a:rPr spc="-25" dirty="0"/>
              <a:t> </a:t>
            </a:r>
            <a:r>
              <a:rPr dirty="0"/>
              <a:t>-</a:t>
            </a:r>
            <a:r>
              <a:rPr spc="-25" dirty="0"/>
              <a:t> </a:t>
            </a:r>
            <a:r>
              <a:rPr spc="-5" dirty="0"/>
              <a:t>ФОРМА</a:t>
            </a:r>
            <a:r>
              <a:rPr spc="-35" dirty="0"/>
              <a:t> </a:t>
            </a:r>
            <a:r>
              <a:rPr dirty="0"/>
              <a:t>№32</a:t>
            </a: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pc="-5" dirty="0"/>
              <a:t>Межформенный</a:t>
            </a:r>
            <a:r>
              <a:rPr spc="-80" dirty="0"/>
              <a:t> </a:t>
            </a:r>
            <a:r>
              <a:rPr spc="-5" dirty="0"/>
              <a:t>контроль</a:t>
            </a:r>
          </a:p>
        </p:txBody>
      </p:sp>
      <p:pic>
        <p:nvPicPr>
          <p:cNvPr id="9" name="object 9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976405" y="228345"/>
            <a:ext cx="1070065" cy="805476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44144" y="2272410"/>
            <a:ext cx="8387080" cy="2074545"/>
          </a:xfrm>
          <a:prstGeom prst="rect">
            <a:avLst/>
          </a:prstGeom>
        </p:spPr>
        <p:txBody>
          <a:bodyPr vert="horz" wrap="square" lIns="0" tIns="53975" rIns="0" bIns="0" rtlCol="0">
            <a:spAutoFit/>
          </a:bodyPr>
          <a:lstStyle/>
          <a:p>
            <a:pPr marL="12700" marR="5080" algn="ctr">
              <a:lnSpc>
                <a:spcPts val="2590"/>
              </a:lnSpc>
              <a:spcBef>
                <a:spcPts val="425"/>
              </a:spcBef>
              <a:tabLst>
                <a:tab pos="6121400" algn="l"/>
                <a:tab pos="6878955" algn="l"/>
              </a:tabLst>
            </a:pPr>
            <a:r>
              <a:rPr sz="2400" dirty="0">
                <a:latin typeface="Times New Roman"/>
                <a:cs typeface="Times New Roman"/>
              </a:rPr>
              <a:t>Логический </a:t>
            </a:r>
            <a:r>
              <a:rPr sz="2400" spc="-20" dirty="0">
                <a:latin typeface="Times New Roman"/>
                <a:cs typeface="Times New Roman"/>
              </a:rPr>
              <a:t>контроль</a:t>
            </a:r>
            <a:r>
              <a:rPr sz="2400" spc="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с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отчетной</a:t>
            </a:r>
            <a:r>
              <a:rPr sz="2400" spc="35" dirty="0">
                <a:latin typeface="Times New Roman"/>
                <a:cs typeface="Times New Roman"/>
              </a:rPr>
              <a:t> </a:t>
            </a:r>
            <a:r>
              <a:rPr sz="2400" b="1" spc="-25" dirty="0">
                <a:latin typeface="Times New Roman"/>
                <a:cs typeface="Times New Roman"/>
              </a:rPr>
              <a:t>формой</a:t>
            </a:r>
            <a:r>
              <a:rPr sz="2400" b="1" spc="6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№ 16-ВН	</a:t>
            </a:r>
            <a:r>
              <a:rPr sz="2400" spc="-10" dirty="0">
                <a:latin typeface="Times New Roman"/>
                <a:cs typeface="Times New Roman"/>
              </a:rPr>
              <a:t>«Сведения 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о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причинах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временной</a:t>
            </a:r>
            <a:r>
              <a:rPr sz="2400" spc="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нетрудоспособности»:	</a:t>
            </a:r>
            <a:r>
              <a:rPr sz="2400" spc="-10" dirty="0">
                <a:latin typeface="Times New Roman"/>
                <a:cs typeface="Times New Roman"/>
              </a:rPr>
              <a:t>таблица</a:t>
            </a:r>
            <a:r>
              <a:rPr sz="2400" spc="2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1</a:t>
            </a:r>
            <a:r>
              <a:rPr sz="2400" b="1" spc="-15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000 </a:t>
            </a:r>
            <a:r>
              <a:rPr sz="2400" b="1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строка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54 </a:t>
            </a:r>
            <a:r>
              <a:rPr sz="2400" b="1" spc="-15" dirty="0">
                <a:latin typeface="Times New Roman"/>
                <a:cs typeface="Times New Roman"/>
              </a:rPr>
              <a:t>(аборты)</a:t>
            </a:r>
            <a:r>
              <a:rPr sz="2400" b="1" spc="1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сумма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граф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14,15,16 </a:t>
            </a:r>
            <a:r>
              <a:rPr sz="2400" spc="-5" dirty="0">
                <a:latin typeface="Times New Roman"/>
                <a:cs typeface="Times New Roman"/>
              </a:rPr>
              <a:t>(возраст</a:t>
            </a:r>
            <a:r>
              <a:rPr sz="2400" dirty="0">
                <a:latin typeface="Times New Roman"/>
                <a:cs typeface="Times New Roman"/>
              </a:rPr>
              <a:t> старше 50 </a:t>
            </a:r>
            <a:r>
              <a:rPr sz="2400" spc="-5" dirty="0">
                <a:latin typeface="Times New Roman"/>
                <a:cs typeface="Times New Roman"/>
              </a:rPr>
              <a:t>лет)</a:t>
            </a:r>
            <a:endParaRPr sz="2400">
              <a:latin typeface="Times New Roman"/>
              <a:cs typeface="Times New Roman"/>
            </a:endParaRPr>
          </a:p>
          <a:p>
            <a:pPr marL="184785" marR="163830" algn="ctr">
              <a:lnSpc>
                <a:spcPts val="2530"/>
              </a:lnSpc>
              <a:spcBef>
                <a:spcPts val="55"/>
              </a:spcBef>
            </a:pPr>
            <a:r>
              <a:rPr sz="2400" dirty="0">
                <a:latin typeface="Times New Roman"/>
                <a:cs typeface="Times New Roman"/>
              </a:rPr>
              <a:t>– </a:t>
            </a:r>
            <a:r>
              <a:rPr sz="2400" spc="15" dirty="0">
                <a:latin typeface="Times New Roman"/>
                <a:cs typeface="Times New Roman"/>
              </a:rPr>
              <a:t>если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в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форме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№13</a:t>
            </a:r>
            <a:r>
              <a:rPr sz="2400" dirty="0">
                <a:latin typeface="Times New Roman"/>
                <a:cs typeface="Times New Roman"/>
              </a:rPr>
              <a:t> нет </a:t>
            </a:r>
            <a:r>
              <a:rPr sz="2400" spc="-5" dirty="0">
                <a:latin typeface="Times New Roman"/>
                <a:cs typeface="Times New Roman"/>
              </a:rPr>
              <a:t>данных </a:t>
            </a:r>
            <a:r>
              <a:rPr sz="2400" dirty="0">
                <a:latin typeface="Times New Roman"/>
                <a:cs typeface="Times New Roman"/>
              </a:rPr>
              <a:t>за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женщин</a:t>
            </a:r>
            <a:r>
              <a:rPr sz="2400" spc="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старше 50 </a:t>
            </a:r>
            <a:r>
              <a:rPr sz="2400" spc="-45" dirty="0">
                <a:latin typeface="Times New Roman"/>
                <a:cs typeface="Times New Roman"/>
              </a:rPr>
              <a:t>лет,</a:t>
            </a:r>
            <a:r>
              <a:rPr sz="2400" dirty="0">
                <a:latin typeface="Times New Roman"/>
                <a:cs typeface="Times New Roman"/>
              </a:rPr>
              <a:t> а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в </a:t>
            </a:r>
            <a:r>
              <a:rPr sz="2400" spc="-58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форме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№16-ВН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spc="10" dirty="0">
                <a:latin typeface="Times New Roman"/>
                <a:cs typeface="Times New Roman"/>
              </a:rPr>
              <a:t>есть,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пояснить</a:t>
            </a:r>
            <a:r>
              <a:rPr sz="2400" spc="15" dirty="0">
                <a:latin typeface="Times New Roman"/>
                <a:cs typeface="Times New Roman"/>
              </a:rPr>
              <a:t> </a:t>
            </a:r>
            <a:r>
              <a:rPr sz="2400" spc="-30" dirty="0">
                <a:latin typeface="Times New Roman"/>
                <a:cs typeface="Times New Roman"/>
              </a:rPr>
              <a:t>разницу.</a:t>
            </a:r>
            <a:endParaRPr sz="2400">
              <a:latin typeface="Times New Roman"/>
              <a:cs typeface="Times New Roman"/>
            </a:endParaRPr>
          </a:p>
          <a:p>
            <a:pPr marR="8188325" algn="ctr">
              <a:lnSpc>
                <a:spcPct val="100000"/>
              </a:lnSpc>
              <a:spcBef>
                <a:spcPts val="40"/>
              </a:spcBef>
            </a:pPr>
            <a:r>
              <a:rPr sz="2400" dirty="0">
                <a:latin typeface="Times New Roman"/>
                <a:cs typeface="Times New Roman"/>
              </a:rPr>
              <a:t>.</a:t>
            </a:r>
            <a:endParaRPr sz="2400">
              <a:latin typeface="Times New Roman"/>
              <a:cs typeface="Times New Roman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8391652" y="1860550"/>
            <a:ext cx="3247390" cy="3441700"/>
            <a:chOff x="8391652" y="1860550"/>
            <a:chExt cx="3247390" cy="3441700"/>
          </a:xfrm>
        </p:grpSpPr>
        <p:sp>
          <p:nvSpPr>
            <p:cNvPr id="4" name="object 4"/>
            <p:cNvSpPr/>
            <p:nvPr/>
          </p:nvSpPr>
          <p:spPr>
            <a:xfrm>
              <a:off x="8398002" y="1866900"/>
              <a:ext cx="3234690" cy="3429000"/>
            </a:xfrm>
            <a:custGeom>
              <a:avLst/>
              <a:gdLst/>
              <a:ahLst/>
              <a:cxnLst/>
              <a:rect l="l" t="t" r="r" b="b"/>
              <a:pathLst>
                <a:path w="3234690" h="3429000">
                  <a:moveTo>
                    <a:pt x="3234690" y="0"/>
                  </a:moveTo>
                  <a:lnTo>
                    <a:pt x="874014" y="0"/>
                  </a:lnTo>
                  <a:lnTo>
                    <a:pt x="874014" y="2000250"/>
                  </a:lnTo>
                  <a:lnTo>
                    <a:pt x="0" y="2203450"/>
                  </a:lnTo>
                  <a:lnTo>
                    <a:pt x="874014" y="2857500"/>
                  </a:lnTo>
                  <a:lnTo>
                    <a:pt x="874014" y="3429000"/>
                  </a:lnTo>
                  <a:lnTo>
                    <a:pt x="3234690" y="3429000"/>
                  </a:lnTo>
                  <a:lnTo>
                    <a:pt x="3234690" y="0"/>
                  </a:lnTo>
                  <a:close/>
                </a:path>
              </a:pathLst>
            </a:custGeom>
            <a:solidFill>
              <a:srgbClr val="4471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8398002" y="1866900"/>
              <a:ext cx="3234690" cy="3429000"/>
            </a:xfrm>
            <a:custGeom>
              <a:avLst/>
              <a:gdLst/>
              <a:ahLst/>
              <a:cxnLst/>
              <a:rect l="l" t="t" r="r" b="b"/>
              <a:pathLst>
                <a:path w="3234690" h="3429000">
                  <a:moveTo>
                    <a:pt x="874014" y="0"/>
                  </a:moveTo>
                  <a:lnTo>
                    <a:pt x="1267459" y="0"/>
                  </a:lnTo>
                  <a:lnTo>
                    <a:pt x="1857628" y="0"/>
                  </a:lnTo>
                  <a:lnTo>
                    <a:pt x="3234690" y="0"/>
                  </a:lnTo>
                  <a:lnTo>
                    <a:pt x="3234690" y="2000250"/>
                  </a:lnTo>
                  <a:lnTo>
                    <a:pt x="3234690" y="2857500"/>
                  </a:lnTo>
                  <a:lnTo>
                    <a:pt x="3234690" y="3429000"/>
                  </a:lnTo>
                  <a:lnTo>
                    <a:pt x="1857628" y="3429000"/>
                  </a:lnTo>
                  <a:lnTo>
                    <a:pt x="1267459" y="3429000"/>
                  </a:lnTo>
                  <a:lnTo>
                    <a:pt x="874014" y="3429000"/>
                  </a:lnTo>
                  <a:lnTo>
                    <a:pt x="874014" y="2857500"/>
                  </a:lnTo>
                  <a:lnTo>
                    <a:pt x="0" y="2203450"/>
                  </a:lnTo>
                  <a:lnTo>
                    <a:pt x="874014" y="2000250"/>
                  </a:lnTo>
                  <a:lnTo>
                    <a:pt x="874014" y="0"/>
                  </a:lnTo>
                  <a:close/>
                </a:path>
              </a:pathLst>
            </a:custGeom>
            <a:ln w="12700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/>
          <p:nvPr/>
        </p:nvSpPr>
        <p:spPr>
          <a:xfrm>
            <a:off x="9357741" y="2461082"/>
            <a:ext cx="2190750" cy="22212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0005" marR="31750" indent="-635" algn="ctr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solidFill>
                  <a:srgbClr val="FFFFFF"/>
                </a:solidFill>
                <a:latin typeface="Times New Roman"/>
                <a:cs typeface="Times New Roman"/>
              </a:rPr>
              <a:t>16- 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В</a:t>
            </a:r>
            <a:r>
              <a:rPr sz="2400" spc="-10" dirty="0">
                <a:solidFill>
                  <a:srgbClr val="FFFFFF"/>
                </a:solidFill>
                <a:latin typeface="Times New Roman"/>
                <a:cs typeface="Times New Roman"/>
              </a:rPr>
              <a:t>Н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,1000,ст54,гр  14+15+16</a:t>
            </a:r>
            <a:endParaRPr sz="2400">
              <a:latin typeface="Times New Roman"/>
              <a:cs typeface="Times New Roman"/>
            </a:endParaRPr>
          </a:p>
          <a:p>
            <a:pPr marL="12700" marR="5080" indent="1270" algn="ctr">
              <a:lnSpc>
                <a:spcPct val="100000"/>
              </a:lnSpc>
              <a:spcBef>
                <a:spcPts val="5"/>
              </a:spcBef>
            </a:pPr>
            <a:r>
              <a:rPr sz="2400" spc="-20" dirty="0">
                <a:solidFill>
                  <a:srgbClr val="FFFFFF"/>
                </a:solidFill>
                <a:latin typeface="Times New Roman"/>
                <a:cs typeface="Times New Roman"/>
              </a:rPr>
              <a:t>контроль </a:t>
            </a:r>
            <a:r>
              <a:rPr sz="2400" spc="-1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spc="-5" dirty="0">
                <a:solidFill>
                  <a:srgbClr val="FFFFFF"/>
                </a:solidFill>
                <a:latin typeface="Times New Roman"/>
                <a:cs typeface="Times New Roman"/>
              </a:rPr>
              <a:t>13,1000,ст1,гр9+</a:t>
            </a:r>
            <a:endParaRPr sz="2400">
              <a:latin typeface="Times New Roman"/>
              <a:cs typeface="Times New Roman"/>
            </a:endParaRPr>
          </a:p>
          <a:p>
            <a:pPr marL="1905" algn="ctr">
              <a:lnSpc>
                <a:spcPct val="100000"/>
              </a:lnSpc>
            </a:pP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13,2000,ст1,гр9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752043" y="1162252"/>
            <a:ext cx="6097270" cy="100266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ФОРМА</a:t>
            </a:r>
            <a:r>
              <a:rPr spc="-30" dirty="0"/>
              <a:t> </a:t>
            </a:r>
            <a:r>
              <a:rPr dirty="0"/>
              <a:t>№13</a:t>
            </a:r>
            <a:r>
              <a:rPr spc="-25" dirty="0"/>
              <a:t> </a:t>
            </a:r>
            <a:r>
              <a:rPr dirty="0"/>
              <a:t>-</a:t>
            </a:r>
            <a:r>
              <a:rPr spc="-20" dirty="0"/>
              <a:t> </a:t>
            </a:r>
            <a:r>
              <a:rPr spc="-5" dirty="0"/>
              <a:t>ФОРМА</a:t>
            </a:r>
            <a:r>
              <a:rPr spc="-30" dirty="0"/>
              <a:t> </a:t>
            </a:r>
            <a:r>
              <a:rPr dirty="0"/>
              <a:t>№16-ВН</a:t>
            </a: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pc="-5" dirty="0"/>
              <a:t>Межформенный</a:t>
            </a:r>
            <a:r>
              <a:rPr spc="-65" dirty="0"/>
              <a:t> </a:t>
            </a:r>
            <a:r>
              <a:rPr spc="-5" dirty="0"/>
              <a:t>контроль</a:t>
            </a:r>
          </a:p>
        </p:txBody>
      </p:sp>
      <p:pic>
        <p:nvPicPr>
          <p:cNvPr id="8" name="object 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976405" y="228345"/>
            <a:ext cx="1070065" cy="805476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787010" y="2272410"/>
            <a:ext cx="10160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Times New Roman"/>
                <a:cs typeface="Times New Roman"/>
              </a:rPr>
              <a:t>.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526794" y="2637866"/>
            <a:ext cx="7538720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859914" algn="l"/>
                <a:tab pos="3336290" algn="l"/>
                <a:tab pos="3770629" algn="l"/>
                <a:tab pos="5255260" algn="l"/>
                <a:tab pos="6613525" algn="l"/>
                <a:tab pos="7220584" algn="l"/>
              </a:tabLst>
            </a:pPr>
            <a:r>
              <a:rPr sz="2400" spc="-60" dirty="0">
                <a:latin typeface="Times New Roman"/>
                <a:cs typeface="Times New Roman"/>
              </a:rPr>
              <a:t>Л</a:t>
            </a:r>
            <a:r>
              <a:rPr sz="2400" dirty="0">
                <a:latin typeface="Times New Roman"/>
                <a:cs typeface="Times New Roman"/>
              </a:rPr>
              <a:t>огич</a:t>
            </a:r>
            <a:r>
              <a:rPr sz="2400" spc="60" dirty="0">
                <a:latin typeface="Times New Roman"/>
                <a:cs typeface="Times New Roman"/>
              </a:rPr>
              <a:t>е</a:t>
            </a:r>
            <a:r>
              <a:rPr sz="2400" dirty="0">
                <a:latin typeface="Times New Roman"/>
                <a:cs typeface="Times New Roman"/>
              </a:rPr>
              <a:t>ский	</a:t>
            </a:r>
            <a:r>
              <a:rPr sz="2400" spc="-125" dirty="0">
                <a:latin typeface="Times New Roman"/>
                <a:cs typeface="Times New Roman"/>
              </a:rPr>
              <a:t>к</a:t>
            </a:r>
            <a:r>
              <a:rPr sz="2400" dirty="0">
                <a:latin typeface="Times New Roman"/>
                <a:cs typeface="Times New Roman"/>
              </a:rPr>
              <a:t>он</a:t>
            </a:r>
            <a:r>
              <a:rPr sz="2400" spc="10" dirty="0">
                <a:latin typeface="Times New Roman"/>
                <a:cs typeface="Times New Roman"/>
              </a:rPr>
              <a:t>т</a:t>
            </a:r>
            <a:r>
              <a:rPr sz="2400" dirty="0">
                <a:latin typeface="Times New Roman"/>
                <a:cs typeface="Times New Roman"/>
              </a:rPr>
              <a:t>р</a:t>
            </a:r>
            <a:r>
              <a:rPr sz="2400" spc="-40" dirty="0">
                <a:latin typeface="Times New Roman"/>
                <a:cs typeface="Times New Roman"/>
              </a:rPr>
              <a:t>о</a:t>
            </a:r>
            <a:r>
              <a:rPr sz="2400" spc="5" dirty="0">
                <a:latin typeface="Times New Roman"/>
                <a:cs typeface="Times New Roman"/>
              </a:rPr>
              <a:t>л</a:t>
            </a:r>
            <a:r>
              <a:rPr sz="2400" dirty="0">
                <a:latin typeface="Times New Roman"/>
                <a:cs typeface="Times New Roman"/>
              </a:rPr>
              <a:t>ь	с	</a:t>
            </a:r>
            <a:r>
              <a:rPr sz="2400" spc="-40" dirty="0">
                <a:latin typeface="Times New Roman"/>
                <a:cs typeface="Times New Roman"/>
              </a:rPr>
              <a:t>о</a:t>
            </a:r>
            <a:r>
              <a:rPr sz="2400" dirty="0">
                <a:latin typeface="Times New Roman"/>
                <a:cs typeface="Times New Roman"/>
              </a:rPr>
              <a:t>тчетной	</a:t>
            </a:r>
            <a:r>
              <a:rPr sz="2400" b="1" spc="-35" dirty="0">
                <a:latin typeface="Times New Roman"/>
                <a:cs typeface="Times New Roman"/>
              </a:rPr>
              <a:t>ф</a:t>
            </a:r>
            <a:r>
              <a:rPr sz="2400" b="1" spc="5" dirty="0">
                <a:latin typeface="Times New Roman"/>
                <a:cs typeface="Times New Roman"/>
              </a:rPr>
              <a:t>о</a:t>
            </a:r>
            <a:r>
              <a:rPr sz="2400" b="1" spc="-30" dirty="0">
                <a:latin typeface="Times New Roman"/>
                <a:cs typeface="Times New Roman"/>
              </a:rPr>
              <a:t>рм</a:t>
            </a:r>
            <a:r>
              <a:rPr sz="2400" b="1" dirty="0">
                <a:latin typeface="Times New Roman"/>
                <a:cs typeface="Times New Roman"/>
              </a:rPr>
              <a:t>ой	№	</a:t>
            </a:r>
            <a:r>
              <a:rPr sz="2400" b="1" spc="-5" dirty="0">
                <a:latin typeface="Times New Roman"/>
                <a:cs typeface="Times New Roman"/>
              </a:rPr>
              <a:t>61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12140" y="3004184"/>
            <a:ext cx="8453755" cy="1854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2400" spc="-10" dirty="0">
                <a:latin typeface="Times New Roman"/>
                <a:cs typeface="Times New Roman"/>
              </a:rPr>
              <a:t>«Сведения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о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ВИЧ-инфекции»: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таблица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5000</a:t>
            </a:r>
            <a:r>
              <a:rPr sz="2400" b="1" spc="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(Диспансерное </a:t>
            </a:r>
            <a:r>
              <a:rPr sz="2400" b="1" spc="-585" dirty="0">
                <a:latin typeface="Times New Roman"/>
                <a:cs typeface="Times New Roman"/>
              </a:rPr>
              <a:t> </a:t>
            </a:r>
            <a:r>
              <a:rPr sz="2400" b="1" spc="-25" dirty="0">
                <a:latin typeface="Times New Roman"/>
                <a:cs typeface="Times New Roman"/>
              </a:rPr>
              <a:t>наблюдение</a:t>
            </a:r>
            <a:r>
              <a:rPr sz="2400" b="1" spc="320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за</a:t>
            </a:r>
            <a:r>
              <a:rPr sz="2400" b="1" spc="315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беременными,</a:t>
            </a:r>
            <a:r>
              <a:rPr sz="2400" b="1" spc="325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роженицами</a:t>
            </a:r>
            <a:r>
              <a:rPr sz="2400" b="1" spc="33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и</a:t>
            </a:r>
            <a:r>
              <a:rPr sz="2400" b="1" spc="320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родильницами </a:t>
            </a:r>
            <a:r>
              <a:rPr sz="2400" b="1" spc="-58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с </a:t>
            </a:r>
            <a:r>
              <a:rPr sz="2400" b="1" spc="-5" dirty="0">
                <a:latin typeface="Times New Roman"/>
                <a:cs typeface="Times New Roman"/>
              </a:rPr>
              <a:t>ВИЧ-инфекцией) </a:t>
            </a:r>
            <a:r>
              <a:rPr sz="2400" dirty="0">
                <a:latin typeface="Times New Roman"/>
                <a:cs typeface="Times New Roman"/>
              </a:rPr>
              <a:t>разница строк </a:t>
            </a:r>
            <a:r>
              <a:rPr sz="2400" b="1" dirty="0">
                <a:latin typeface="Times New Roman"/>
                <a:cs typeface="Times New Roman"/>
              </a:rPr>
              <a:t>1 и 2 </a:t>
            </a:r>
            <a:r>
              <a:rPr sz="2400" b="1" spc="-5" dirty="0">
                <a:latin typeface="Times New Roman"/>
                <a:cs typeface="Times New Roman"/>
              </a:rPr>
              <a:t>(всего </a:t>
            </a:r>
            <a:r>
              <a:rPr sz="2400" b="1" dirty="0">
                <a:latin typeface="Times New Roman"/>
                <a:cs typeface="Times New Roman"/>
              </a:rPr>
              <a:t>и </a:t>
            </a:r>
            <a:r>
              <a:rPr sz="2400" b="1" spc="-5" dirty="0">
                <a:latin typeface="Times New Roman"/>
                <a:cs typeface="Times New Roman"/>
              </a:rPr>
              <a:t>завершивших </a:t>
            </a:r>
            <a:r>
              <a:rPr sz="2400" b="1" spc="-585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беременность </a:t>
            </a:r>
            <a:r>
              <a:rPr sz="2400" b="1" spc="-15" dirty="0">
                <a:latin typeface="Times New Roman"/>
                <a:cs typeface="Times New Roman"/>
              </a:rPr>
              <a:t>родами </a:t>
            </a:r>
            <a:r>
              <a:rPr sz="2400" b="1" dirty="0">
                <a:latin typeface="Times New Roman"/>
                <a:cs typeface="Times New Roman"/>
              </a:rPr>
              <a:t>в </a:t>
            </a:r>
            <a:r>
              <a:rPr sz="2400" b="1" spc="-15" dirty="0">
                <a:latin typeface="Times New Roman"/>
                <a:cs typeface="Times New Roman"/>
              </a:rPr>
              <a:t>отчетном </a:t>
            </a:r>
            <a:r>
              <a:rPr sz="2400" b="1" spc="-30" dirty="0">
                <a:latin typeface="Times New Roman"/>
                <a:cs typeface="Times New Roman"/>
              </a:rPr>
              <a:t>году) </a:t>
            </a:r>
            <a:r>
              <a:rPr sz="2400" spc="-5" dirty="0">
                <a:latin typeface="Times New Roman"/>
                <a:cs typeface="Times New Roman"/>
              </a:rPr>
              <a:t>графы </a:t>
            </a:r>
            <a:r>
              <a:rPr sz="2400" b="1" dirty="0">
                <a:latin typeface="Times New Roman"/>
                <a:cs typeface="Times New Roman"/>
              </a:rPr>
              <a:t>3+4</a:t>
            </a:r>
            <a:r>
              <a:rPr sz="2400" b="1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и </a:t>
            </a:r>
            <a:r>
              <a:rPr sz="2400" spc="-10" dirty="0">
                <a:latin typeface="Times New Roman"/>
                <a:cs typeface="Times New Roman"/>
              </a:rPr>
              <a:t>таблица 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2000,</a:t>
            </a:r>
            <a:r>
              <a:rPr sz="2400" b="1" spc="550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строка</a:t>
            </a:r>
            <a:r>
              <a:rPr sz="2400" b="1" spc="56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24,</a:t>
            </a:r>
            <a:r>
              <a:rPr sz="2400" b="1" spc="550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графа</a:t>
            </a:r>
            <a:r>
              <a:rPr sz="2400" b="1" spc="55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17</a:t>
            </a:r>
            <a:r>
              <a:rPr sz="2400" b="1" spc="550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(Состоит</a:t>
            </a:r>
            <a:r>
              <a:rPr sz="2400" b="1" spc="550" dirty="0">
                <a:latin typeface="Times New Roman"/>
                <a:cs typeface="Times New Roman"/>
              </a:rPr>
              <a:t> </a:t>
            </a:r>
            <a:r>
              <a:rPr sz="2400" b="1" spc="-25" dirty="0">
                <a:latin typeface="Times New Roman"/>
                <a:cs typeface="Times New Roman"/>
              </a:rPr>
              <a:t>под</a:t>
            </a:r>
            <a:r>
              <a:rPr sz="2400" b="1" dirty="0">
                <a:latin typeface="Times New Roman"/>
                <a:cs typeface="Times New Roman"/>
              </a:rPr>
              <a:t> диспансерным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12140" y="4833366"/>
            <a:ext cx="8454390" cy="11156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20" dirty="0">
                <a:latin typeface="Times New Roman"/>
                <a:cs typeface="Times New Roman"/>
              </a:rPr>
              <a:t>наблюдением</a:t>
            </a:r>
            <a:r>
              <a:rPr sz="2400" b="1" spc="170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на</a:t>
            </a:r>
            <a:r>
              <a:rPr sz="2400" b="1" spc="165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конец</a:t>
            </a:r>
            <a:r>
              <a:rPr sz="2400" b="1" spc="170" dirty="0">
                <a:latin typeface="Times New Roman"/>
                <a:cs typeface="Times New Roman"/>
              </a:rPr>
              <a:t> </a:t>
            </a:r>
            <a:r>
              <a:rPr sz="2400" b="1" spc="-15" dirty="0">
                <a:latin typeface="Times New Roman"/>
                <a:cs typeface="Times New Roman"/>
              </a:rPr>
              <a:t>отчетного</a:t>
            </a:r>
            <a:r>
              <a:rPr sz="2400" b="1" spc="175" dirty="0">
                <a:latin typeface="Times New Roman"/>
                <a:cs typeface="Times New Roman"/>
              </a:rPr>
              <a:t> </a:t>
            </a:r>
            <a:r>
              <a:rPr sz="2400" b="1" spc="-25" dirty="0">
                <a:latin typeface="Times New Roman"/>
                <a:cs typeface="Times New Roman"/>
              </a:rPr>
              <a:t>года),</a:t>
            </a:r>
            <a:r>
              <a:rPr sz="2400" b="1" spc="15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сравниваем</a:t>
            </a:r>
            <a:r>
              <a:rPr sz="2400" spc="18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с</a:t>
            </a:r>
            <a:r>
              <a:rPr sz="2400" spc="16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формой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ts val="2850"/>
              </a:lnSpc>
              <a:tabLst>
                <a:tab pos="848994" algn="l"/>
                <a:tab pos="2018030" algn="l"/>
                <a:tab pos="2414270" algn="l"/>
                <a:tab pos="5734050" algn="l"/>
                <a:tab pos="6453505" algn="l"/>
              </a:tabLst>
            </a:pPr>
            <a:r>
              <a:rPr sz="2400" spc="-5" dirty="0">
                <a:latin typeface="Times New Roman"/>
                <a:cs typeface="Times New Roman"/>
              </a:rPr>
              <a:t>№13	</a:t>
            </a:r>
            <a:r>
              <a:rPr sz="2400" spc="-10" dirty="0">
                <a:latin typeface="Times New Roman"/>
                <a:cs typeface="Times New Roman"/>
              </a:rPr>
              <a:t>аборты	</a:t>
            </a:r>
            <a:r>
              <a:rPr sz="2400" dirty="0">
                <a:latin typeface="Times New Roman"/>
                <a:cs typeface="Times New Roman"/>
              </a:rPr>
              <a:t>у	</a:t>
            </a:r>
            <a:r>
              <a:rPr sz="2400" spc="-5" dirty="0">
                <a:latin typeface="Times New Roman"/>
                <a:cs typeface="Times New Roman"/>
              </a:rPr>
              <a:t>ВИЧ-инфицированных,	при	</a:t>
            </a:r>
            <a:r>
              <a:rPr sz="2400" spc="-15" dirty="0">
                <a:latin typeface="Times New Roman"/>
                <a:cs typeface="Times New Roman"/>
              </a:rPr>
              <a:t>необходимости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ts val="2850"/>
              </a:lnSpc>
            </a:pPr>
            <a:r>
              <a:rPr sz="2400" spc="-10" dirty="0">
                <a:latin typeface="Times New Roman"/>
                <a:cs typeface="Times New Roman"/>
              </a:rPr>
              <a:t>пояснить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spc="-30" dirty="0">
                <a:latin typeface="Times New Roman"/>
                <a:cs typeface="Times New Roman"/>
              </a:rPr>
              <a:t>разницу.</a:t>
            </a:r>
            <a:endParaRPr sz="2400">
              <a:latin typeface="Times New Roman"/>
              <a:cs typeface="Times New Roman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9087611" y="1295146"/>
            <a:ext cx="2882265" cy="3597275"/>
            <a:chOff x="9087611" y="1295146"/>
            <a:chExt cx="2882265" cy="3597275"/>
          </a:xfrm>
        </p:grpSpPr>
        <p:sp>
          <p:nvSpPr>
            <p:cNvPr id="7" name="object 7"/>
            <p:cNvSpPr/>
            <p:nvPr/>
          </p:nvSpPr>
          <p:spPr>
            <a:xfrm>
              <a:off x="9093961" y="1301496"/>
              <a:ext cx="2869565" cy="3584575"/>
            </a:xfrm>
            <a:custGeom>
              <a:avLst/>
              <a:gdLst/>
              <a:ahLst/>
              <a:cxnLst/>
              <a:rect l="l" t="t" r="r" b="b"/>
              <a:pathLst>
                <a:path w="2869565" h="3584575">
                  <a:moveTo>
                    <a:pt x="2869438" y="0"/>
                  </a:moveTo>
                  <a:lnTo>
                    <a:pt x="330454" y="0"/>
                  </a:lnTo>
                  <a:lnTo>
                    <a:pt x="330454" y="2000250"/>
                  </a:lnTo>
                  <a:lnTo>
                    <a:pt x="0" y="3584321"/>
                  </a:lnTo>
                  <a:lnTo>
                    <a:pt x="330454" y="2857499"/>
                  </a:lnTo>
                  <a:lnTo>
                    <a:pt x="330454" y="3429000"/>
                  </a:lnTo>
                  <a:lnTo>
                    <a:pt x="2869438" y="3429000"/>
                  </a:lnTo>
                  <a:lnTo>
                    <a:pt x="2869438" y="0"/>
                  </a:lnTo>
                  <a:close/>
                </a:path>
              </a:pathLst>
            </a:custGeom>
            <a:solidFill>
              <a:srgbClr val="4471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9093961" y="1301496"/>
              <a:ext cx="2869565" cy="3584575"/>
            </a:xfrm>
            <a:custGeom>
              <a:avLst/>
              <a:gdLst/>
              <a:ahLst/>
              <a:cxnLst/>
              <a:rect l="l" t="t" r="r" b="b"/>
              <a:pathLst>
                <a:path w="2869565" h="3584575">
                  <a:moveTo>
                    <a:pt x="330454" y="0"/>
                  </a:moveTo>
                  <a:lnTo>
                    <a:pt x="753618" y="0"/>
                  </a:lnTo>
                  <a:lnTo>
                    <a:pt x="1388364" y="0"/>
                  </a:lnTo>
                  <a:lnTo>
                    <a:pt x="2869438" y="0"/>
                  </a:lnTo>
                  <a:lnTo>
                    <a:pt x="2869438" y="2000250"/>
                  </a:lnTo>
                  <a:lnTo>
                    <a:pt x="2869438" y="2857499"/>
                  </a:lnTo>
                  <a:lnTo>
                    <a:pt x="2869438" y="3429000"/>
                  </a:lnTo>
                  <a:lnTo>
                    <a:pt x="1388364" y="3429000"/>
                  </a:lnTo>
                  <a:lnTo>
                    <a:pt x="753618" y="3429000"/>
                  </a:lnTo>
                  <a:lnTo>
                    <a:pt x="330454" y="3429000"/>
                  </a:lnTo>
                  <a:lnTo>
                    <a:pt x="330454" y="2857499"/>
                  </a:lnTo>
                  <a:lnTo>
                    <a:pt x="0" y="3584321"/>
                  </a:lnTo>
                  <a:lnTo>
                    <a:pt x="330454" y="2000250"/>
                  </a:lnTo>
                  <a:lnTo>
                    <a:pt x="330454" y="0"/>
                  </a:lnTo>
                  <a:close/>
                </a:path>
              </a:pathLst>
            </a:custGeom>
            <a:ln w="12700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9508617" y="1712467"/>
            <a:ext cx="2371725" cy="2586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2865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solidFill>
                  <a:srgbClr val="FFFFFF"/>
                </a:solidFill>
                <a:latin typeface="Times New Roman"/>
                <a:cs typeface="Times New Roman"/>
              </a:rPr>
              <a:t>(13,1000,1,11+13,</a:t>
            </a:r>
            <a:endParaRPr sz="2400">
              <a:latin typeface="Times New Roman"/>
              <a:cs typeface="Times New Roman"/>
            </a:endParaRPr>
          </a:p>
          <a:p>
            <a:pPr marL="76200">
              <a:lnSpc>
                <a:spcPct val="100000"/>
              </a:lnSpc>
            </a:pPr>
            <a:r>
              <a:rPr sz="2400" spc="-10" dirty="0">
                <a:solidFill>
                  <a:srgbClr val="FFFFFF"/>
                </a:solidFill>
                <a:latin typeface="Times New Roman"/>
                <a:cs typeface="Times New Roman"/>
              </a:rPr>
              <a:t>2000,1,11+13,100</a:t>
            </a:r>
            <a:endParaRPr sz="2400">
              <a:latin typeface="Times New Roman"/>
              <a:cs typeface="Times New Roman"/>
            </a:endParaRPr>
          </a:p>
          <a:p>
            <a:pPr marL="76200">
              <a:lnSpc>
                <a:spcPct val="100000"/>
              </a:lnSpc>
            </a:pPr>
            <a:r>
              <a:rPr sz="2400" spc="-5" dirty="0">
                <a:solidFill>
                  <a:srgbClr val="FFFFFF"/>
                </a:solidFill>
                <a:latin typeface="Times New Roman"/>
                <a:cs typeface="Times New Roman"/>
              </a:rPr>
              <a:t>0,7,11+13,2000,7,</a:t>
            </a:r>
            <a:endParaRPr sz="2400">
              <a:latin typeface="Times New Roman"/>
              <a:cs typeface="Times New Roman"/>
            </a:endParaRPr>
          </a:p>
          <a:p>
            <a:pPr marL="71755">
              <a:lnSpc>
                <a:spcPct val="100000"/>
              </a:lnSpc>
            </a:pPr>
            <a:r>
              <a:rPr sz="2400" spc="-15" dirty="0">
                <a:solidFill>
                  <a:srgbClr val="FFFFFF"/>
                </a:solidFill>
                <a:latin typeface="Times New Roman"/>
                <a:cs typeface="Times New Roman"/>
              </a:rPr>
              <a:t>11+13,1000,8,11+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13,2000,8,</a:t>
            </a:r>
            <a:r>
              <a:rPr sz="2400" spc="-85" dirty="0">
                <a:solidFill>
                  <a:srgbClr val="FFFFFF"/>
                </a:solidFill>
                <a:latin typeface="Times New Roman"/>
                <a:cs typeface="Times New Roman"/>
              </a:rPr>
              <a:t>1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1)=(61,</a:t>
            </a:r>
            <a:endParaRPr sz="2400">
              <a:latin typeface="Times New Roman"/>
              <a:cs typeface="Times New Roman"/>
            </a:endParaRPr>
          </a:p>
          <a:p>
            <a:pPr marL="158750">
              <a:lnSpc>
                <a:spcPct val="100000"/>
              </a:lnSpc>
            </a:pPr>
            <a:r>
              <a:rPr sz="2400" spc="-5" dirty="0">
                <a:solidFill>
                  <a:srgbClr val="FFFFFF"/>
                </a:solidFill>
                <a:latin typeface="Times New Roman"/>
                <a:cs typeface="Times New Roman"/>
              </a:rPr>
              <a:t>5000,1-2,03+04-</a:t>
            </a:r>
            <a:endParaRPr sz="2400">
              <a:latin typeface="Times New Roman"/>
              <a:cs typeface="Times New Roman"/>
            </a:endParaRPr>
          </a:p>
          <a:p>
            <a:pPr marL="181610">
              <a:lnSpc>
                <a:spcPct val="100000"/>
              </a:lnSpc>
            </a:pPr>
            <a:r>
              <a:rPr sz="2400" spc="-5" dirty="0">
                <a:solidFill>
                  <a:srgbClr val="FFFFFF"/>
                </a:solidFill>
                <a:latin typeface="Times New Roman"/>
                <a:cs typeface="Times New Roman"/>
              </a:rPr>
              <a:t>61,2000,24,17)*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752043" y="1162252"/>
            <a:ext cx="5373370" cy="100266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ФОРМА</a:t>
            </a:r>
            <a:r>
              <a:rPr spc="-30" dirty="0"/>
              <a:t> </a:t>
            </a:r>
            <a:r>
              <a:rPr dirty="0"/>
              <a:t>№13</a:t>
            </a:r>
            <a:r>
              <a:rPr spc="-25" dirty="0"/>
              <a:t> </a:t>
            </a:r>
            <a:r>
              <a:rPr dirty="0"/>
              <a:t>-</a:t>
            </a:r>
            <a:r>
              <a:rPr spc="-25" dirty="0"/>
              <a:t> </a:t>
            </a:r>
            <a:r>
              <a:rPr spc="-5" dirty="0"/>
              <a:t>ФОРМА</a:t>
            </a:r>
            <a:r>
              <a:rPr spc="-35" dirty="0"/>
              <a:t> </a:t>
            </a:r>
            <a:r>
              <a:rPr dirty="0"/>
              <a:t>№61</a:t>
            </a: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pc="-5" dirty="0"/>
              <a:t>Межформенный</a:t>
            </a:r>
            <a:r>
              <a:rPr spc="-65" dirty="0"/>
              <a:t> </a:t>
            </a:r>
            <a:r>
              <a:rPr spc="-5" dirty="0"/>
              <a:t>контроль</a:t>
            </a:r>
          </a:p>
        </p:txBody>
      </p:sp>
      <p:pic>
        <p:nvPicPr>
          <p:cNvPr id="11" name="object 1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976405" y="228345"/>
            <a:ext cx="1070065" cy="80547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856976" y="185928"/>
            <a:ext cx="1274064" cy="975360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890141" y="2441270"/>
            <a:ext cx="8482965" cy="22212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270" algn="ctr">
              <a:lnSpc>
                <a:spcPct val="100000"/>
              </a:lnSpc>
              <a:spcBef>
                <a:spcPts val="100"/>
              </a:spcBef>
            </a:pPr>
            <a:r>
              <a:rPr sz="3600" dirty="0"/>
              <a:t>В</a:t>
            </a:r>
            <a:r>
              <a:rPr sz="3600" spc="-5" dirty="0"/>
              <a:t> </a:t>
            </a:r>
            <a:r>
              <a:rPr sz="3600" dirty="0"/>
              <a:t>ФСН</a:t>
            </a:r>
            <a:r>
              <a:rPr sz="3600" spc="-20" dirty="0"/>
              <a:t> </a:t>
            </a:r>
            <a:r>
              <a:rPr sz="3600" dirty="0"/>
              <a:t>№</a:t>
            </a:r>
            <a:r>
              <a:rPr sz="3600" spc="-5" dirty="0"/>
              <a:t> </a:t>
            </a:r>
            <a:r>
              <a:rPr sz="3600" dirty="0"/>
              <a:t>13</a:t>
            </a:r>
            <a:r>
              <a:rPr sz="3600" spc="-15" dirty="0"/>
              <a:t> </a:t>
            </a:r>
            <a:r>
              <a:rPr sz="3600" spc="-20" dirty="0"/>
              <a:t>включаются</a:t>
            </a:r>
            <a:r>
              <a:rPr sz="3600" spc="5" dirty="0"/>
              <a:t> </a:t>
            </a:r>
            <a:r>
              <a:rPr sz="3600" spc="-10" dirty="0"/>
              <a:t>сведения</a:t>
            </a:r>
            <a:r>
              <a:rPr sz="3600" spc="15" dirty="0"/>
              <a:t> </a:t>
            </a:r>
            <a:r>
              <a:rPr sz="3600" spc="-20" dirty="0"/>
              <a:t>обо </a:t>
            </a:r>
            <a:r>
              <a:rPr sz="3600" spc="-15" dirty="0"/>
              <a:t> </a:t>
            </a:r>
            <a:r>
              <a:rPr sz="3600" dirty="0"/>
              <a:t>всех </a:t>
            </a:r>
            <a:r>
              <a:rPr sz="3600" spc="-5" dirty="0"/>
              <a:t>прерываниях беременности </a:t>
            </a:r>
            <a:r>
              <a:rPr sz="3600" dirty="0"/>
              <a:t>в сроки </a:t>
            </a:r>
            <a:r>
              <a:rPr sz="3600" spc="-885" dirty="0"/>
              <a:t> </a:t>
            </a:r>
            <a:r>
              <a:rPr sz="3600" dirty="0"/>
              <a:t>до</a:t>
            </a:r>
            <a:r>
              <a:rPr sz="3600" spc="-5" dirty="0"/>
              <a:t> </a:t>
            </a:r>
            <a:r>
              <a:rPr sz="3600" dirty="0"/>
              <a:t>22</a:t>
            </a:r>
            <a:r>
              <a:rPr sz="3600" spc="-5" dirty="0"/>
              <a:t> </a:t>
            </a:r>
            <a:r>
              <a:rPr sz="3600" spc="-10" dirty="0"/>
              <a:t>недель,</a:t>
            </a:r>
            <a:r>
              <a:rPr sz="3600" spc="-5" dirty="0"/>
              <a:t> </a:t>
            </a:r>
            <a:r>
              <a:rPr sz="3600" spc="-10" dirty="0"/>
              <a:t>независимо</a:t>
            </a:r>
            <a:r>
              <a:rPr sz="3600" spc="-5" dirty="0"/>
              <a:t> </a:t>
            </a:r>
            <a:r>
              <a:rPr sz="3600" spc="-20" dirty="0"/>
              <a:t>от</a:t>
            </a:r>
            <a:r>
              <a:rPr sz="3600" spc="-5" dirty="0"/>
              <a:t> </a:t>
            </a:r>
            <a:r>
              <a:rPr sz="3600" spc="-30" dirty="0"/>
              <a:t>метода</a:t>
            </a:r>
            <a:r>
              <a:rPr sz="3600" dirty="0"/>
              <a:t> и </a:t>
            </a:r>
            <a:r>
              <a:rPr sz="3600" spc="5" dirty="0"/>
              <a:t> </a:t>
            </a:r>
            <a:r>
              <a:rPr sz="3600" spc="10" dirty="0"/>
              <a:t>места</a:t>
            </a:r>
            <a:r>
              <a:rPr sz="3600" spc="-5" dirty="0"/>
              <a:t> прерывания</a:t>
            </a:r>
            <a:r>
              <a:rPr sz="3600" dirty="0"/>
              <a:t> </a:t>
            </a:r>
            <a:r>
              <a:rPr sz="3600" spc="-5" dirty="0"/>
              <a:t>беременности</a:t>
            </a:r>
            <a:endParaRPr sz="360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881359" y="155305"/>
            <a:ext cx="1182624" cy="924178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370959" y="2908172"/>
            <a:ext cx="434149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0" dirty="0">
                <a:latin typeface="Times New Roman"/>
                <a:cs typeface="Times New Roman"/>
              </a:rPr>
              <a:t>Спасибо</a:t>
            </a:r>
            <a:r>
              <a:rPr sz="3600" b="0" spc="-40" dirty="0">
                <a:latin typeface="Times New Roman"/>
                <a:cs typeface="Times New Roman"/>
              </a:rPr>
              <a:t> </a:t>
            </a:r>
            <a:r>
              <a:rPr sz="3600" b="0" spc="5" dirty="0">
                <a:latin typeface="Times New Roman"/>
                <a:cs typeface="Times New Roman"/>
              </a:rPr>
              <a:t>за</a:t>
            </a:r>
            <a:r>
              <a:rPr sz="3600" b="0" spc="-40" dirty="0">
                <a:latin typeface="Times New Roman"/>
                <a:cs typeface="Times New Roman"/>
              </a:rPr>
              <a:t> </a:t>
            </a:r>
            <a:r>
              <a:rPr sz="3600" b="0" spc="-5" dirty="0">
                <a:latin typeface="Times New Roman"/>
                <a:cs typeface="Times New Roman"/>
              </a:rPr>
              <a:t>внимание!</a:t>
            </a:r>
            <a:endParaRPr sz="3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856976" y="185928"/>
            <a:ext cx="1274064" cy="975360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1620138" y="1440560"/>
            <a:ext cx="8919210" cy="3723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3600" b="1" dirty="0">
                <a:latin typeface="Times New Roman"/>
                <a:cs typeface="Times New Roman"/>
              </a:rPr>
              <a:t>В</a:t>
            </a:r>
            <a:r>
              <a:rPr sz="3600" b="1" spc="-35" dirty="0">
                <a:latin typeface="Times New Roman"/>
                <a:cs typeface="Times New Roman"/>
              </a:rPr>
              <a:t> </a:t>
            </a:r>
            <a:r>
              <a:rPr sz="3600" b="1" dirty="0">
                <a:latin typeface="Times New Roman"/>
                <a:cs typeface="Times New Roman"/>
              </a:rPr>
              <a:t>ФСН</a:t>
            </a:r>
            <a:r>
              <a:rPr sz="3600" b="1" spc="-35" dirty="0">
                <a:latin typeface="Times New Roman"/>
                <a:cs typeface="Times New Roman"/>
              </a:rPr>
              <a:t> </a:t>
            </a:r>
            <a:r>
              <a:rPr sz="3600" b="1" dirty="0">
                <a:latin typeface="Times New Roman"/>
                <a:cs typeface="Times New Roman"/>
              </a:rPr>
              <a:t>№</a:t>
            </a:r>
            <a:r>
              <a:rPr sz="3600" b="1" spc="-45" dirty="0">
                <a:latin typeface="Times New Roman"/>
                <a:cs typeface="Times New Roman"/>
              </a:rPr>
              <a:t> </a:t>
            </a:r>
            <a:r>
              <a:rPr sz="3600" b="1" dirty="0">
                <a:latin typeface="Times New Roman"/>
                <a:cs typeface="Times New Roman"/>
              </a:rPr>
              <a:t>13</a:t>
            </a:r>
            <a:endParaRPr sz="3600">
              <a:latin typeface="Times New Roman"/>
              <a:cs typeface="Times New Roman"/>
            </a:endParaRPr>
          </a:p>
          <a:p>
            <a:pPr marL="12065" marR="5080" indent="-635" algn="ctr">
              <a:lnSpc>
                <a:spcPct val="100000"/>
              </a:lnSpc>
              <a:spcBef>
                <a:spcPts val="3195"/>
              </a:spcBef>
            </a:pPr>
            <a:r>
              <a:rPr sz="3600" b="1" spc="-5" dirty="0">
                <a:latin typeface="Times New Roman"/>
                <a:cs typeface="Times New Roman"/>
              </a:rPr>
              <a:t>отражаются </a:t>
            </a:r>
            <a:r>
              <a:rPr sz="3600" b="1" spc="-10" dirty="0">
                <a:latin typeface="Times New Roman"/>
                <a:cs typeface="Times New Roman"/>
              </a:rPr>
              <a:t>сведения</a:t>
            </a:r>
            <a:r>
              <a:rPr sz="3600" b="1" spc="20" dirty="0">
                <a:latin typeface="Times New Roman"/>
                <a:cs typeface="Times New Roman"/>
              </a:rPr>
              <a:t> </a:t>
            </a:r>
            <a:r>
              <a:rPr sz="3600" b="1" dirty="0">
                <a:latin typeface="Times New Roman"/>
                <a:cs typeface="Times New Roman"/>
              </a:rPr>
              <a:t>о</a:t>
            </a:r>
            <a:r>
              <a:rPr sz="3600" b="1" spc="-5" dirty="0">
                <a:latin typeface="Times New Roman"/>
                <a:cs typeface="Times New Roman"/>
              </a:rPr>
              <a:t> </a:t>
            </a:r>
            <a:r>
              <a:rPr sz="3600" b="1" spc="-30" dirty="0">
                <a:latin typeface="Times New Roman"/>
                <a:cs typeface="Times New Roman"/>
              </a:rPr>
              <a:t>методах </a:t>
            </a:r>
            <a:r>
              <a:rPr sz="3600" b="1" spc="-25" dirty="0">
                <a:latin typeface="Times New Roman"/>
                <a:cs typeface="Times New Roman"/>
              </a:rPr>
              <a:t> </a:t>
            </a:r>
            <a:r>
              <a:rPr sz="3600" b="1" spc="-10" dirty="0">
                <a:latin typeface="Times New Roman"/>
                <a:cs typeface="Times New Roman"/>
              </a:rPr>
              <a:t>выполнения</a:t>
            </a:r>
            <a:r>
              <a:rPr sz="3600" b="1" spc="10" dirty="0">
                <a:latin typeface="Times New Roman"/>
                <a:cs typeface="Times New Roman"/>
              </a:rPr>
              <a:t> </a:t>
            </a:r>
            <a:r>
              <a:rPr sz="3600" b="1" spc="-20" dirty="0">
                <a:latin typeface="Times New Roman"/>
                <a:cs typeface="Times New Roman"/>
              </a:rPr>
              <a:t>медицинского</a:t>
            </a:r>
            <a:r>
              <a:rPr sz="3600" b="1" dirty="0">
                <a:latin typeface="Times New Roman"/>
                <a:cs typeface="Times New Roman"/>
              </a:rPr>
              <a:t> </a:t>
            </a:r>
            <a:r>
              <a:rPr sz="3600" b="1" spc="-10" dirty="0">
                <a:latin typeface="Times New Roman"/>
                <a:cs typeface="Times New Roman"/>
              </a:rPr>
              <a:t>аборта, </a:t>
            </a:r>
            <a:r>
              <a:rPr sz="3600" b="1" spc="-5" dirty="0">
                <a:latin typeface="Times New Roman"/>
                <a:cs typeface="Times New Roman"/>
              </a:rPr>
              <a:t> </a:t>
            </a:r>
            <a:r>
              <a:rPr sz="3600" b="1" spc="-15" dirty="0">
                <a:latin typeface="Times New Roman"/>
                <a:cs typeface="Times New Roman"/>
              </a:rPr>
              <a:t>осложнениях,</a:t>
            </a:r>
            <a:r>
              <a:rPr sz="3600" b="1" dirty="0">
                <a:latin typeface="Times New Roman"/>
                <a:cs typeface="Times New Roman"/>
              </a:rPr>
              <a:t> </a:t>
            </a:r>
            <a:r>
              <a:rPr sz="3600" b="1" spc="-5" dirty="0">
                <a:latin typeface="Times New Roman"/>
                <a:cs typeface="Times New Roman"/>
              </a:rPr>
              <a:t>вызванных</a:t>
            </a:r>
            <a:r>
              <a:rPr sz="3600" b="1" dirty="0">
                <a:latin typeface="Times New Roman"/>
                <a:cs typeface="Times New Roman"/>
              </a:rPr>
              <a:t> </a:t>
            </a:r>
            <a:r>
              <a:rPr sz="3600" b="1" spc="-30" dirty="0">
                <a:latin typeface="Times New Roman"/>
                <a:cs typeface="Times New Roman"/>
              </a:rPr>
              <a:t>абортом,</a:t>
            </a:r>
            <a:r>
              <a:rPr sz="3600" b="1" spc="-15" dirty="0">
                <a:latin typeface="Times New Roman"/>
                <a:cs typeface="Times New Roman"/>
              </a:rPr>
              <a:t> </a:t>
            </a:r>
            <a:r>
              <a:rPr sz="3600" b="1" dirty="0">
                <a:latin typeface="Times New Roman"/>
                <a:cs typeface="Times New Roman"/>
              </a:rPr>
              <a:t>и</a:t>
            </a:r>
            <a:r>
              <a:rPr sz="3600" b="1" spc="-10" dirty="0">
                <a:latin typeface="Times New Roman"/>
                <a:cs typeface="Times New Roman"/>
              </a:rPr>
              <a:t> </a:t>
            </a:r>
            <a:r>
              <a:rPr sz="3600" b="1" dirty="0">
                <a:latin typeface="Times New Roman"/>
                <a:cs typeface="Times New Roman"/>
              </a:rPr>
              <a:t>числе </a:t>
            </a:r>
            <a:r>
              <a:rPr sz="3600" b="1" spc="-885" dirty="0">
                <a:latin typeface="Times New Roman"/>
                <a:cs typeface="Times New Roman"/>
              </a:rPr>
              <a:t> </a:t>
            </a:r>
            <a:r>
              <a:rPr sz="3600" b="1" spc="-10" dirty="0">
                <a:latin typeface="Times New Roman"/>
                <a:cs typeface="Times New Roman"/>
              </a:rPr>
              <a:t>женщин,</a:t>
            </a:r>
            <a:r>
              <a:rPr sz="3600" b="1" spc="-5" dirty="0">
                <a:latin typeface="Times New Roman"/>
                <a:cs typeface="Times New Roman"/>
              </a:rPr>
              <a:t> </a:t>
            </a:r>
            <a:r>
              <a:rPr sz="3600" b="1" spc="-15" dirty="0">
                <a:latin typeface="Times New Roman"/>
                <a:cs typeface="Times New Roman"/>
              </a:rPr>
              <a:t>умерших</a:t>
            </a:r>
            <a:r>
              <a:rPr sz="3600" b="1" spc="-5" dirty="0">
                <a:latin typeface="Times New Roman"/>
                <a:cs typeface="Times New Roman"/>
              </a:rPr>
              <a:t> </a:t>
            </a:r>
            <a:r>
              <a:rPr sz="3600" b="1" spc="-30" dirty="0">
                <a:latin typeface="Times New Roman"/>
                <a:cs typeface="Times New Roman"/>
              </a:rPr>
              <a:t>от</a:t>
            </a:r>
            <a:r>
              <a:rPr sz="3600" b="1" spc="-10" dirty="0">
                <a:latin typeface="Times New Roman"/>
                <a:cs typeface="Times New Roman"/>
              </a:rPr>
              <a:t> </a:t>
            </a:r>
            <a:r>
              <a:rPr sz="3600" b="1" spc="-5" dirty="0">
                <a:latin typeface="Times New Roman"/>
                <a:cs typeface="Times New Roman"/>
              </a:rPr>
              <a:t>прерывания</a:t>
            </a:r>
            <a:endParaRPr sz="36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3600" b="1" spc="-10" dirty="0">
                <a:latin typeface="Times New Roman"/>
                <a:cs typeface="Times New Roman"/>
              </a:rPr>
              <a:t>беременности</a:t>
            </a:r>
            <a:endParaRPr sz="3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856976" y="192023"/>
            <a:ext cx="1274064" cy="969263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309615" y="2151888"/>
            <a:ext cx="512063" cy="429768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309615" y="3532632"/>
            <a:ext cx="512063" cy="426720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910844" y="385318"/>
            <a:ext cx="6993890" cy="6965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b="0" spc="-75" dirty="0">
                <a:latin typeface="Times New Roman"/>
                <a:cs typeface="Times New Roman"/>
              </a:rPr>
              <a:t>Кто</a:t>
            </a:r>
            <a:r>
              <a:rPr sz="4400" b="0" spc="-25" dirty="0">
                <a:latin typeface="Times New Roman"/>
                <a:cs typeface="Times New Roman"/>
              </a:rPr>
              <a:t> </a:t>
            </a:r>
            <a:r>
              <a:rPr sz="4400" b="0" dirty="0">
                <a:latin typeface="Times New Roman"/>
                <a:cs typeface="Times New Roman"/>
              </a:rPr>
              <a:t>предоставляет</a:t>
            </a:r>
            <a:r>
              <a:rPr sz="4400" b="0" spc="-20" dirty="0">
                <a:latin typeface="Times New Roman"/>
                <a:cs typeface="Times New Roman"/>
              </a:rPr>
              <a:t> </a:t>
            </a:r>
            <a:r>
              <a:rPr sz="4400" b="0" spc="-10" dirty="0">
                <a:latin typeface="Times New Roman"/>
                <a:cs typeface="Times New Roman"/>
              </a:rPr>
              <a:t>сведения?</a:t>
            </a:r>
            <a:endParaRPr sz="44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07796" y="1588134"/>
            <a:ext cx="10285095" cy="4158615"/>
          </a:xfrm>
          <a:prstGeom prst="rect">
            <a:avLst/>
          </a:prstGeom>
        </p:spPr>
        <p:txBody>
          <a:bodyPr vert="horz" wrap="square" lIns="0" tIns="37465" rIns="0" bIns="0" rtlCol="0">
            <a:spAutoFit/>
          </a:bodyPr>
          <a:lstStyle/>
          <a:p>
            <a:pPr marL="241300" marR="734695">
              <a:lnSpc>
                <a:spcPts val="2260"/>
              </a:lnSpc>
              <a:spcBef>
                <a:spcPts val="295"/>
              </a:spcBef>
            </a:pPr>
            <a:r>
              <a:rPr sz="2000" b="1" spc="-5" dirty="0">
                <a:latin typeface="Times New Roman"/>
                <a:cs typeface="Times New Roman"/>
              </a:rPr>
              <a:t>юридические лица </a:t>
            </a:r>
            <a:r>
              <a:rPr sz="2000" b="1" dirty="0">
                <a:latin typeface="Times New Roman"/>
                <a:cs typeface="Times New Roman"/>
              </a:rPr>
              <a:t>- </a:t>
            </a:r>
            <a:r>
              <a:rPr sz="2000" b="1" spc="-10" dirty="0">
                <a:latin typeface="Times New Roman"/>
                <a:cs typeface="Times New Roman"/>
              </a:rPr>
              <a:t>медицинские </a:t>
            </a:r>
            <a:r>
              <a:rPr sz="2000" b="1" dirty="0">
                <a:latin typeface="Times New Roman"/>
                <a:cs typeface="Times New Roman"/>
              </a:rPr>
              <a:t>организации </a:t>
            </a:r>
            <a:r>
              <a:rPr sz="2000" dirty="0">
                <a:latin typeface="Times New Roman"/>
                <a:cs typeface="Times New Roman"/>
              </a:rPr>
              <a:t>- органу местного </a:t>
            </a:r>
            <a:r>
              <a:rPr sz="2000" spc="-10" dirty="0">
                <a:latin typeface="Times New Roman"/>
                <a:cs typeface="Times New Roman"/>
              </a:rPr>
              <a:t>самоуправления, </a:t>
            </a:r>
            <a:r>
              <a:rPr sz="2000" spc="-484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осуществляющему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полномочия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в </a:t>
            </a:r>
            <a:r>
              <a:rPr sz="2000" spc="5" dirty="0">
                <a:latin typeface="Times New Roman"/>
                <a:cs typeface="Times New Roman"/>
              </a:rPr>
              <a:t>сфере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охраны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здоровья;</a:t>
            </a: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100">
              <a:latin typeface="Times New Roman"/>
              <a:cs typeface="Times New Roman"/>
            </a:endParaRPr>
          </a:p>
          <a:p>
            <a:pPr marL="234950" marR="687705">
              <a:lnSpc>
                <a:spcPts val="2260"/>
              </a:lnSpc>
              <a:spcBef>
                <a:spcPts val="5"/>
              </a:spcBef>
            </a:pPr>
            <a:r>
              <a:rPr sz="2000" b="1" dirty="0">
                <a:latin typeface="Times New Roman"/>
                <a:cs typeface="Times New Roman"/>
              </a:rPr>
              <a:t>органы </a:t>
            </a:r>
            <a:r>
              <a:rPr sz="2000" b="1" spc="-10" dirty="0">
                <a:latin typeface="Times New Roman"/>
                <a:cs typeface="Times New Roman"/>
              </a:rPr>
              <a:t>местного самоуправления, </a:t>
            </a:r>
            <a:r>
              <a:rPr sz="2000" b="1" spc="-5" dirty="0">
                <a:latin typeface="Times New Roman"/>
                <a:cs typeface="Times New Roman"/>
              </a:rPr>
              <a:t>осуществляющие </a:t>
            </a:r>
            <a:r>
              <a:rPr sz="2000" b="1" spc="-15" dirty="0">
                <a:latin typeface="Times New Roman"/>
                <a:cs typeface="Times New Roman"/>
              </a:rPr>
              <a:t>полномочия </a:t>
            </a:r>
            <a:r>
              <a:rPr sz="2000" b="1" dirty="0">
                <a:latin typeface="Times New Roman"/>
                <a:cs typeface="Times New Roman"/>
              </a:rPr>
              <a:t>в </a:t>
            </a:r>
            <a:r>
              <a:rPr sz="2000" b="1" spc="-10" dirty="0">
                <a:latin typeface="Times New Roman"/>
                <a:cs typeface="Times New Roman"/>
              </a:rPr>
              <a:t>сфере </a:t>
            </a:r>
            <a:r>
              <a:rPr sz="2000" b="1" spc="-5" dirty="0">
                <a:latin typeface="Times New Roman"/>
                <a:cs typeface="Times New Roman"/>
              </a:rPr>
              <a:t>охраны </a:t>
            </a:r>
            <a:r>
              <a:rPr sz="2000" b="1" spc="-484" dirty="0">
                <a:latin typeface="Times New Roman"/>
                <a:cs typeface="Times New Roman"/>
              </a:rPr>
              <a:t> </a:t>
            </a:r>
            <a:r>
              <a:rPr sz="2000" b="1" spc="-15" dirty="0">
                <a:latin typeface="Times New Roman"/>
                <a:cs typeface="Times New Roman"/>
              </a:rPr>
              <a:t>здоровья</a:t>
            </a:r>
            <a:r>
              <a:rPr sz="2000" b="1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-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органу</a:t>
            </a:r>
            <a:r>
              <a:rPr sz="2000" spc="-5" dirty="0">
                <a:latin typeface="Times New Roman"/>
                <a:cs typeface="Times New Roman"/>
              </a:rPr>
              <a:t> исполнительной</a:t>
            </a:r>
            <a:r>
              <a:rPr sz="2000" spc="2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власти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20" dirty="0">
                <a:latin typeface="Times New Roman"/>
                <a:cs typeface="Times New Roman"/>
              </a:rPr>
              <a:t>субъекта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spc="-15" dirty="0">
                <a:latin typeface="Times New Roman"/>
                <a:cs typeface="Times New Roman"/>
              </a:rPr>
              <a:t>Российской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Федерации, </a:t>
            </a:r>
            <a:r>
              <a:rPr sz="2000" dirty="0">
                <a:latin typeface="Times New Roman"/>
                <a:cs typeface="Times New Roman"/>
              </a:rPr>
              <a:t> осуществляющему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полномочия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в </a:t>
            </a:r>
            <a:r>
              <a:rPr sz="2000" spc="5" dirty="0">
                <a:latin typeface="Times New Roman"/>
                <a:cs typeface="Times New Roman"/>
              </a:rPr>
              <a:t>сфере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охраны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здоровья</a:t>
            </a: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3150">
              <a:latin typeface="Times New Roman"/>
              <a:cs typeface="Times New Roman"/>
            </a:endParaRPr>
          </a:p>
          <a:p>
            <a:pPr marL="241300">
              <a:lnSpc>
                <a:spcPts val="2330"/>
              </a:lnSpc>
            </a:pPr>
            <a:r>
              <a:rPr sz="2000" b="1" dirty="0">
                <a:latin typeface="Times New Roman"/>
                <a:cs typeface="Times New Roman"/>
              </a:rPr>
              <a:t>органы</a:t>
            </a:r>
            <a:r>
              <a:rPr sz="2000" b="1" spc="-20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исполнительной</a:t>
            </a:r>
            <a:r>
              <a:rPr sz="2000" b="1" spc="-15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власти </a:t>
            </a:r>
            <a:r>
              <a:rPr sz="2000" b="1" spc="-15" dirty="0">
                <a:latin typeface="Times New Roman"/>
                <a:cs typeface="Times New Roman"/>
              </a:rPr>
              <a:t>субъекта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Российской</a:t>
            </a:r>
            <a:r>
              <a:rPr sz="2000" b="1" spc="-25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Федерации,</a:t>
            </a:r>
            <a:r>
              <a:rPr sz="2000" b="1" spc="-10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осуществляющие</a:t>
            </a:r>
            <a:endParaRPr sz="2000">
              <a:latin typeface="Times New Roman"/>
              <a:cs typeface="Times New Roman"/>
            </a:endParaRPr>
          </a:p>
          <a:p>
            <a:pPr marL="241300">
              <a:lnSpc>
                <a:spcPts val="2330"/>
              </a:lnSpc>
            </a:pPr>
            <a:r>
              <a:rPr sz="2000" b="1" spc="-15" dirty="0">
                <a:latin typeface="Times New Roman"/>
                <a:cs typeface="Times New Roman"/>
              </a:rPr>
              <a:t>полномочия</a:t>
            </a:r>
            <a:r>
              <a:rPr sz="2000" b="1" spc="-5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в</a:t>
            </a:r>
            <a:r>
              <a:rPr sz="2000" b="1" spc="-20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сфере</a:t>
            </a:r>
            <a:r>
              <a:rPr sz="2000" b="1" spc="5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охраны</a:t>
            </a:r>
            <a:r>
              <a:rPr sz="2000" b="1" spc="-40" dirty="0">
                <a:latin typeface="Times New Roman"/>
                <a:cs typeface="Times New Roman"/>
              </a:rPr>
              <a:t> </a:t>
            </a:r>
            <a:r>
              <a:rPr sz="2000" b="1" spc="-15" dirty="0">
                <a:latin typeface="Times New Roman"/>
                <a:cs typeface="Times New Roman"/>
              </a:rPr>
              <a:t>здоровья</a:t>
            </a:r>
            <a:endParaRPr sz="2000">
              <a:latin typeface="Times New Roman"/>
              <a:cs typeface="Times New Roman"/>
            </a:endParaRPr>
          </a:p>
          <a:p>
            <a:pPr marL="160655" indent="-148590">
              <a:lnSpc>
                <a:spcPct val="100000"/>
              </a:lnSpc>
              <a:spcBef>
                <a:spcPts val="1045"/>
              </a:spcBef>
              <a:buChar char="-"/>
              <a:tabLst>
                <a:tab pos="161290" algn="l"/>
              </a:tabLst>
            </a:pPr>
            <a:r>
              <a:rPr sz="2000" spc="-10" dirty="0">
                <a:latin typeface="Times New Roman"/>
                <a:cs typeface="Times New Roman"/>
              </a:rPr>
              <a:t>Министерству</a:t>
            </a:r>
            <a:r>
              <a:rPr sz="2000" spc="2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здравоохранения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15" dirty="0">
                <a:latin typeface="Times New Roman"/>
                <a:cs typeface="Times New Roman"/>
              </a:rPr>
              <a:t>Российской</a:t>
            </a:r>
            <a:r>
              <a:rPr sz="2000" spc="1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Федерации;</a:t>
            </a:r>
            <a:endParaRPr sz="2000">
              <a:latin typeface="Times New Roman"/>
              <a:cs typeface="Times New Roman"/>
            </a:endParaRPr>
          </a:p>
          <a:p>
            <a:pPr marL="160655" indent="-148590">
              <a:lnSpc>
                <a:spcPct val="100000"/>
              </a:lnSpc>
              <a:spcBef>
                <a:spcPts val="815"/>
              </a:spcBef>
              <a:buChar char="-"/>
              <a:tabLst>
                <a:tab pos="161290" algn="l"/>
              </a:tabLst>
            </a:pPr>
            <a:r>
              <a:rPr sz="2000" spc="-5" dirty="0">
                <a:latin typeface="Times New Roman"/>
                <a:cs typeface="Times New Roman"/>
              </a:rPr>
              <a:t>территориальному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органу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Росстата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в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20" dirty="0">
                <a:latin typeface="Times New Roman"/>
                <a:cs typeface="Times New Roman"/>
              </a:rPr>
              <a:t>субъекте</a:t>
            </a:r>
            <a:r>
              <a:rPr sz="2000" spc="-10" dirty="0">
                <a:latin typeface="Times New Roman"/>
                <a:cs typeface="Times New Roman"/>
              </a:rPr>
              <a:t> Российской</a:t>
            </a:r>
            <a:r>
              <a:rPr sz="2000" spc="-5" dirty="0">
                <a:latin typeface="Times New Roman"/>
                <a:cs typeface="Times New Roman"/>
              </a:rPr>
              <a:t> Федерации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по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установленному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им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2000" spc="5" dirty="0">
                <a:latin typeface="Times New Roman"/>
                <a:cs typeface="Times New Roman"/>
              </a:rPr>
              <a:t>адресу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856976" y="192023"/>
            <a:ext cx="1274064" cy="969263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16939" y="394462"/>
            <a:ext cx="6993890" cy="6965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b="0" spc="-75" dirty="0">
                <a:latin typeface="Times New Roman"/>
                <a:cs typeface="Times New Roman"/>
              </a:rPr>
              <a:t>Кто</a:t>
            </a:r>
            <a:r>
              <a:rPr sz="4400" b="0" spc="-25" dirty="0">
                <a:latin typeface="Times New Roman"/>
                <a:cs typeface="Times New Roman"/>
              </a:rPr>
              <a:t> </a:t>
            </a:r>
            <a:r>
              <a:rPr sz="4400" b="0" dirty="0">
                <a:latin typeface="Times New Roman"/>
                <a:cs typeface="Times New Roman"/>
              </a:rPr>
              <a:t>предоставляет</a:t>
            </a:r>
            <a:r>
              <a:rPr sz="4400" b="0" spc="-20" dirty="0">
                <a:latin typeface="Times New Roman"/>
                <a:cs typeface="Times New Roman"/>
              </a:rPr>
              <a:t> </a:t>
            </a:r>
            <a:r>
              <a:rPr sz="4400" b="0" spc="-10" dirty="0">
                <a:latin typeface="Times New Roman"/>
                <a:cs typeface="Times New Roman"/>
              </a:rPr>
              <a:t>сведения?</a:t>
            </a:r>
            <a:endParaRPr sz="4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01700" y="1557654"/>
            <a:ext cx="10139680" cy="3905885"/>
          </a:xfrm>
          <a:prstGeom prst="rect">
            <a:avLst/>
          </a:prstGeom>
        </p:spPr>
        <p:txBody>
          <a:bodyPr vert="horz" wrap="square" lIns="0" tIns="46355" rIns="0" bIns="0" rtlCol="0">
            <a:spAutoFit/>
          </a:bodyPr>
          <a:lstStyle/>
          <a:p>
            <a:pPr marL="12700" marR="5080">
              <a:lnSpc>
                <a:spcPts val="3160"/>
              </a:lnSpc>
              <a:spcBef>
                <a:spcPts val="365"/>
              </a:spcBef>
            </a:pPr>
            <a:r>
              <a:rPr sz="2800" spc="-20" dirty="0">
                <a:latin typeface="Times New Roman"/>
                <a:cs typeface="Times New Roman"/>
              </a:rPr>
              <a:t>Форма</a:t>
            </a:r>
            <a:r>
              <a:rPr sz="2800" spc="30" dirty="0">
                <a:latin typeface="Times New Roman"/>
                <a:cs typeface="Times New Roman"/>
              </a:rPr>
              <a:t> </a:t>
            </a:r>
            <a:r>
              <a:rPr sz="2800" spc="-15" dirty="0">
                <a:latin typeface="Times New Roman"/>
                <a:cs typeface="Times New Roman"/>
              </a:rPr>
              <a:t>федерального</a:t>
            </a:r>
            <a:r>
              <a:rPr sz="2800" spc="15" dirty="0">
                <a:latin typeface="Times New Roman"/>
                <a:cs typeface="Times New Roman"/>
              </a:rPr>
              <a:t> </a:t>
            </a:r>
            <a:r>
              <a:rPr sz="2800" spc="-20" dirty="0">
                <a:latin typeface="Times New Roman"/>
                <a:cs typeface="Times New Roman"/>
              </a:rPr>
              <a:t>статистического</a:t>
            </a:r>
            <a:r>
              <a:rPr sz="2800" spc="40" dirty="0">
                <a:latin typeface="Times New Roman"/>
                <a:cs typeface="Times New Roman"/>
              </a:rPr>
              <a:t> </a:t>
            </a:r>
            <a:r>
              <a:rPr sz="2800" spc="-30" dirty="0">
                <a:latin typeface="Times New Roman"/>
                <a:cs typeface="Times New Roman"/>
              </a:rPr>
              <a:t>наблюдения</a:t>
            </a:r>
            <a:r>
              <a:rPr sz="2800" spc="35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N</a:t>
            </a:r>
            <a:r>
              <a:rPr sz="2800" spc="25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13</a:t>
            </a:r>
            <a:r>
              <a:rPr sz="2800" spc="25" dirty="0">
                <a:latin typeface="Times New Roman"/>
                <a:cs typeface="Times New Roman"/>
              </a:rPr>
              <a:t> </a:t>
            </a:r>
            <a:r>
              <a:rPr sz="2800" spc="-15" dirty="0">
                <a:latin typeface="Times New Roman"/>
                <a:cs typeface="Times New Roman"/>
              </a:rPr>
              <a:t>"Сведения </a:t>
            </a:r>
            <a:r>
              <a:rPr sz="2800" spc="-685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о</a:t>
            </a:r>
            <a:r>
              <a:rPr sz="2800" spc="-1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беременности</a:t>
            </a:r>
            <a:r>
              <a:rPr sz="2800" spc="5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с</a:t>
            </a:r>
            <a:r>
              <a:rPr sz="2800" spc="-1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абортивным</a:t>
            </a:r>
            <a:r>
              <a:rPr sz="2800" spc="10" dirty="0">
                <a:latin typeface="Times New Roman"/>
                <a:cs typeface="Times New Roman"/>
              </a:rPr>
              <a:t> </a:t>
            </a:r>
            <a:r>
              <a:rPr sz="2800" spc="-40" dirty="0">
                <a:latin typeface="Times New Roman"/>
                <a:cs typeface="Times New Roman"/>
              </a:rPr>
              <a:t>исходом"</a:t>
            </a:r>
            <a:endParaRPr sz="2800">
              <a:latin typeface="Times New Roman"/>
              <a:cs typeface="Times New Roman"/>
            </a:endParaRPr>
          </a:p>
          <a:p>
            <a:pPr marL="12700" marR="1465580">
              <a:lnSpc>
                <a:spcPts val="3190"/>
              </a:lnSpc>
              <a:spcBef>
                <a:spcPts val="605"/>
              </a:spcBef>
            </a:pPr>
            <a:r>
              <a:rPr sz="2800" dirty="0">
                <a:latin typeface="Times New Roman"/>
                <a:cs typeface="Times New Roman"/>
              </a:rPr>
              <a:t>предоставляется</a:t>
            </a:r>
            <a:r>
              <a:rPr sz="2800" spc="-1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юридическими</a:t>
            </a:r>
            <a:r>
              <a:rPr sz="2800" spc="5" dirty="0">
                <a:latin typeface="Times New Roman"/>
                <a:cs typeface="Times New Roman"/>
              </a:rPr>
              <a:t> </a:t>
            </a:r>
            <a:r>
              <a:rPr sz="2800" spc="-10" dirty="0">
                <a:latin typeface="Times New Roman"/>
                <a:cs typeface="Times New Roman"/>
              </a:rPr>
              <a:t>лицами</a:t>
            </a:r>
            <a:r>
              <a:rPr sz="2800" spc="3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-</a:t>
            </a:r>
            <a:r>
              <a:rPr sz="2800" dirty="0">
                <a:latin typeface="Times New Roman"/>
                <a:cs typeface="Times New Roman"/>
              </a:rPr>
              <a:t> </a:t>
            </a:r>
            <a:r>
              <a:rPr sz="2800" spc="-10" dirty="0">
                <a:latin typeface="Times New Roman"/>
                <a:cs typeface="Times New Roman"/>
              </a:rPr>
              <a:t>медицинскими </a:t>
            </a:r>
            <a:r>
              <a:rPr sz="2800" spc="-685" dirty="0">
                <a:latin typeface="Times New Roman"/>
                <a:cs typeface="Times New Roman"/>
              </a:rPr>
              <a:t> </a:t>
            </a:r>
            <a:r>
              <a:rPr sz="2800" spc="-10" dirty="0">
                <a:latin typeface="Times New Roman"/>
                <a:cs typeface="Times New Roman"/>
              </a:rPr>
              <a:t>организациями,</a:t>
            </a:r>
            <a:endParaRPr sz="2800">
              <a:latin typeface="Times New Roman"/>
              <a:cs typeface="Times New Roman"/>
            </a:endParaRPr>
          </a:p>
          <a:p>
            <a:pPr marL="12700" marR="367665">
              <a:lnSpc>
                <a:spcPct val="94000"/>
              </a:lnSpc>
              <a:spcBef>
                <a:spcPts val="525"/>
              </a:spcBef>
            </a:pPr>
            <a:r>
              <a:rPr sz="2800" spc="-25" dirty="0">
                <a:latin typeface="Times New Roman"/>
                <a:cs typeface="Times New Roman"/>
              </a:rPr>
              <a:t>входящими</a:t>
            </a:r>
            <a:r>
              <a:rPr sz="2800" spc="25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в</a:t>
            </a:r>
            <a:r>
              <a:rPr sz="2800" dirty="0">
                <a:latin typeface="Times New Roman"/>
                <a:cs typeface="Times New Roman"/>
              </a:rPr>
              <a:t> </a:t>
            </a:r>
            <a:r>
              <a:rPr sz="2800" spc="-25" dirty="0">
                <a:latin typeface="Times New Roman"/>
                <a:cs typeface="Times New Roman"/>
              </a:rPr>
              <a:t>номенклатуру</a:t>
            </a:r>
            <a:r>
              <a:rPr sz="2800" spc="15" dirty="0">
                <a:latin typeface="Times New Roman"/>
                <a:cs typeface="Times New Roman"/>
              </a:rPr>
              <a:t> </a:t>
            </a:r>
            <a:r>
              <a:rPr sz="2800" spc="-10" dirty="0">
                <a:latin typeface="Times New Roman"/>
                <a:cs typeface="Times New Roman"/>
              </a:rPr>
              <a:t>медицинских</a:t>
            </a:r>
            <a:r>
              <a:rPr sz="2800" spc="2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организаций </a:t>
            </a:r>
            <a:r>
              <a:rPr sz="2800" spc="-10" dirty="0">
                <a:latin typeface="Times New Roman"/>
                <a:cs typeface="Times New Roman"/>
              </a:rPr>
              <a:t>(приказ </a:t>
            </a:r>
            <a:r>
              <a:rPr sz="2800" spc="-5" dirty="0">
                <a:latin typeface="Times New Roman"/>
                <a:cs typeface="Times New Roman"/>
              </a:rPr>
              <a:t> </a:t>
            </a:r>
            <a:r>
              <a:rPr sz="2800" spc="-15" dirty="0">
                <a:latin typeface="Times New Roman"/>
                <a:cs typeface="Times New Roman"/>
              </a:rPr>
              <a:t>Минздрава </a:t>
            </a:r>
            <a:r>
              <a:rPr sz="2800" spc="-5" dirty="0">
                <a:latin typeface="Times New Roman"/>
                <a:cs typeface="Times New Roman"/>
              </a:rPr>
              <a:t>России</a:t>
            </a:r>
            <a:r>
              <a:rPr sz="2800" spc="5" dirty="0">
                <a:latin typeface="Times New Roman"/>
                <a:cs typeface="Times New Roman"/>
              </a:rPr>
              <a:t> </a:t>
            </a:r>
            <a:r>
              <a:rPr sz="2800" spc="-20" dirty="0">
                <a:latin typeface="Times New Roman"/>
                <a:cs typeface="Times New Roman"/>
              </a:rPr>
              <a:t>от</a:t>
            </a:r>
            <a:r>
              <a:rPr sz="2800" spc="-5" dirty="0">
                <a:latin typeface="Times New Roman"/>
                <a:cs typeface="Times New Roman"/>
              </a:rPr>
              <a:t> 6 </a:t>
            </a:r>
            <a:r>
              <a:rPr sz="2800" dirty="0">
                <a:latin typeface="Times New Roman"/>
                <a:cs typeface="Times New Roman"/>
              </a:rPr>
              <a:t>августа</a:t>
            </a:r>
            <a:r>
              <a:rPr sz="2800" spc="-1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2013</a:t>
            </a:r>
            <a:r>
              <a:rPr sz="2800" spc="-15" dirty="0">
                <a:latin typeface="Times New Roman"/>
                <a:cs typeface="Times New Roman"/>
              </a:rPr>
              <a:t> </a:t>
            </a:r>
            <a:r>
              <a:rPr sz="2800" spc="-160" dirty="0">
                <a:latin typeface="Times New Roman"/>
                <a:cs typeface="Times New Roman"/>
              </a:rPr>
              <a:t>г.</a:t>
            </a:r>
            <a:r>
              <a:rPr sz="2800" spc="2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N</a:t>
            </a:r>
            <a:r>
              <a:rPr sz="2800" dirty="0">
                <a:latin typeface="Times New Roman"/>
                <a:cs typeface="Times New Roman"/>
              </a:rPr>
              <a:t> 529н</a:t>
            </a:r>
            <a:r>
              <a:rPr sz="2800" spc="-5" dirty="0">
                <a:latin typeface="Times New Roman"/>
                <a:cs typeface="Times New Roman"/>
              </a:rPr>
              <a:t> «Об утверждении </a:t>
            </a:r>
            <a:r>
              <a:rPr sz="2800" spc="-685" dirty="0">
                <a:latin typeface="Times New Roman"/>
                <a:cs typeface="Times New Roman"/>
              </a:rPr>
              <a:t> </a:t>
            </a:r>
            <a:r>
              <a:rPr sz="2800" spc="-20" dirty="0">
                <a:latin typeface="Times New Roman"/>
                <a:cs typeface="Times New Roman"/>
              </a:rPr>
              <a:t>номенклатуры</a:t>
            </a:r>
            <a:r>
              <a:rPr sz="2800" spc="15" dirty="0">
                <a:latin typeface="Times New Roman"/>
                <a:cs typeface="Times New Roman"/>
              </a:rPr>
              <a:t> </a:t>
            </a:r>
            <a:r>
              <a:rPr sz="2800" spc="-10" dirty="0">
                <a:latin typeface="Times New Roman"/>
                <a:cs typeface="Times New Roman"/>
              </a:rPr>
              <a:t>медицинских</a:t>
            </a:r>
            <a:r>
              <a:rPr sz="2800" spc="5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организаций»,</a:t>
            </a:r>
            <a:endParaRPr sz="2800">
              <a:latin typeface="Times New Roman"/>
              <a:cs typeface="Times New Roman"/>
            </a:endParaRPr>
          </a:p>
          <a:p>
            <a:pPr marL="12700" marR="705485">
              <a:lnSpc>
                <a:spcPts val="3190"/>
              </a:lnSpc>
              <a:spcBef>
                <a:spcPts val="680"/>
              </a:spcBef>
            </a:pPr>
            <a:r>
              <a:rPr sz="2800" spc="-10" dirty="0">
                <a:latin typeface="Times New Roman"/>
                <a:cs typeface="Times New Roman"/>
              </a:rPr>
              <a:t>оказывающие</a:t>
            </a:r>
            <a:r>
              <a:rPr sz="2800" spc="5" dirty="0">
                <a:latin typeface="Times New Roman"/>
                <a:cs typeface="Times New Roman"/>
              </a:rPr>
              <a:t> </a:t>
            </a:r>
            <a:r>
              <a:rPr sz="2800" spc="-20" dirty="0">
                <a:latin typeface="Times New Roman"/>
                <a:cs typeface="Times New Roman"/>
              </a:rPr>
              <a:t>акушерско-гинекологическую</a:t>
            </a:r>
            <a:r>
              <a:rPr sz="2800" spc="20" dirty="0">
                <a:latin typeface="Times New Roman"/>
                <a:cs typeface="Times New Roman"/>
              </a:rPr>
              <a:t> </a:t>
            </a:r>
            <a:r>
              <a:rPr sz="2800" spc="-10" dirty="0">
                <a:latin typeface="Times New Roman"/>
                <a:cs typeface="Times New Roman"/>
              </a:rPr>
              <a:t>помощь</a:t>
            </a:r>
            <a:r>
              <a:rPr sz="2800" spc="-15" dirty="0">
                <a:latin typeface="Times New Roman"/>
                <a:cs typeface="Times New Roman"/>
              </a:rPr>
              <a:t> во</a:t>
            </a:r>
            <a:r>
              <a:rPr sz="2800" spc="10" dirty="0">
                <a:latin typeface="Times New Roman"/>
                <a:cs typeface="Times New Roman"/>
              </a:rPr>
              <a:t> </a:t>
            </a:r>
            <a:r>
              <a:rPr sz="2800" spc="-10" dirty="0">
                <a:latin typeface="Times New Roman"/>
                <a:cs typeface="Times New Roman"/>
              </a:rPr>
              <a:t>время </a:t>
            </a:r>
            <a:r>
              <a:rPr sz="2800" spc="-68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беременности,</a:t>
            </a:r>
            <a:r>
              <a:rPr sz="2800" spc="-5" dirty="0">
                <a:latin typeface="Times New Roman"/>
                <a:cs typeface="Times New Roman"/>
              </a:rPr>
              <a:t> </a:t>
            </a:r>
            <a:r>
              <a:rPr sz="2800" spc="-15" dirty="0">
                <a:latin typeface="Times New Roman"/>
                <a:cs typeface="Times New Roman"/>
              </a:rPr>
              <a:t>родов</a:t>
            </a:r>
            <a:r>
              <a:rPr sz="2800" spc="-5" dirty="0">
                <a:latin typeface="Times New Roman"/>
                <a:cs typeface="Times New Roman"/>
              </a:rPr>
              <a:t> и</a:t>
            </a:r>
            <a:r>
              <a:rPr sz="2800" spc="-1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в </a:t>
            </a:r>
            <a:r>
              <a:rPr sz="2800" spc="-10" dirty="0">
                <a:latin typeface="Times New Roman"/>
                <a:cs typeface="Times New Roman"/>
              </a:rPr>
              <a:t>послеродовом</a:t>
            </a:r>
            <a:r>
              <a:rPr sz="2800" dirty="0">
                <a:latin typeface="Times New Roman"/>
                <a:cs typeface="Times New Roman"/>
              </a:rPr>
              <a:t> </a:t>
            </a:r>
            <a:r>
              <a:rPr sz="2800" spc="-15" dirty="0">
                <a:latin typeface="Times New Roman"/>
                <a:cs typeface="Times New Roman"/>
              </a:rPr>
              <a:t>периоде.</a:t>
            </a:r>
            <a:endParaRPr sz="2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856976" y="192023"/>
            <a:ext cx="1274064" cy="969263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588008" y="1597152"/>
            <a:ext cx="926591" cy="1389888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588008" y="3258311"/>
            <a:ext cx="926591" cy="1392936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6205728" y="1603247"/>
            <a:ext cx="4404360" cy="3172968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3895344" y="4922520"/>
            <a:ext cx="926591" cy="1392936"/>
          </a:xfrm>
          <a:prstGeom prst="rect">
            <a:avLst/>
          </a:prstGeom>
        </p:spPr>
      </p:pic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907796" y="581913"/>
            <a:ext cx="9690735" cy="968375"/>
          </a:xfrm>
          <a:prstGeom prst="rect">
            <a:avLst/>
          </a:prstGeom>
        </p:spPr>
        <p:txBody>
          <a:bodyPr vert="horz" wrap="square" lIns="0" tIns="55880" rIns="0" bIns="0" rtlCol="0">
            <a:spAutoFit/>
          </a:bodyPr>
          <a:lstStyle/>
          <a:p>
            <a:pPr marL="12700" marR="5080">
              <a:lnSpc>
                <a:spcPts val="3579"/>
              </a:lnSpc>
              <a:spcBef>
                <a:spcPts val="440"/>
              </a:spcBef>
            </a:pPr>
            <a:r>
              <a:rPr dirty="0"/>
              <a:t>Первичная</a:t>
            </a:r>
            <a:r>
              <a:rPr spc="-10" dirty="0"/>
              <a:t> </a:t>
            </a:r>
            <a:r>
              <a:rPr dirty="0"/>
              <a:t>учетная</a:t>
            </a:r>
            <a:r>
              <a:rPr spc="-10" dirty="0"/>
              <a:t> </a:t>
            </a:r>
            <a:r>
              <a:rPr spc="-5" dirty="0"/>
              <a:t>медицинская</a:t>
            </a:r>
            <a:r>
              <a:rPr spc="5" dirty="0"/>
              <a:t> </a:t>
            </a:r>
            <a:r>
              <a:rPr spc="-5" dirty="0"/>
              <a:t>документация</a:t>
            </a:r>
            <a:r>
              <a:rPr spc="5" dirty="0"/>
              <a:t> </a:t>
            </a:r>
            <a:r>
              <a:rPr dirty="0"/>
              <a:t>для </a:t>
            </a:r>
            <a:r>
              <a:rPr spc="-785" dirty="0"/>
              <a:t> </a:t>
            </a:r>
            <a:r>
              <a:rPr spc="-10" dirty="0"/>
              <a:t>формы</a:t>
            </a:r>
            <a:r>
              <a:rPr spc="-30" dirty="0"/>
              <a:t> </a:t>
            </a:r>
            <a:r>
              <a:rPr spc="5" dirty="0"/>
              <a:t>№</a:t>
            </a:r>
            <a:r>
              <a:rPr spc="-15" dirty="0"/>
              <a:t> </a:t>
            </a:r>
            <a:r>
              <a:rPr dirty="0"/>
              <a:t>13: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2627122" y="1917928"/>
            <a:ext cx="3143250" cy="988694"/>
          </a:xfrm>
          <a:prstGeom prst="rect">
            <a:avLst/>
          </a:prstGeom>
        </p:spPr>
        <p:txBody>
          <a:bodyPr vert="horz" wrap="square" lIns="0" tIns="2793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19"/>
              </a:spcBef>
            </a:pPr>
            <a:r>
              <a:rPr sz="1100" dirty="0">
                <a:latin typeface="Times New Roman"/>
                <a:cs typeface="Times New Roman"/>
              </a:rPr>
              <a:t>№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066/у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-02</a:t>
            </a:r>
            <a:endParaRPr sz="1100">
              <a:latin typeface="Times New Roman"/>
              <a:cs typeface="Times New Roman"/>
            </a:endParaRPr>
          </a:p>
          <a:p>
            <a:pPr marL="12700" marR="5080">
              <a:lnSpc>
                <a:spcPts val="1180"/>
              </a:lnSpc>
              <a:spcBef>
                <a:spcPts val="275"/>
              </a:spcBef>
            </a:pPr>
            <a:r>
              <a:rPr sz="1100" dirty="0">
                <a:latin typeface="Calibri"/>
                <a:cs typeface="Calibri"/>
              </a:rPr>
              <a:t>Статистическая карта выбывшего из стационара </a:t>
            </a:r>
            <a:r>
              <a:rPr sz="1100" spc="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круглосуточного </a:t>
            </a:r>
            <a:r>
              <a:rPr sz="1100" dirty="0">
                <a:latin typeface="Calibri"/>
                <a:cs typeface="Calibri"/>
              </a:rPr>
              <a:t>пребывания, дневного стационара </a:t>
            </a:r>
            <a:r>
              <a:rPr sz="1100" spc="-23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при</a:t>
            </a:r>
            <a:r>
              <a:rPr sz="1100" spc="-1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больничном</a:t>
            </a:r>
            <a:r>
              <a:rPr sz="1100" spc="-5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учреждении,</a:t>
            </a:r>
            <a:r>
              <a:rPr sz="1100" spc="-2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дневного</a:t>
            </a:r>
            <a:r>
              <a:rPr sz="1100" spc="-4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стационара </a:t>
            </a:r>
            <a:r>
              <a:rPr sz="1100" spc="-229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при</a:t>
            </a:r>
            <a:r>
              <a:rPr sz="1100" spc="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амбулаторно-поликлиническом</a:t>
            </a:r>
            <a:r>
              <a:rPr sz="1100" spc="-2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учреждении,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ts val="1150"/>
              </a:lnSpc>
            </a:pPr>
            <a:r>
              <a:rPr sz="1100" dirty="0">
                <a:latin typeface="Calibri"/>
                <a:cs typeface="Calibri"/>
              </a:rPr>
              <a:t>стационара</a:t>
            </a:r>
            <a:r>
              <a:rPr sz="1100" spc="-5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на</a:t>
            </a:r>
            <a:r>
              <a:rPr sz="1100" spc="-3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дому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642361" y="3681450"/>
            <a:ext cx="2900680" cy="605155"/>
          </a:xfrm>
          <a:prstGeom prst="rect">
            <a:avLst/>
          </a:prstGeom>
        </p:spPr>
        <p:txBody>
          <a:bodyPr vert="horz" wrap="square" lIns="0" tIns="508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0"/>
              </a:spcBef>
            </a:pPr>
            <a:r>
              <a:rPr sz="1100" dirty="0">
                <a:latin typeface="Calibri"/>
                <a:cs typeface="Calibri"/>
              </a:rPr>
              <a:t>№</a:t>
            </a:r>
            <a:r>
              <a:rPr sz="1100" spc="-2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025/у</a:t>
            </a:r>
            <a:r>
              <a:rPr sz="1100" spc="-3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003-2/у-20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r>
              <a:rPr sz="1100" dirty="0">
                <a:latin typeface="Calibri"/>
                <a:cs typeface="Calibri"/>
              </a:rPr>
              <a:t>Карта</a:t>
            </a:r>
            <a:r>
              <a:rPr sz="1100" spc="-2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пациента</a:t>
            </a:r>
            <a:r>
              <a:rPr sz="1100" spc="-3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при</a:t>
            </a:r>
            <a:r>
              <a:rPr sz="1100" spc="-1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искусственном</a:t>
            </a:r>
            <a:r>
              <a:rPr sz="1100" spc="-5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прерывании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100" dirty="0">
                <a:latin typeface="Calibri"/>
                <a:cs typeface="Calibri"/>
              </a:rPr>
              <a:t>беременности</a:t>
            </a:r>
            <a:r>
              <a:rPr sz="1100" spc="-4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медикаментозным</a:t>
            </a:r>
            <a:r>
              <a:rPr sz="1100" spc="-3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методом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934839" y="5481929"/>
            <a:ext cx="2823845" cy="535940"/>
          </a:xfrm>
          <a:prstGeom prst="rect">
            <a:avLst/>
          </a:prstGeom>
        </p:spPr>
        <p:txBody>
          <a:bodyPr vert="horz" wrap="square" lIns="0" tIns="2603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04"/>
              </a:spcBef>
            </a:pPr>
            <a:r>
              <a:rPr sz="1100" dirty="0">
                <a:latin typeface="Times New Roman"/>
                <a:cs typeface="Times New Roman"/>
              </a:rPr>
              <a:t>№</a:t>
            </a:r>
            <a:r>
              <a:rPr sz="1100" spc="-5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002/у</a:t>
            </a:r>
            <a:endParaRPr sz="1100">
              <a:latin typeface="Times New Roman"/>
              <a:cs typeface="Times New Roman"/>
            </a:endParaRPr>
          </a:p>
          <a:p>
            <a:pPr marL="12700" marR="5080">
              <a:lnSpc>
                <a:spcPts val="1160"/>
              </a:lnSpc>
              <a:spcBef>
                <a:spcPts val="280"/>
              </a:spcBef>
            </a:pPr>
            <a:r>
              <a:rPr sz="1100" dirty="0">
                <a:latin typeface="Calibri"/>
                <a:cs typeface="Calibri"/>
              </a:rPr>
              <a:t>Журнал</a:t>
            </a:r>
            <a:r>
              <a:rPr sz="1100" spc="-3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учета</a:t>
            </a:r>
            <a:r>
              <a:rPr sz="1100" spc="-3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приема</a:t>
            </a:r>
            <a:r>
              <a:rPr sz="1100" spc="-1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беременных,</a:t>
            </a:r>
            <a:r>
              <a:rPr sz="1100" spc="-2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рожениц</a:t>
            </a:r>
            <a:r>
              <a:rPr sz="1100" spc="-2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и </a:t>
            </a:r>
            <a:r>
              <a:rPr sz="1100" spc="-23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родильниц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856976" y="192023"/>
            <a:ext cx="1274064" cy="969263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16863" y="1475232"/>
            <a:ext cx="10009632" cy="5059680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810257" y="534670"/>
            <a:ext cx="7581900" cy="10020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pc="-15" dirty="0"/>
              <a:t>Форма </a:t>
            </a:r>
            <a:r>
              <a:rPr dirty="0"/>
              <a:t>№ 13 </a:t>
            </a:r>
            <a:r>
              <a:rPr spc="-5" dirty="0"/>
              <a:t>«Сведения </a:t>
            </a:r>
            <a:r>
              <a:rPr dirty="0"/>
              <a:t>о </a:t>
            </a:r>
            <a:r>
              <a:rPr spc="-5" dirty="0"/>
              <a:t>беременности </a:t>
            </a:r>
            <a:r>
              <a:rPr dirty="0"/>
              <a:t>с </a:t>
            </a:r>
            <a:r>
              <a:rPr spc="-790" dirty="0"/>
              <a:t> </a:t>
            </a:r>
            <a:r>
              <a:rPr spc="-10" dirty="0"/>
              <a:t>абортивным</a:t>
            </a:r>
            <a:r>
              <a:rPr spc="-40" dirty="0"/>
              <a:t> исходом»</a:t>
            </a:r>
            <a:r>
              <a:rPr spc="-35" dirty="0"/>
              <a:t> </a:t>
            </a:r>
            <a:r>
              <a:rPr sz="2800" spc="-5" dirty="0">
                <a:solidFill>
                  <a:srgbClr val="C00000"/>
                </a:solidFill>
              </a:rPr>
              <a:t>До 22 </a:t>
            </a:r>
            <a:r>
              <a:rPr sz="2800" spc="-10" dirty="0">
                <a:solidFill>
                  <a:srgbClr val="C00000"/>
                </a:solidFill>
              </a:rPr>
              <a:t>недель</a:t>
            </a:r>
            <a:endParaRPr sz="28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12192000" y="0"/>
                </a:moveTo>
                <a:lnTo>
                  <a:pt x="0" y="0"/>
                </a:lnTo>
                <a:lnTo>
                  <a:pt x="0" y="6858000"/>
                </a:lnTo>
                <a:lnTo>
                  <a:pt x="12192000" y="6858000"/>
                </a:lnTo>
                <a:lnTo>
                  <a:pt x="12192000" y="0"/>
                </a:lnTo>
                <a:close/>
              </a:path>
            </a:pathLst>
          </a:custGeom>
          <a:solidFill>
            <a:srgbClr val="FCFCFD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858255" y="301752"/>
            <a:ext cx="3837432" cy="1249680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661904" y="137160"/>
            <a:ext cx="1530096" cy="1188720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950208" y="1871472"/>
            <a:ext cx="3791712" cy="1588008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7906511" y="1871472"/>
            <a:ext cx="3590544" cy="1563624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4547615" y="3755135"/>
            <a:ext cx="2599943" cy="1264920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8357616" y="3715511"/>
            <a:ext cx="2688335" cy="1264920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4553711" y="5312664"/>
            <a:ext cx="2584704" cy="1264920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7842504" y="5273040"/>
            <a:ext cx="3718559" cy="1264920"/>
          </a:xfrm>
          <a:prstGeom prst="rect">
            <a:avLst/>
          </a:prstGeom>
        </p:spPr>
      </p:pic>
      <p:sp>
        <p:nvSpPr>
          <p:cNvPr id="11" name="object 11"/>
          <p:cNvSpPr txBox="1"/>
          <p:nvPr/>
        </p:nvSpPr>
        <p:spPr>
          <a:xfrm>
            <a:off x="1042416" y="917447"/>
            <a:ext cx="3837940" cy="824865"/>
          </a:xfrm>
          <a:prstGeom prst="rect">
            <a:avLst/>
          </a:prstGeom>
          <a:solidFill>
            <a:srgbClr val="2E5495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970"/>
              </a:lnSpc>
            </a:pPr>
            <a:r>
              <a:rPr sz="2800" spc="-40" dirty="0">
                <a:solidFill>
                  <a:srgbClr val="FFFFFF"/>
                </a:solidFill>
                <a:latin typeface="Times New Roman"/>
                <a:cs typeface="Times New Roman"/>
              </a:rPr>
              <a:t>Результаты</a:t>
            </a:r>
            <a:r>
              <a:rPr sz="2800" spc="-2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Times New Roman"/>
                <a:cs typeface="Times New Roman"/>
              </a:rPr>
              <a:t>доабортного</a:t>
            </a:r>
            <a:endParaRPr sz="2800">
              <a:latin typeface="Times New Roman"/>
              <a:cs typeface="Times New Roman"/>
            </a:endParaRPr>
          </a:p>
          <a:p>
            <a:pPr>
              <a:lnSpc>
                <a:spcPts val="3260"/>
              </a:lnSpc>
            </a:pPr>
            <a:r>
              <a:rPr sz="2800" spc="-30" dirty="0">
                <a:solidFill>
                  <a:srgbClr val="FFFFFF"/>
                </a:solidFill>
                <a:latin typeface="Times New Roman"/>
                <a:cs typeface="Times New Roman"/>
              </a:rPr>
              <a:t>консультирования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9589007" y="1444752"/>
            <a:ext cx="109855" cy="109855"/>
          </a:xfrm>
          <a:custGeom>
            <a:avLst/>
            <a:gdLst/>
            <a:ahLst/>
            <a:cxnLst/>
            <a:rect l="l" t="t" r="r" b="b"/>
            <a:pathLst>
              <a:path w="109854" h="109855">
                <a:moveTo>
                  <a:pt x="109727" y="0"/>
                </a:moveTo>
                <a:lnTo>
                  <a:pt x="0" y="0"/>
                </a:lnTo>
                <a:lnTo>
                  <a:pt x="0" y="109727"/>
                </a:lnTo>
                <a:lnTo>
                  <a:pt x="109727" y="109727"/>
                </a:lnTo>
                <a:lnTo>
                  <a:pt x="10972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9615678" y="1427734"/>
            <a:ext cx="10160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4471C4"/>
                </a:solidFill>
                <a:latin typeface="Times New Roman"/>
                <a:cs typeface="Times New Roman"/>
              </a:rPr>
              <a:t>у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339840" y="530351"/>
            <a:ext cx="3039110" cy="741045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635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50"/>
              </a:spcBef>
            </a:pPr>
            <a:r>
              <a:rPr sz="1200" spc="-5" dirty="0">
                <a:latin typeface="Times New Roman"/>
                <a:cs typeface="Times New Roman"/>
              </a:rPr>
              <a:t>Число</a:t>
            </a:r>
            <a:r>
              <a:rPr sz="1200" spc="-1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женщин,</a:t>
            </a:r>
            <a:r>
              <a:rPr sz="1200" spc="-2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обратившихся</a:t>
            </a:r>
            <a:r>
              <a:rPr sz="1200" spc="-1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в </a:t>
            </a:r>
            <a:r>
              <a:rPr sz="1200" spc="-10" dirty="0">
                <a:latin typeface="Times New Roman"/>
                <a:cs typeface="Times New Roman"/>
              </a:rPr>
              <a:t>медицинскую</a:t>
            </a:r>
            <a:endParaRPr sz="1200">
              <a:latin typeface="Times New Roman"/>
              <a:cs typeface="Times New Roman"/>
            </a:endParaRPr>
          </a:p>
          <a:p>
            <a:pPr marL="64769" marR="21590" indent="-34925" algn="ctr">
              <a:lnSpc>
                <a:spcPct val="114999"/>
              </a:lnSpc>
              <a:tabLst>
                <a:tab pos="3008630" algn="l"/>
              </a:tabLst>
            </a:pPr>
            <a:r>
              <a:rPr sz="1200" spc="-5" dirty="0">
                <a:latin typeface="Times New Roman"/>
                <a:cs typeface="Times New Roman"/>
              </a:rPr>
              <a:t>организацию </a:t>
            </a:r>
            <a:r>
              <a:rPr sz="1200" dirty="0">
                <a:latin typeface="Times New Roman"/>
                <a:cs typeface="Times New Roman"/>
              </a:rPr>
              <a:t>за </a:t>
            </a:r>
            <a:r>
              <a:rPr sz="1200" spc="-5" dirty="0">
                <a:latin typeface="Times New Roman"/>
                <a:cs typeface="Times New Roman"/>
              </a:rPr>
              <a:t>направлением </a:t>
            </a:r>
            <a:r>
              <a:rPr sz="1200" dirty="0">
                <a:latin typeface="Times New Roman"/>
                <a:cs typeface="Times New Roman"/>
              </a:rPr>
              <a:t>на 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медицинский</a:t>
            </a:r>
            <a:r>
              <a:rPr sz="1200" spc="-4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аборт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легальный, </a:t>
            </a:r>
            <a:r>
              <a:rPr sz="1200" spc="-10" dirty="0">
                <a:latin typeface="Times New Roman"/>
                <a:cs typeface="Times New Roman"/>
              </a:rPr>
              <a:t>всего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1</a:t>
            </a:r>
            <a:r>
              <a:rPr sz="120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	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1524000" y="3429000"/>
            <a:ext cx="1719580" cy="280670"/>
          </a:xfrm>
          <a:custGeom>
            <a:avLst/>
            <a:gdLst/>
            <a:ahLst/>
            <a:cxnLst/>
            <a:rect l="l" t="t" r="r" b="b"/>
            <a:pathLst>
              <a:path w="1719580" h="280670">
                <a:moveTo>
                  <a:pt x="1719072" y="0"/>
                </a:moveTo>
                <a:lnTo>
                  <a:pt x="0" y="0"/>
                </a:lnTo>
                <a:lnTo>
                  <a:pt x="0" y="280416"/>
                </a:lnTo>
                <a:lnTo>
                  <a:pt x="1719072" y="280416"/>
                </a:lnTo>
                <a:lnTo>
                  <a:pt x="171907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1511553" y="3406520"/>
            <a:ext cx="172783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20" dirty="0">
                <a:solidFill>
                  <a:srgbClr val="FF0000"/>
                </a:solidFill>
                <a:latin typeface="Times New Roman"/>
                <a:cs typeface="Times New Roman"/>
              </a:rPr>
              <a:t>Таблица</a:t>
            </a:r>
            <a:r>
              <a:rPr sz="2400" b="1" spc="-7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900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511553" y="3771976"/>
            <a:ext cx="1863725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25" dirty="0">
                <a:solidFill>
                  <a:srgbClr val="FF0000"/>
                </a:solidFill>
                <a:latin typeface="Times New Roman"/>
                <a:cs typeface="Times New Roman"/>
              </a:rPr>
              <a:t>Таблица</a:t>
            </a:r>
            <a:r>
              <a:rPr sz="2400" b="1" spc="-4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35" dirty="0">
                <a:solidFill>
                  <a:srgbClr val="FF0000"/>
                </a:solidFill>
                <a:latin typeface="Times New Roman"/>
                <a:cs typeface="Times New Roman"/>
              </a:rPr>
              <a:t>1100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7601711" y="3322320"/>
            <a:ext cx="146685" cy="143510"/>
          </a:xfrm>
          <a:custGeom>
            <a:avLst/>
            <a:gdLst/>
            <a:ahLst/>
            <a:cxnLst/>
            <a:rect l="l" t="t" r="r" b="b"/>
            <a:pathLst>
              <a:path w="146684" h="143510">
                <a:moveTo>
                  <a:pt x="146303" y="0"/>
                </a:moveTo>
                <a:lnTo>
                  <a:pt x="0" y="0"/>
                </a:lnTo>
                <a:lnTo>
                  <a:pt x="0" y="143255"/>
                </a:lnTo>
                <a:lnTo>
                  <a:pt x="146303" y="143255"/>
                </a:lnTo>
                <a:lnTo>
                  <a:pt x="1463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7589901" y="3304413"/>
            <a:ext cx="114935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i="1" dirty="0">
                <a:solidFill>
                  <a:srgbClr val="4471C4"/>
                </a:solidFill>
                <a:latin typeface="Arial"/>
                <a:cs typeface="Arial"/>
              </a:rPr>
              <a:t>J</a:t>
            </a:r>
            <a:endParaRPr sz="1400">
              <a:latin typeface="Arial"/>
              <a:cs typeface="Arial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4395215" y="2115311"/>
            <a:ext cx="3075940" cy="1085215"/>
          </a:xfrm>
          <a:custGeom>
            <a:avLst/>
            <a:gdLst/>
            <a:ahLst/>
            <a:cxnLst/>
            <a:rect l="l" t="t" r="r" b="b"/>
            <a:pathLst>
              <a:path w="3075940" h="1085214">
                <a:moveTo>
                  <a:pt x="3075432" y="0"/>
                </a:moveTo>
                <a:lnTo>
                  <a:pt x="0" y="0"/>
                </a:lnTo>
                <a:lnTo>
                  <a:pt x="0" y="1085088"/>
                </a:lnTo>
                <a:lnTo>
                  <a:pt x="3075432" y="1085088"/>
                </a:lnTo>
                <a:lnTo>
                  <a:pt x="307543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4406265" y="2074290"/>
            <a:ext cx="3054985" cy="11976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19710" marR="213360" indent="359410">
              <a:lnSpc>
                <a:spcPct val="113300"/>
              </a:lnSpc>
              <a:spcBef>
                <a:spcPts val="100"/>
              </a:spcBef>
            </a:pPr>
            <a:r>
              <a:rPr sz="1200" dirty="0">
                <a:latin typeface="Times New Roman"/>
                <a:cs typeface="Times New Roman"/>
              </a:rPr>
              <a:t>из них </a:t>
            </a:r>
            <a:r>
              <a:rPr sz="1200" spc="-15" dirty="0">
                <a:latin typeface="Times New Roman"/>
                <a:cs typeface="Times New Roman"/>
              </a:rPr>
              <a:t>проконсультировано </a:t>
            </a:r>
            <a:r>
              <a:rPr sz="1200" dirty="0">
                <a:latin typeface="Times New Roman"/>
                <a:cs typeface="Times New Roman"/>
              </a:rPr>
              <a:t>в 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Центрах</a:t>
            </a:r>
            <a:r>
              <a:rPr sz="1200" spc="-2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медико-социальной</a:t>
            </a:r>
            <a:r>
              <a:rPr sz="1200" spc="-5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поддержки</a:t>
            </a:r>
            <a:endParaRPr sz="1200">
              <a:latin typeface="Times New Roman"/>
              <a:cs typeface="Times New Roman"/>
            </a:endParaRPr>
          </a:p>
          <a:p>
            <a:pPr marL="12700" marR="5080" indent="-1905" algn="ctr">
              <a:lnSpc>
                <a:spcPct val="100000"/>
              </a:lnSpc>
            </a:pPr>
            <a:r>
              <a:rPr sz="1200" spc="-5" dirty="0">
                <a:latin typeface="Times New Roman"/>
                <a:cs typeface="Times New Roman"/>
              </a:rPr>
              <a:t>беременных женщин, </a:t>
            </a:r>
            <a:r>
              <a:rPr sz="1200" spc="-10" dirty="0">
                <a:latin typeface="Times New Roman"/>
                <a:cs typeface="Times New Roman"/>
              </a:rPr>
              <a:t>оказавшихся </a:t>
            </a:r>
            <a:r>
              <a:rPr sz="1200" dirty="0">
                <a:latin typeface="Times New Roman"/>
                <a:cs typeface="Times New Roman"/>
              </a:rPr>
              <a:t>в </a:t>
            </a:r>
            <a:r>
              <a:rPr sz="1200" spc="-20" dirty="0">
                <a:latin typeface="Times New Roman"/>
                <a:cs typeface="Times New Roman"/>
              </a:rPr>
              <a:t>трудной </a:t>
            </a:r>
            <a:r>
              <a:rPr sz="1200" spc="-1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жизненной </a:t>
            </a:r>
            <a:r>
              <a:rPr sz="1200" spc="-10" dirty="0">
                <a:latin typeface="Times New Roman"/>
                <a:cs typeface="Times New Roman"/>
              </a:rPr>
              <a:t>ситуации, </a:t>
            </a:r>
            <a:r>
              <a:rPr sz="1200" dirty="0">
                <a:latin typeface="Times New Roman"/>
                <a:cs typeface="Times New Roman"/>
              </a:rPr>
              <a:t>или в </a:t>
            </a:r>
            <a:r>
              <a:rPr sz="1200" spc="-5" dirty="0">
                <a:latin typeface="Times New Roman"/>
                <a:cs typeface="Times New Roman"/>
              </a:rPr>
              <a:t>кабинетах </a:t>
            </a:r>
            <a:r>
              <a:rPr sz="1200" spc="-10" dirty="0">
                <a:latin typeface="Times New Roman"/>
                <a:cs typeface="Times New Roman"/>
              </a:rPr>
              <a:t>медико- </a:t>
            </a:r>
            <a:r>
              <a:rPr sz="1200" spc="-28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социальной</a:t>
            </a:r>
            <a:r>
              <a:rPr sz="1200" spc="-3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помощи</a:t>
            </a:r>
            <a:endParaRPr sz="1200">
              <a:latin typeface="Times New Roman"/>
              <a:cs typeface="Times New Roman"/>
            </a:endParaRPr>
          </a:p>
          <a:p>
            <a:pPr marL="33655" algn="ctr">
              <a:lnSpc>
                <a:spcPct val="100000"/>
              </a:lnSpc>
              <a:spcBef>
                <a:spcPts val="204"/>
              </a:spcBef>
              <a:tabLst>
                <a:tab pos="640080" algn="l"/>
              </a:tabLst>
            </a:pPr>
            <a:r>
              <a:rPr sz="1200" dirty="0">
                <a:latin typeface="Times New Roman"/>
                <a:cs typeface="Times New Roman"/>
              </a:rPr>
              <a:t>2 </a:t>
            </a:r>
            <a:r>
              <a:rPr sz="120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	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11353800" y="3285744"/>
            <a:ext cx="134620" cy="140335"/>
          </a:xfrm>
          <a:custGeom>
            <a:avLst/>
            <a:gdLst/>
            <a:ahLst/>
            <a:cxnLst/>
            <a:rect l="l" t="t" r="r" b="b"/>
            <a:pathLst>
              <a:path w="134620" h="140335">
                <a:moveTo>
                  <a:pt x="134111" y="0"/>
                </a:moveTo>
                <a:lnTo>
                  <a:pt x="0" y="0"/>
                </a:lnTo>
                <a:lnTo>
                  <a:pt x="0" y="140208"/>
                </a:lnTo>
                <a:lnTo>
                  <a:pt x="134111" y="140208"/>
                </a:lnTo>
                <a:lnTo>
                  <a:pt x="13411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 txBox="1"/>
          <p:nvPr/>
        </p:nvSpPr>
        <p:spPr>
          <a:xfrm>
            <a:off x="11342623" y="3267836"/>
            <a:ext cx="114935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i="1" dirty="0">
                <a:solidFill>
                  <a:srgbClr val="4471C4"/>
                </a:solidFill>
                <a:latin typeface="Arial"/>
                <a:cs typeface="Arial"/>
              </a:rPr>
              <a:t>J</a:t>
            </a:r>
            <a:endParaRPr sz="140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8348471" y="2273807"/>
            <a:ext cx="2886710" cy="701040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3175" rIns="0" bIns="0" rtlCol="0">
            <a:spAutoFit/>
          </a:bodyPr>
          <a:lstStyle/>
          <a:p>
            <a:pPr marL="249554">
              <a:lnSpc>
                <a:spcPct val="100000"/>
              </a:lnSpc>
              <a:spcBef>
                <a:spcPts val="25"/>
              </a:spcBef>
            </a:pPr>
            <a:r>
              <a:rPr sz="1200" dirty="0">
                <a:latin typeface="Times New Roman"/>
                <a:cs typeface="Times New Roman"/>
              </a:rPr>
              <a:t>из</a:t>
            </a:r>
            <a:r>
              <a:rPr sz="1200" spc="-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них</a:t>
            </a:r>
            <a:r>
              <a:rPr sz="1200" spc="-2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отказались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от</a:t>
            </a:r>
            <a:r>
              <a:rPr sz="1200" spc="-10" dirty="0">
                <a:latin typeface="Times New Roman"/>
                <a:cs typeface="Times New Roman"/>
              </a:rPr>
              <a:t> искусственного</a:t>
            </a:r>
            <a:endParaRPr sz="1200">
              <a:latin typeface="Times New Roman"/>
              <a:cs typeface="Times New Roman"/>
            </a:endParaRPr>
          </a:p>
          <a:p>
            <a:pPr marL="13335" marR="6350" indent="168910">
              <a:lnSpc>
                <a:spcPts val="1630"/>
              </a:lnSpc>
              <a:spcBef>
                <a:spcPts val="80"/>
              </a:spcBef>
            </a:pPr>
            <a:r>
              <a:rPr sz="1200" spc="-5" dirty="0">
                <a:latin typeface="Times New Roman"/>
                <a:cs typeface="Times New Roman"/>
              </a:rPr>
              <a:t>прерывания</a:t>
            </a:r>
            <a:r>
              <a:rPr sz="1200" spc="-2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беременности</a:t>
            </a:r>
            <a:r>
              <a:rPr sz="1200" spc="1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и</a:t>
            </a:r>
            <a:r>
              <a:rPr sz="1200" spc="-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взяты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15" dirty="0">
                <a:latin typeface="Times New Roman"/>
                <a:cs typeface="Times New Roman"/>
              </a:rPr>
              <a:t>под </a:t>
            </a:r>
            <a:r>
              <a:rPr sz="1200" spc="-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диспансерное</a:t>
            </a:r>
            <a:r>
              <a:rPr sz="1200" spc="-1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наблюдение</a:t>
            </a:r>
            <a:r>
              <a:rPr sz="1200" spc="-3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по</a:t>
            </a:r>
            <a:r>
              <a:rPr sz="1200" spc="-3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беременности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9494011" y="2883230"/>
            <a:ext cx="102235" cy="2089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Times New Roman"/>
                <a:cs typeface="Times New Roman"/>
              </a:rPr>
              <a:t>3</a:t>
            </a:r>
            <a:endParaRPr sz="1200">
              <a:latin typeface="Times New Roman"/>
              <a:cs typeface="Times New Roman"/>
            </a:endParaRPr>
          </a:p>
        </p:txBody>
      </p:sp>
      <p:grpSp>
        <p:nvGrpSpPr>
          <p:cNvPr id="26" name="object 26"/>
          <p:cNvGrpSpPr/>
          <p:nvPr/>
        </p:nvGrpSpPr>
        <p:grpSpPr>
          <a:xfrm>
            <a:off x="8031733" y="1859533"/>
            <a:ext cx="3469640" cy="1680845"/>
            <a:chOff x="8031733" y="1859533"/>
            <a:chExt cx="3469640" cy="1680845"/>
          </a:xfrm>
        </p:grpSpPr>
        <p:sp>
          <p:nvSpPr>
            <p:cNvPr id="27" name="object 27"/>
            <p:cNvSpPr/>
            <p:nvPr/>
          </p:nvSpPr>
          <p:spPr>
            <a:xfrm>
              <a:off x="9620935" y="3078564"/>
              <a:ext cx="457200" cy="0"/>
            </a:xfrm>
            <a:custGeom>
              <a:avLst/>
              <a:gdLst/>
              <a:ahLst/>
              <a:cxnLst/>
              <a:rect l="l" t="t" r="r" b="b"/>
              <a:pathLst>
                <a:path w="457200">
                  <a:moveTo>
                    <a:pt x="0" y="0"/>
                  </a:moveTo>
                  <a:lnTo>
                    <a:pt x="457200" y="0"/>
                  </a:lnTo>
                </a:path>
              </a:pathLst>
            </a:custGeom>
            <a:ln w="610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8044433" y="1872233"/>
              <a:ext cx="3444240" cy="1655445"/>
            </a:xfrm>
            <a:custGeom>
              <a:avLst/>
              <a:gdLst/>
              <a:ahLst/>
              <a:cxnLst/>
              <a:rect l="l" t="t" r="r" b="b"/>
              <a:pathLst>
                <a:path w="3444240" h="1655445">
                  <a:moveTo>
                    <a:pt x="0" y="827531"/>
                  </a:moveTo>
                  <a:lnTo>
                    <a:pt x="4517" y="767127"/>
                  </a:lnTo>
                  <a:lnTo>
                    <a:pt x="17860" y="707898"/>
                  </a:lnTo>
                  <a:lnTo>
                    <a:pt x="39720" y="649995"/>
                  </a:lnTo>
                  <a:lnTo>
                    <a:pt x="69783" y="593566"/>
                  </a:lnTo>
                  <a:lnTo>
                    <a:pt x="107739" y="538763"/>
                  </a:lnTo>
                  <a:lnTo>
                    <a:pt x="153277" y="485733"/>
                  </a:lnTo>
                  <a:lnTo>
                    <a:pt x="206086" y="434627"/>
                  </a:lnTo>
                  <a:lnTo>
                    <a:pt x="235119" y="409843"/>
                  </a:lnTo>
                  <a:lnTo>
                    <a:pt x="265853" y="385595"/>
                  </a:lnTo>
                  <a:lnTo>
                    <a:pt x="298249" y="361903"/>
                  </a:lnTo>
                  <a:lnTo>
                    <a:pt x="332268" y="338785"/>
                  </a:lnTo>
                  <a:lnTo>
                    <a:pt x="367871" y="316260"/>
                  </a:lnTo>
                  <a:lnTo>
                    <a:pt x="405020" y="294347"/>
                  </a:lnTo>
                  <a:lnTo>
                    <a:pt x="443675" y="273064"/>
                  </a:lnTo>
                  <a:lnTo>
                    <a:pt x="483797" y="252431"/>
                  </a:lnTo>
                  <a:lnTo>
                    <a:pt x="525347" y="232465"/>
                  </a:lnTo>
                  <a:lnTo>
                    <a:pt x="568288" y="213186"/>
                  </a:lnTo>
                  <a:lnTo>
                    <a:pt x="612579" y="194612"/>
                  </a:lnTo>
                  <a:lnTo>
                    <a:pt x="658181" y="176761"/>
                  </a:lnTo>
                  <a:lnTo>
                    <a:pt x="705057" y="159654"/>
                  </a:lnTo>
                  <a:lnTo>
                    <a:pt x="753166" y="143307"/>
                  </a:lnTo>
                  <a:lnTo>
                    <a:pt x="802471" y="127741"/>
                  </a:lnTo>
                  <a:lnTo>
                    <a:pt x="852931" y="112973"/>
                  </a:lnTo>
                  <a:lnTo>
                    <a:pt x="904509" y="99023"/>
                  </a:lnTo>
                  <a:lnTo>
                    <a:pt x="957166" y="85908"/>
                  </a:lnTo>
                  <a:lnTo>
                    <a:pt x="1010861" y="73648"/>
                  </a:lnTo>
                  <a:lnTo>
                    <a:pt x="1065557" y="62262"/>
                  </a:lnTo>
                  <a:lnTo>
                    <a:pt x="1121215" y="51767"/>
                  </a:lnTo>
                  <a:lnTo>
                    <a:pt x="1177795" y="42184"/>
                  </a:lnTo>
                  <a:lnTo>
                    <a:pt x="1235260" y="33530"/>
                  </a:lnTo>
                  <a:lnTo>
                    <a:pt x="1293569" y="25824"/>
                  </a:lnTo>
                  <a:lnTo>
                    <a:pt x="1352684" y="19084"/>
                  </a:lnTo>
                  <a:lnTo>
                    <a:pt x="1412566" y="13331"/>
                  </a:lnTo>
                  <a:lnTo>
                    <a:pt x="1473176" y="8581"/>
                  </a:lnTo>
                  <a:lnTo>
                    <a:pt x="1534475" y="4855"/>
                  </a:lnTo>
                  <a:lnTo>
                    <a:pt x="1596425" y="2170"/>
                  </a:lnTo>
                  <a:lnTo>
                    <a:pt x="1658986" y="545"/>
                  </a:lnTo>
                  <a:lnTo>
                    <a:pt x="1722120" y="0"/>
                  </a:lnTo>
                  <a:lnTo>
                    <a:pt x="1785253" y="545"/>
                  </a:lnTo>
                  <a:lnTo>
                    <a:pt x="1847814" y="2170"/>
                  </a:lnTo>
                  <a:lnTo>
                    <a:pt x="1909764" y="4855"/>
                  </a:lnTo>
                  <a:lnTo>
                    <a:pt x="1971063" y="8581"/>
                  </a:lnTo>
                  <a:lnTo>
                    <a:pt x="2031673" y="13331"/>
                  </a:lnTo>
                  <a:lnTo>
                    <a:pt x="2091555" y="19084"/>
                  </a:lnTo>
                  <a:lnTo>
                    <a:pt x="2150670" y="25824"/>
                  </a:lnTo>
                  <a:lnTo>
                    <a:pt x="2208979" y="33530"/>
                  </a:lnTo>
                  <a:lnTo>
                    <a:pt x="2266444" y="42184"/>
                  </a:lnTo>
                  <a:lnTo>
                    <a:pt x="2323024" y="51767"/>
                  </a:lnTo>
                  <a:lnTo>
                    <a:pt x="2378682" y="62262"/>
                  </a:lnTo>
                  <a:lnTo>
                    <a:pt x="2433378" y="73648"/>
                  </a:lnTo>
                  <a:lnTo>
                    <a:pt x="2487073" y="85908"/>
                  </a:lnTo>
                  <a:lnTo>
                    <a:pt x="2539730" y="99023"/>
                  </a:lnTo>
                  <a:lnTo>
                    <a:pt x="2591308" y="112973"/>
                  </a:lnTo>
                  <a:lnTo>
                    <a:pt x="2641768" y="127741"/>
                  </a:lnTo>
                  <a:lnTo>
                    <a:pt x="2691073" y="143307"/>
                  </a:lnTo>
                  <a:lnTo>
                    <a:pt x="2739182" y="159654"/>
                  </a:lnTo>
                  <a:lnTo>
                    <a:pt x="2786058" y="176761"/>
                  </a:lnTo>
                  <a:lnTo>
                    <a:pt x="2831660" y="194612"/>
                  </a:lnTo>
                  <a:lnTo>
                    <a:pt x="2875951" y="213186"/>
                  </a:lnTo>
                  <a:lnTo>
                    <a:pt x="2918892" y="232465"/>
                  </a:lnTo>
                  <a:lnTo>
                    <a:pt x="2960442" y="252431"/>
                  </a:lnTo>
                  <a:lnTo>
                    <a:pt x="3000564" y="273064"/>
                  </a:lnTo>
                  <a:lnTo>
                    <a:pt x="3039219" y="294347"/>
                  </a:lnTo>
                  <a:lnTo>
                    <a:pt x="3076368" y="316260"/>
                  </a:lnTo>
                  <a:lnTo>
                    <a:pt x="3111971" y="338785"/>
                  </a:lnTo>
                  <a:lnTo>
                    <a:pt x="3145990" y="361903"/>
                  </a:lnTo>
                  <a:lnTo>
                    <a:pt x="3178386" y="385595"/>
                  </a:lnTo>
                  <a:lnTo>
                    <a:pt x="3209120" y="409843"/>
                  </a:lnTo>
                  <a:lnTo>
                    <a:pt x="3238153" y="434627"/>
                  </a:lnTo>
                  <a:lnTo>
                    <a:pt x="3290962" y="485733"/>
                  </a:lnTo>
                  <a:lnTo>
                    <a:pt x="3336500" y="538763"/>
                  </a:lnTo>
                  <a:lnTo>
                    <a:pt x="3374456" y="593566"/>
                  </a:lnTo>
                  <a:lnTo>
                    <a:pt x="3404519" y="649995"/>
                  </a:lnTo>
                  <a:lnTo>
                    <a:pt x="3426379" y="707898"/>
                  </a:lnTo>
                  <a:lnTo>
                    <a:pt x="3439722" y="767127"/>
                  </a:lnTo>
                  <a:lnTo>
                    <a:pt x="3444240" y="827531"/>
                  </a:lnTo>
                  <a:lnTo>
                    <a:pt x="3443104" y="857872"/>
                  </a:lnTo>
                  <a:lnTo>
                    <a:pt x="3434134" y="917707"/>
                  </a:lnTo>
                  <a:lnTo>
                    <a:pt x="3416494" y="976292"/>
                  </a:lnTo>
                  <a:lnTo>
                    <a:pt x="3390494" y="1033476"/>
                  </a:lnTo>
                  <a:lnTo>
                    <a:pt x="3356445" y="1089111"/>
                  </a:lnTo>
                  <a:lnTo>
                    <a:pt x="3314659" y="1143046"/>
                  </a:lnTo>
                  <a:lnTo>
                    <a:pt x="3265447" y="1195132"/>
                  </a:lnTo>
                  <a:lnTo>
                    <a:pt x="3209120" y="1245220"/>
                  </a:lnTo>
                  <a:lnTo>
                    <a:pt x="3178386" y="1269468"/>
                  </a:lnTo>
                  <a:lnTo>
                    <a:pt x="3145990" y="1293160"/>
                  </a:lnTo>
                  <a:lnTo>
                    <a:pt x="3111971" y="1316278"/>
                  </a:lnTo>
                  <a:lnTo>
                    <a:pt x="3076368" y="1338803"/>
                  </a:lnTo>
                  <a:lnTo>
                    <a:pt x="3039219" y="1360716"/>
                  </a:lnTo>
                  <a:lnTo>
                    <a:pt x="3000564" y="1381999"/>
                  </a:lnTo>
                  <a:lnTo>
                    <a:pt x="2960442" y="1402632"/>
                  </a:lnTo>
                  <a:lnTo>
                    <a:pt x="2918892" y="1422598"/>
                  </a:lnTo>
                  <a:lnTo>
                    <a:pt x="2875951" y="1441877"/>
                  </a:lnTo>
                  <a:lnTo>
                    <a:pt x="2831660" y="1460451"/>
                  </a:lnTo>
                  <a:lnTo>
                    <a:pt x="2786058" y="1478302"/>
                  </a:lnTo>
                  <a:lnTo>
                    <a:pt x="2739182" y="1495409"/>
                  </a:lnTo>
                  <a:lnTo>
                    <a:pt x="2691073" y="1511756"/>
                  </a:lnTo>
                  <a:lnTo>
                    <a:pt x="2641768" y="1527322"/>
                  </a:lnTo>
                  <a:lnTo>
                    <a:pt x="2591308" y="1542090"/>
                  </a:lnTo>
                  <a:lnTo>
                    <a:pt x="2539730" y="1556040"/>
                  </a:lnTo>
                  <a:lnTo>
                    <a:pt x="2487073" y="1569155"/>
                  </a:lnTo>
                  <a:lnTo>
                    <a:pt x="2433378" y="1581415"/>
                  </a:lnTo>
                  <a:lnTo>
                    <a:pt x="2378682" y="1592801"/>
                  </a:lnTo>
                  <a:lnTo>
                    <a:pt x="2323024" y="1603296"/>
                  </a:lnTo>
                  <a:lnTo>
                    <a:pt x="2266444" y="1612879"/>
                  </a:lnTo>
                  <a:lnTo>
                    <a:pt x="2208979" y="1621533"/>
                  </a:lnTo>
                  <a:lnTo>
                    <a:pt x="2150670" y="1629239"/>
                  </a:lnTo>
                  <a:lnTo>
                    <a:pt x="2091555" y="1635979"/>
                  </a:lnTo>
                  <a:lnTo>
                    <a:pt x="2031673" y="1641732"/>
                  </a:lnTo>
                  <a:lnTo>
                    <a:pt x="1971063" y="1646482"/>
                  </a:lnTo>
                  <a:lnTo>
                    <a:pt x="1909764" y="1650208"/>
                  </a:lnTo>
                  <a:lnTo>
                    <a:pt x="1847814" y="1652893"/>
                  </a:lnTo>
                  <a:lnTo>
                    <a:pt x="1785253" y="1654518"/>
                  </a:lnTo>
                  <a:lnTo>
                    <a:pt x="1722120" y="1655064"/>
                  </a:lnTo>
                  <a:lnTo>
                    <a:pt x="1658986" y="1654518"/>
                  </a:lnTo>
                  <a:lnTo>
                    <a:pt x="1596425" y="1652893"/>
                  </a:lnTo>
                  <a:lnTo>
                    <a:pt x="1534475" y="1650208"/>
                  </a:lnTo>
                  <a:lnTo>
                    <a:pt x="1473176" y="1646482"/>
                  </a:lnTo>
                  <a:lnTo>
                    <a:pt x="1412566" y="1641732"/>
                  </a:lnTo>
                  <a:lnTo>
                    <a:pt x="1352684" y="1635979"/>
                  </a:lnTo>
                  <a:lnTo>
                    <a:pt x="1293569" y="1629239"/>
                  </a:lnTo>
                  <a:lnTo>
                    <a:pt x="1235260" y="1621533"/>
                  </a:lnTo>
                  <a:lnTo>
                    <a:pt x="1177795" y="1612879"/>
                  </a:lnTo>
                  <a:lnTo>
                    <a:pt x="1121215" y="1603296"/>
                  </a:lnTo>
                  <a:lnTo>
                    <a:pt x="1065557" y="1592801"/>
                  </a:lnTo>
                  <a:lnTo>
                    <a:pt x="1010861" y="1581415"/>
                  </a:lnTo>
                  <a:lnTo>
                    <a:pt x="957166" y="1569155"/>
                  </a:lnTo>
                  <a:lnTo>
                    <a:pt x="904509" y="1556040"/>
                  </a:lnTo>
                  <a:lnTo>
                    <a:pt x="852931" y="1542090"/>
                  </a:lnTo>
                  <a:lnTo>
                    <a:pt x="802471" y="1527322"/>
                  </a:lnTo>
                  <a:lnTo>
                    <a:pt x="753166" y="1511756"/>
                  </a:lnTo>
                  <a:lnTo>
                    <a:pt x="705057" y="1495409"/>
                  </a:lnTo>
                  <a:lnTo>
                    <a:pt x="658181" y="1478302"/>
                  </a:lnTo>
                  <a:lnTo>
                    <a:pt x="612579" y="1460451"/>
                  </a:lnTo>
                  <a:lnTo>
                    <a:pt x="568288" y="1441877"/>
                  </a:lnTo>
                  <a:lnTo>
                    <a:pt x="525347" y="1422598"/>
                  </a:lnTo>
                  <a:lnTo>
                    <a:pt x="483797" y="1402632"/>
                  </a:lnTo>
                  <a:lnTo>
                    <a:pt x="443675" y="1381999"/>
                  </a:lnTo>
                  <a:lnTo>
                    <a:pt x="405020" y="1360716"/>
                  </a:lnTo>
                  <a:lnTo>
                    <a:pt x="367871" y="1338803"/>
                  </a:lnTo>
                  <a:lnTo>
                    <a:pt x="332268" y="1316278"/>
                  </a:lnTo>
                  <a:lnTo>
                    <a:pt x="298249" y="1293160"/>
                  </a:lnTo>
                  <a:lnTo>
                    <a:pt x="265853" y="1269468"/>
                  </a:lnTo>
                  <a:lnTo>
                    <a:pt x="235119" y="1245220"/>
                  </a:lnTo>
                  <a:lnTo>
                    <a:pt x="206086" y="1220436"/>
                  </a:lnTo>
                  <a:lnTo>
                    <a:pt x="153277" y="1169330"/>
                  </a:lnTo>
                  <a:lnTo>
                    <a:pt x="107739" y="1116300"/>
                  </a:lnTo>
                  <a:lnTo>
                    <a:pt x="69783" y="1061497"/>
                  </a:lnTo>
                  <a:lnTo>
                    <a:pt x="39720" y="1005068"/>
                  </a:lnTo>
                  <a:lnTo>
                    <a:pt x="17860" y="947165"/>
                  </a:lnTo>
                  <a:lnTo>
                    <a:pt x="4517" y="887936"/>
                  </a:lnTo>
                  <a:lnTo>
                    <a:pt x="0" y="827531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9" name="object 29"/>
          <p:cNvGrpSpPr/>
          <p:nvPr/>
        </p:nvGrpSpPr>
        <p:grpSpPr>
          <a:xfrm>
            <a:off x="464819" y="4585715"/>
            <a:ext cx="3837940" cy="789940"/>
            <a:chOff x="464819" y="4585715"/>
            <a:chExt cx="3837940" cy="789940"/>
          </a:xfrm>
        </p:grpSpPr>
        <p:pic>
          <p:nvPicPr>
            <p:cNvPr id="30" name="object 30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464819" y="4585715"/>
              <a:ext cx="3837432" cy="789432"/>
            </a:xfrm>
            <a:prstGeom prst="rect">
              <a:avLst/>
            </a:prstGeom>
          </p:spPr>
        </p:pic>
        <p:sp>
          <p:nvSpPr>
            <p:cNvPr id="31" name="object 31"/>
            <p:cNvSpPr/>
            <p:nvPr/>
          </p:nvSpPr>
          <p:spPr>
            <a:xfrm>
              <a:off x="3167634" y="4895849"/>
              <a:ext cx="783590" cy="224154"/>
            </a:xfrm>
            <a:custGeom>
              <a:avLst/>
              <a:gdLst/>
              <a:ahLst/>
              <a:cxnLst/>
              <a:rect l="l" t="t" r="r" b="b"/>
              <a:pathLst>
                <a:path w="783589" h="224154">
                  <a:moveTo>
                    <a:pt x="0" y="112013"/>
                  </a:moveTo>
                  <a:lnTo>
                    <a:pt x="24507" y="72934"/>
                  </a:lnTo>
                  <a:lnTo>
                    <a:pt x="92125" y="39850"/>
                  </a:lnTo>
                  <a:lnTo>
                    <a:pt x="139334" y="26349"/>
                  </a:lnTo>
                  <a:lnTo>
                    <a:pt x="193999" y="15296"/>
                  </a:lnTo>
                  <a:lnTo>
                    <a:pt x="255014" y="7009"/>
                  </a:lnTo>
                  <a:lnTo>
                    <a:pt x="321273" y="1805"/>
                  </a:lnTo>
                  <a:lnTo>
                    <a:pt x="391668" y="0"/>
                  </a:lnTo>
                  <a:lnTo>
                    <a:pt x="462062" y="1805"/>
                  </a:lnTo>
                  <a:lnTo>
                    <a:pt x="528321" y="7009"/>
                  </a:lnTo>
                  <a:lnTo>
                    <a:pt x="589336" y="15296"/>
                  </a:lnTo>
                  <a:lnTo>
                    <a:pt x="644001" y="26349"/>
                  </a:lnTo>
                  <a:lnTo>
                    <a:pt x="691210" y="39850"/>
                  </a:lnTo>
                  <a:lnTo>
                    <a:pt x="729854" y="55484"/>
                  </a:lnTo>
                  <a:lnTo>
                    <a:pt x="777024" y="91883"/>
                  </a:lnTo>
                  <a:lnTo>
                    <a:pt x="783336" y="112013"/>
                  </a:lnTo>
                  <a:lnTo>
                    <a:pt x="777024" y="132144"/>
                  </a:lnTo>
                  <a:lnTo>
                    <a:pt x="729854" y="168543"/>
                  </a:lnTo>
                  <a:lnTo>
                    <a:pt x="691210" y="184177"/>
                  </a:lnTo>
                  <a:lnTo>
                    <a:pt x="644001" y="197678"/>
                  </a:lnTo>
                  <a:lnTo>
                    <a:pt x="589336" y="208731"/>
                  </a:lnTo>
                  <a:lnTo>
                    <a:pt x="528321" y="217018"/>
                  </a:lnTo>
                  <a:lnTo>
                    <a:pt x="462062" y="222222"/>
                  </a:lnTo>
                  <a:lnTo>
                    <a:pt x="391668" y="224027"/>
                  </a:lnTo>
                  <a:lnTo>
                    <a:pt x="321273" y="222222"/>
                  </a:lnTo>
                  <a:lnTo>
                    <a:pt x="255014" y="217018"/>
                  </a:lnTo>
                  <a:lnTo>
                    <a:pt x="193999" y="208731"/>
                  </a:lnTo>
                  <a:lnTo>
                    <a:pt x="139334" y="197678"/>
                  </a:lnTo>
                  <a:lnTo>
                    <a:pt x="92125" y="184177"/>
                  </a:lnTo>
                  <a:lnTo>
                    <a:pt x="53481" y="168543"/>
                  </a:lnTo>
                  <a:lnTo>
                    <a:pt x="6311" y="132144"/>
                  </a:lnTo>
                  <a:lnTo>
                    <a:pt x="0" y="112013"/>
                  </a:lnTo>
                  <a:close/>
                </a:path>
              </a:pathLst>
            </a:custGeom>
            <a:ln w="25399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</TotalTime>
  <Words>1885</Words>
  <Application>Microsoft Office PowerPoint</Application>
  <PresentationFormat>Произвольный</PresentationFormat>
  <Paragraphs>542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Office Theme</vt:lpstr>
      <vt:lpstr>Форма № 13 «Сведения о беременности с  абортивным исходом»</vt:lpstr>
      <vt:lpstr>Форма № 13 «Сведения о беременности с  абортивным исходом» заполняется полностью.</vt:lpstr>
      <vt:lpstr>В ФСН № 13 включаются сведения обо  всех прерываниях беременности в сроки  до 22 недель, независимо от метода и  места прерывания беременности</vt:lpstr>
      <vt:lpstr>Презентация PowerPoint</vt:lpstr>
      <vt:lpstr>Кто предоставляет сведения?</vt:lpstr>
      <vt:lpstr>Кто предоставляет сведения?</vt:lpstr>
      <vt:lpstr>Первичная учетная медицинская документация для  формы № 13:</vt:lpstr>
      <vt:lpstr>Форма № 13 «Сведения о беременности с  абортивным исходом» До 22 недель</vt:lpstr>
      <vt:lpstr>Презентация PowerPoint</vt:lpstr>
      <vt:lpstr>Таблица 3000 показывает число женщин, умерших от  прерывания беременности (Только коды МКБ-10 O02 - O06 и O08)</vt:lpstr>
      <vt:lpstr>Форма № 13 «Сведения о беременности с  абортивным исходом»</vt:lpstr>
      <vt:lpstr>Пояснительные записки к форме № 13</vt:lpstr>
      <vt:lpstr>Пояснительные записки к форме № 13</vt:lpstr>
      <vt:lpstr>Форма № 13 «Сведения о беременности</vt:lpstr>
      <vt:lpstr>Форма № 13 «Сведения о беременности  с абортивным исходом»</vt:lpstr>
      <vt:lpstr>Форма № 13 «Сведения о беременности</vt:lpstr>
      <vt:lpstr>Форма № 13 «Сведения о беременности</vt:lpstr>
      <vt:lpstr>Форма № 13 «Сведения о беременности</vt:lpstr>
      <vt:lpstr>Форма № 13 «Сведения о беременности с  абортивным исходом»</vt:lpstr>
      <vt:lpstr>Форма № 13 «Сведения о беременности</vt:lpstr>
      <vt:lpstr>Форма № 13 «Сведения о беременности  с абортивным исходом»</vt:lpstr>
      <vt:lpstr>Форма № 13 «Сведения о беременности с  абортивным исходом»</vt:lpstr>
      <vt:lpstr>Форма № 13 «Сведения о беременности с  абортивным исходом»</vt:lpstr>
      <vt:lpstr>Презентация PowerPoint</vt:lpstr>
      <vt:lpstr>ФОРМА №13 - ФОРМА №14 Межформенный контроль</vt:lpstr>
      <vt:lpstr>ФОРМА №13 - ФОРМА №14 Межформенный контроль</vt:lpstr>
      <vt:lpstr>ФОРМА №13 - ФОРМА №32 Межформенный контроль</vt:lpstr>
      <vt:lpstr>ФОРМА №13 - ФОРМА №16-ВН Межформенный контроль</vt:lpstr>
      <vt:lpstr>ФОРМА №13 - ФОРМА №61 Межформенный контроль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Гребенник Татьяна Константиновна</dc:creator>
  <cp:lastModifiedBy>Алена Александровна Кандеева</cp:lastModifiedBy>
  <cp:revision>2</cp:revision>
  <dcterms:created xsi:type="dcterms:W3CDTF">2023-12-13T08:00:27Z</dcterms:created>
  <dcterms:modified xsi:type="dcterms:W3CDTF">2023-12-14T23:54:57Z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2023-12-11T00:00:00Z</vt:filetime>
  </property>
  <property fmtid="{D5CDD505-2E9C-101B-9397-08002B2CF9AE}" pid="3" name="Creator">
    <vt:lpwstr>Microsoft® PowerPoint® 2019</vt:lpwstr>
  </property>
  <property fmtid="{D5CDD505-2E9C-101B-9397-08002B2CF9AE}" pid="4" name="LastSaved">
    <vt:filetime>2023-12-13T00:00:00Z</vt:filetime>
  </property>
</Properties>
</file>