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9866313" cy="6735763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0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906" y="372871"/>
            <a:ext cx="10836630" cy="1166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950466"/>
            <a:ext cx="10358755" cy="4037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68811" y="6464985"/>
            <a:ext cx="244475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485389" y="2186576"/>
            <a:ext cx="7359650" cy="2598147"/>
          </a:xfrm>
          <a:prstGeom prst="rect">
            <a:avLst/>
          </a:prstGeom>
        </p:spPr>
        <p:txBody>
          <a:bodyPr vert="horz" wrap="square" lIns="0" tIns="337820" rIns="0" bIns="0" rtlCol="0">
            <a:spAutoFit/>
          </a:bodyPr>
          <a:lstStyle/>
          <a:p>
            <a:pPr marL="455295">
              <a:lnSpc>
                <a:spcPct val="100000"/>
              </a:lnSpc>
              <a:spcBef>
                <a:spcPts val="2660"/>
              </a:spcBef>
            </a:pPr>
            <a:r>
              <a:rPr sz="6000" spc="-509" dirty="0">
                <a:latin typeface="Times New Roman"/>
                <a:cs typeface="Times New Roman"/>
              </a:rPr>
              <a:t>Г</a:t>
            </a:r>
            <a:r>
              <a:rPr sz="6000" spc="-140" dirty="0">
                <a:latin typeface="Times New Roman"/>
                <a:cs typeface="Times New Roman"/>
              </a:rPr>
              <a:t>о</a:t>
            </a:r>
            <a:r>
              <a:rPr sz="6000" spc="25" dirty="0">
                <a:latin typeface="Times New Roman"/>
                <a:cs typeface="Times New Roman"/>
              </a:rPr>
              <a:t>до</a:t>
            </a:r>
            <a:r>
              <a:rPr sz="6000" spc="-20" dirty="0">
                <a:latin typeface="Times New Roman"/>
                <a:cs typeface="Times New Roman"/>
              </a:rPr>
              <a:t>в</a:t>
            </a:r>
            <a:r>
              <a:rPr sz="6000" spc="25" dirty="0">
                <a:latin typeface="Times New Roman"/>
                <a:cs typeface="Times New Roman"/>
              </a:rPr>
              <a:t>о</a:t>
            </a:r>
            <a:r>
              <a:rPr sz="6000" spc="30" dirty="0">
                <a:latin typeface="Times New Roman"/>
                <a:cs typeface="Times New Roman"/>
              </a:rPr>
              <a:t>й</a:t>
            </a:r>
            <a:r>
              <a:rPr sz="6000" spc="-170" dirty="0">
                <a:latin typeface="Times New Roman"/>
                <a:cs typeface="Times New Roman"/>
              </a:rPr>
              <a:t> </a:t>
            </a:r>
            <a:r>
              <a:rPr sz="6000" dirty="0">
                <a:latin typeface="Times New Roman"/>
                <a:cs typeface="Times New Roman"/>
              </a:rPr>
              <a:t>отчет</a:t>
            </a:r>
            <a:r>
              <a:rPr sz="6000" spc="-170" dirty="0">
                <a:latin typeface="Times New Roman"/>
                <a:cs typeface="Times New Roman"/>
              </a:rPr>
              <a:t> </a:t>
            </a:r>
            <a:r>
              <a:rPr sz="6000" spc="-20" dirty="0">
                <a:latin typeface="Times New Roman"/>
                <a:cs typeface="Times New Roman"/>
              </a:rPr>
              <a:t>2023</a:t>
            </a:r>
            <a:endParaRPr sz="6000" dirty="0">
              <a:latin typeface="Times New Roman"/>
              <a:cs typeface="Times New Roman"/>
            </a:endParaRPr>
          </a:p>
          <a:p>
            <a:pPr marL="648335" marR="5080" indent="-636270">
              <a:lnSpc>
                <a:spcPts val="3400"/>
              </a:lnSpc>
              <a:spcBef>
                <a:spcPts val="140"/>
              </a:spcBef>
            </a:pPr>
            <a:r>
              <a:rPr sz="2000" b="1" spc="-10" dirty="0">
                <a:latin typeface="Times New Roman"/>
                <a:cs typeface="Times New Roman"/>
              </a:rPr>
              <a:t>Статистическая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форма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№57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«Сведения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о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травмах,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отравлениях </a:t>
            </a:r>
            <a:r>
              <a:rPr sz="2000" b="1" dirty="0">
                <a:latin typeface="Times New Roman"/>
                <a:cs typeface="Times New Roman"/>
              </a:rPr>
              <a:t>и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некоторых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других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последствиях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внешних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причин»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40"/>
              </a:spcBef>
            </a:pP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</a:t>
            </a:fld>
            <a:endParaRPr spc="-25"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52906" y="372871"/>
            <a:ext cx="10836630" cy="536429"/>
          </a:xfrm>
          <a:prstGeom prst="rect">
            <a:avLst/>
          </a:prstGeom>
        </p:spPr>
        <p:txBody>
          <a:bodyPr vert="horz" wrap="square" lIns="0" tIns="226441" rIns="0" bIns="0" rtlCol="0">
            <a:spAutoFit/>
          </a:bodyPr>
          <a:lstStyle/>
          <a:p>
            <a:pPr marL="4086860">
              <a:lnSpc>
                <a:spcPct val="100000"/>
              </a:lnSpc>
              <a:spcBef>
                <a:spcPts val="105"/>
              </a:spcBef>
            </a:pP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1695068"/>
            <a:ext cx="10361295" cy="4037329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indent="353695" algn="just">
              <a:lnSpc>
                <a:spcPct val="90000"/>
              </a:lnSpc>
              <a:spcBef>
                <a:spcPts val="430"/>
              </a:spcBef>
              <a:buFont typeface="Arial MT"/>
              <a:buChar char="•"/>
              <a:tabLst>
                <a:tab pos="366395" algn="l"/>
              </a:tabLst>
            </a:pPr>
            <a:r>
              <a:rPr sz="2800" dirty="0">
                <a:latin typeface="Times New Roman"/>
                <a:cs typeface="Times New Roman"/>
              </a:rPr>
              <a:t>Сведения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о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травмах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58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отравлениях,</a:t>
            </a:r>
            <a:r>
              <a:rPr sz="2800" spc="58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которые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spc="-10" dirty="0">
                <a:latin typeface="Times New Roman"/>
                <a:cs typeface="Times New Roman"/>
              </a:rPr>
              <a:t>послужили </a:t>
            </a:r>
            <a:r>
              <a:rPr sz="2800" dirty="0">
                <a:latin typeface="Times New Roman"/>
                <a:cs typeface="Times New Roman"/>
              </a:rPr>
              <a:t>причиной</a:t>
            </a:r>
            <a:r>
              <a:rPr sz="2800" spc="1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смерти,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также</a:t>
            </a:r>
            <a:r>
              <a:rPr sz="2800" spc="1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включаются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1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данный</a:t>
            </a:r>
            <a:r>
              <a:rPr sz="2800" spc="1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отчет.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Умершие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на </a:t>
            </a:r>
            <a:r>
              <a:rPr sz="2800" dirty="0">
                <a:latin typeface="Times New Roman"/>
                <a:cs typeface="Times New Roman"/>
              </a:rPr>
              <a:t>догоспитальном</a:t>
            </a:r>
            <a:r>
              <a:rPr sz="2800" spc="56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этапе</a:t>
            </a:r>
            <a:r>
              <a:rPr sz="2800" spc="57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58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погибшие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на</a:t>
            </a:r>
            <a:r>
              <a:rPr sz="2800" spc="58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месте</a:t>
            </a:r>
            <a:r>
              <a:rPr sz="2800" spc="575" dirty="0">
                <a:latin typeface="Times New Roman"/>
                <a:cs typeface="Times New Roman"/>
              </a:rPr>
              <a:t>  </a:t>
            </a:r>
            <a:r>
              <a:rPr sz="2800" spc="-10" dirty="0">
                <a:latin typeface="Times New Roman"/>
                <a:cs typeface="Times New Roman"/>
              </a:rPr>
              <a:t>происшествия </a:t>
            </a:r>
            <a:r>
              <a:rPr sz="2800" dirty="0">
                <a:latin typeface="Times New Roman"/>
                <a:cs typeface="Times New Roman"/>
              </a:rPr>
              <a:t>регистрируются</a:t>
            </a:r>
            <a:r>
              <a:rPr sz="2800" spc="45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бюро</a:t>
            </a:r>
            <a:r>
              <a:rPr sz="2800" spc="465" dirty="0">
                <a:latin typeface="Times New Roman"/>
                <a:cs typeface="Times New Roman"/>
              </a:rPr>
              <a:t>   </a:t>
            </a:r>
            <a:r>
              <a:rPr sz="2800" spc="-50" dirty="0">
                <a:latin typeface="Times New Roman"/>
                <a:cs typeface="Times New Roman"/>
              </a:rPr>
              <a:t>судебно-</a:t>
            </a:r>
            <a:r>
              <a:rPr sz="2800" dirty="0">
                <a:latin typeface="Times New Roman"/>
                <a:cs typeface="Times New Roman"/>
              </a:rPr>
              <a:t>медицинской</a:t>
            </a:r>
            <a:r>
              <a:rPr sz="2800" spc="46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экспертизы</a:t>
            </a:r>
            <a:r>
              <a:rPr sz="2800" spc="465" dirty="0">
                <a:latin typeface="Times New Roman"/>
                <a:cs typeface="Times New Roman"/>
              </a:rPr>
              <a:t>   </a:t>
            </a:r>
            <a:r>
              <a:rPr sz="2800" spc="-50" dirty="0">
                <a:latin typeface="Times New Roman"/>
                <a:cs typeface="Times New Roman"/>
              </a:rPr>
              <a:t>и </a:t>
            </a:r>
            <a:r>
              <a:rPr sz="2800" spc="-10" dirty="0">
                <a:latin typeface="Times New Roman"/>
                <a:cs typeface="Times New Roman"/>
              </a:rPr>
              <a:t>включаются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Форму.</a:t>
            </a:r>
            <a:endParaRPr sz="2800">
              <a:latin typeface="Times New Roman"/>
              <a:cs typeface="Times New Roman"/>
            </a:endParaRPr>
          </a:p>
          <a:p>
            <a:pPr marL="12700" marR="8255" indent="353695" algn="just">
              <a:lnSpc>
                <a:spcPts val="3030"/>
              </a:lnSpc>
              <a:spcBef>
                <a:spcPts val="1050"/>
              </a:spcBef>
              <a:buFont typeface="Arial MT"/>
              <a:buChar char="•"/>
              <a:tabLst>
                <a:tab pos="366395" algn="l"/>
              </a:tabLst>
            </a:pPr>
            <a:r>
              <a:rPr sz="2800" dirty="0">
                <a:latin typeface="Times New Roman"/>
                <a:cs typeface="Times New Roman"/>
              </a:rPr>
              <a:t>Во</a:t>
            </a:r>
            <a:r>
              <a:rPr sz="2800" spc="4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всех</a:t>
            </a:r>
            <a:r>
              <a:rPr sz="2800" spc="4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таблицах</a:t>
            </a:r>
            <a:r>
              <a:rPr sz="2800" spc="45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Формы</a:t>
            </a:r>
            <a:r>
              <a:rPr sz="2800" spc="45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4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соответствующих</a:t>
            </a:r>
            <a:r>
              <a:rPr sz="2800" spc="4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строках</a:t>
            </a:r>
            <a:r>
              <a:rPr sz="2800" spc="4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графы</a:t>
            </a:r>
            <a:r>
              <a:rPr sz="2800" spc="445" dirty="0">
                <a:latin typeface="Times New Roman"/>
                <a:cs typeface="Times New Roman"/>
              </a:rPr>
              <a:t> </a:t>
            </a:r>
            <a:r>
              <a:rPr sz="2800" spc="-50" dirty="0">
                <a:latin typeface="Times New Roman"/>
                <a:cs typeface="Times New Roman"/>
              </a:rPr>
              <a:t>2 </a:t>
            </a:r>
            <a:r>
              <a:rPr sz="2800" spc="-10" dirty="0">
                <a:latin typeface="Times New Roman"/>
                <a:cs typeface="Times New Roman"/>
              </a:rPr>
              <a:t>перечислены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коды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блоков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XIX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класса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МКБ-</a:t>
            </a:r>
            <a:r>
              <a:rPr sz="2800" dirty="0">
                <a:latin typeface="Times New Roman"/>
                <a:cs typeface="Times New Roman"/>
              </a:rPr>
              <a:t>10,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которых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выделены </a:t>
            </a:r>
            <a:r>
              <a:rPr sz="2800" dirty="0">
                <a:latin typeface="Times New Roman"/>
                <a:cs typeface="Times New Roman"/>
              </a:rPr>
              <a:t>некоторые</a:t>
            </a:r>
            <a:r>
              <a:rPr sz="2800" spc="114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наиболее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часто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встречающиеся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нозологии.</a:t>
            </a:r>
            <a:r>
              <a:rPr sz="2800" spc="1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В</a:t>
            </a:r>
            <a:r>
              <a:rPr sz="2800" spc="1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графах</a:t>
            </a:r>
            <a:r>
              <a:rPr sz="2800" spc="1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4</a:t>
            </a:r>
            <a:r>
              <a:rPr sz="2800" spc="135" dirty="0">
                <a:latin typeface="Times New Roman"/>
                <a:cs typeface="Times New Roman"/>
              </a:rPr>
              <a:t> </a:t>
            </a:r>
            <a:r>
              <a:rPr sz="2800" spc="-50" dirty="0">
                <a:latin typeface="Times New Roman"/>
                <a:cs typeface="Times New Roman"/>
              </a:rPr>
              <a:t>-</a:t>
            </a:r>
            <a:endParaRPr sz="2800">
              <a:latin typeface="Times New Roman"/>
              <a:cs typeface="Times New Roman"/>
            </a:endParaRPr>
          </a:p>
          <a:p>
            <a:pPr marL="12700" algn="just">
              <a:lnSpc>
                <a:spcPts val="2800"/>
              </a:lnSpc>
            </a:pPr>
            <a:r>
              <a:rPr sz="2800" dirty="0">
                <a:latin typeface="Times New Roman"/>
                <a:cs typeface="Times New Roman"/>
              </a:rPr>
              <a:t>20</a:t>
            </a:r>
            <a:r>
              <a:rPr sz="2800" spc="290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таблиц</a:t>
            </a:r>
            <a:r>
              <a:rPr sz="2800" spc="290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1000,</a:t>
            </a:r>
            <a:r>
              <a:rPr sz="2800" spc="28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2000,</a:t>
            </a:r>
            <a:r>
              <a:rPr sz="2800" spc="28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3000</a:t>
            </a:r>
            <a:r>
              <a:rPr sz="2800" spc="280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указаны</a:t>
            </a:r>
            <a:r>
              <a:rPr sz="2800" spc="295" dirty="0">
                <a:latin typeface="Times New Roman"/>
                <a:cs typeface="Times New Roman"/>
              </a:rPr>
              <a:t>   </a:t>
            </a:r>
            <a:r>
              <a:rPr sz="2800" dirty="0">
                <a:latin typeface="Times New Roman"/>
                <a:cs typeface="Times New Roman"/>
              </a:rPr>
              <a:t>внешние</a:t>
            </a:r>
            <a:r>
              <a:rPr sz="2800" spc="290" dirty="0">
                <a:latin typeface="Times New Roman"/>
                <a:cs typeface="Times New Roman"/>
              </a:rPr>
              <a:t>   </a:t>
            </a:r>
            <a:r>
              <a:rPr sz="2800" spc="-10" dirty="0">
                <a:latin typeface="Times New Roman"/>
                <a:cs typeface="Times New Roman"/>
              </a:rPr>
              <a:t>причины</a:t>
            </a:r>
            <a:endParaRPr sz="2800">
              <a:latin typeface="Times New Roman"/>
              <a:cs typeface="Times New Roman"/>
            </a:endParaRPr>
          </a:p>
          <a:p>
            <a:pPr marL="12700" algn="just">
              <a:lnSpc>
                <a:spcPts val="3195"/>
              </a:lnSpc>
            </a:pPr>
            <a:r>
              <a:rPr sz="2800" dirty="0">
                <a:latin typeface="Times New Roman"/>
                <a:cs typeface="Times New Roman"/>
              </a:rPr>
              <a:t>заболеваемости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смертности.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1764538"/>
            <a:ext cx="103593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53720" indent="-54102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553720" algn="l"/>
                <a:tab pos="2039620" algn="l"/>
                <a:tab pos="3219450" algn="l"/>
                <a:tab pos="4422140" algn="l"/>
                <a:tab pos="4824730" algn="l"/>
                <a:tab pos="6394450" algn="l"/>
                <a:tab pos="7610475" algn="l"/>
                <a:tab pos="8564880" algn="l"/>
                <a:tab pos="9117965" algn="l"/>
              </a:tabLst>
            </a:pPr>
            <a:r>
              <a:rPr sz="2000" spc="-10" dirty="0">
                <a:latin typeface="Times New Roman"/>
                <a:cs typeface="Times New Roman"/>
              </a:rPr>
              <a:t>Необходимо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обращать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внимание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на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соответствие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характера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травмы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или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отравления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977593"/>
            <a:ext cx="974090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внешней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причине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(письмо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Минздравсоцразвития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России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от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30.09.2011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14-</a:t>
            </a:r>
            <a:r>
              <a:rPr sz="2000" spc="-10" dirty="0">
                <a:latin typeface="Times New Roman"/>
                <a:cs typeface="Times New Roman"/>
              </a:rPr>
              <a:t>9/10/2-9696).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2318131"/>
            <a:ext cx="3057525" cy="757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53720" indent="-541020">
              <a:lnSpc>
                <a:spcPts val="2039"/>
              </a:lnSpc>
              <a:spcBef>
                <a:spcPts val="105"/>
              </a:spcBef>
              <a:buFont typeface="Arial MT"/>
              <a:buChar char="•"/>
              <a:tabLst>
                <a:tab pos="553720" algn="l"/>
                <a:tab pos="1153795" algn="l"/>
                <a:tab pos="2931160" algn="l"/>
              </a:tabLst>
            </a:pPr>
            <a:r>
              <a:rPr sz="2000" spc="-25" dirty="0">
                <a:latin typeface="Times New Roman"/>
                <a:cs typeface="Times New Roman"/>
              </a:rPr>
              <a:t>Для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сопоставления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с</a:t>
            </a:r>
            <a:endParaRPr sz="2000">
              <a:latin typeface="Times New Roman"/>
              <a:cs typeface="Times New Roman"/>
            </a:endParaRPr>
          </a:p>
          <a:p>
            <a:pPr marL="12700" marR="20320">
              <a:lnSpc>
                <a:spcPct val="70000"/>
              </a:lnSpc>
              <a:spcBef>
                <a:spcPts val="355"/>
              </a:spcBef>
              <a:tabLst>
                <a:tab pos="1781810" algn="l"/>
              </a:tabLst>
            </a:pPr>
            <a:r>
              <a:rPr sz="2000" spc="-10" dirty="0">
                <a:latin typeface="Times New Roman"/>
                <a:cs typeface="Times New Roman"/>
              </a:rPr>
              <a:t>транспортные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несчастные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примечании.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31690" y="2318131"/>
            <a:ext cx="71431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77925" algn="l"/>
                <a:tab pos="2176780" algn="l"/>
                <a:tab pos="3863975" algn="l"/>
                <a:tab pos="4843780" algn="l"/>
                <a:tab pos="5706745" algn="l"/>
                <a:tab pos="6017895" algn="l"/>
              </a:tabLst>
            </a:pPr>
            <a:r>
              <a:rPr sz="2000" spc="-10" dirty="0">
                <a:latin typeface="Times New Roman"/>
                <a:cs typeface="Times New Roman"/>
              </a:rPr>
              <a:t>данными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ГИБДД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используются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данные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графы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6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(дорожно-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81983" y="2531491"/>
            <a:ext cx="709358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65530" algn="l"/>
                <a:tab pos="1711960" algn="l"/>
                <a:tab pos="2621915" algn="l"/>
                <a:tab pos="3399154" algn="l"/>
                <a:tab pos="4758690" algn="l"/>
                <a:tab pos="5901690" algn="l"/>
              </a:tabLst>
            </a:pPr>
            <a:r>
              <a:rPr sz="2000" spc="-10" dirty="0">
                <a:latin typeface="Times New Roman"/>
                <a:cs typeface="Times New Roman"/>
              </a:rPr>
              <a:t>случаи,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или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ДТП),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коды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состояний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которых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приведены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6939" y="3085922"/>
            <a:ext cx="10356215" cy="544830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12700" marR="5080" indent="541020">
              <a:lnSpc>
                <a:spcPct val="70000"/>
              </a:lnSpc>
              <a:spcBef>
                <a:spcPts val="825"/>
              </a:spcBef>
              <a:buFont typeface="Arial MT"/>
              <a:buChar char="•"/>
              <a:tabLst>
                <a:tab pos="553720" algn="l"/>
              </a:tabLst>
            </a:pPr>
            <a:r>
              <a:rPr sz="2000" dirty="0">
                <a:latin typeface="Times New Roman"/>
                <a:cs typeface="Times New Roman"/>
              </a:rPr>
              <a:t>Графоклетки,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случаях,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когда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коды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характера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травмы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или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отравления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соответствуют </a:t>
            </a:r>
            <a:r>
              <a:rPr sz="2000" dirty="0">
                <a:latin typeface="Times New Roman"/>
                <a:cs typeface="Times New Roman"/>
              </a:rPr>
              <a:t>внешней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причине,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закрещены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заполняются.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456656" y="3874008"/>
            <a:ext cx="9126220" cy="2874645"/>
            <a:chOff x="1456656" y="3874008"/>
            <a:chExt cx="9126220" cy="2874645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6656" y="3874008"/>
              <a:ext cx="9095086" cy="272338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958077" y="4740402"/>
              <a:ext cx="4610100" cy="1993900"/>
            </a:xfrm>
            <a:custGeom>
              <a:avLst/>
              <a:gdLst/>
              <a:ahLst/>
              <a:cxnLst/>
              <a:rect l="l" t="t" r="r" b="b"/>
              <a:pathLst>
                <a:path w="4610100" h="1993900">
                  <a:moveTo>
                    <a:pt x="0" y="156972"/>
                  </a:moveTo>
                  <a:lnTo>
                    <a:pt x="7997" y="107338"/>
                  </a:lnTo>
                  <a:lnTo>
                    <a:pt x="30272" y="64245"/>
                  </a:lnTo>
                  <a:lnTo>
                    <a:pt x="64245" y="30272"/>
                  </a:lnTo>
                  <a:lnTo>
                    <a:pt x="107338" y="7997"/>
                  </a:lnTo>
                  <a:lnTo>
                    <a:pt x="156972" y="0"/>
                  </a:lnTo>
                  <a:lnTo>
                    <a:pt x="784860" y="0"/>
                  </a:lnTo>
                  <a:lnTo>
                    <a:pt x="834493" y="7997"/>
                  </a:lnTo>
                  <a:lnTo>
                    <a:pt x="877586" y="30272"/>
                  </a:lnTo>
                  <a:lnTo>
                    <a:pt x="911559" y="64245"/>
                  </a:lnTo>
                  <a:lnTo>
                    <a:pt x="933834" y="107338"/>
                  </a:lnTo>
                  <a:lnTo>
                    <a:pt x="941831" y="156972"/>
                  </a:lnTo>
                  <a:lnTo>
                    <a:pt x="941831" y="1053084"/>
                  </a:lnTo>
                  <a:lnTo>
                    <a:pt x="933834" y="1102698"/>
                  </a:lnTo>
                  <a:lnTo>
                    <a:pt x="911559" y="1145788"/>
                  </a:lnTo>
                  <a:lnTo>
                    <a:pt x="877586" y="1179768"/>
                  </a:lnTo>
                  <a:lnTo>
                    <a:pt x="834493" y="1202053"/>
                  </a:lnTo>
                  <a:lnTo>
                    <a:pt x="784860" y="1210056"/>
                  </a:lnTo>
                  <a:lnTo>
                    <a:pt x="156972" y="1210056"/>
                  </a:lnTo>
                  <a:lnTo>
                    <a:pt x="107338" y="1202053"/>
                  </a:lnTo>
                  <a:lnTo>
                    <a:pt x="64245" y="1179768"/>
                  </a:lnTo>
                  <a:lnTo>
                    <a:pt x="30272" y="1145788"/>
                  </a:lnTo>
                  <a:lnTo>
                    <a:pt x="7997" y="1102698"/>
                  </a:lnTo>
                  <a:lnTo>
                    <a:pt x="0" y="1053084"/>
                  </a:lnTo>
                  <a:lnTo>
                    <a:pt x="0" y="156972"/>
                  </a:lnTo>
                  <a:close/>
                </a:path>
                <a:path w="4610100" h="1993900">
                  <a:moveTo>
                    <a:pt x="1504188" y="1340612"/>
                  </a:moveTo>
                  <a:lnTo>
                    <a:pt x="1514443" y="1289796"/>
                  </a:lnTo>
                  <a:lnTo>
                    <a:pt x="1542415" y="1248297"/>
                  </a:lnTo>
                  <a:lnTo>
                    <a:pt x="1583912" y="1220316"/>
                  </a:lnTo>
                  <a:lnTo>
                    <a:pt x="1634744" y="1210056"/>
                  </a:lnTo>
                  <a:lnTo>
                    <a:pt x="4479544" y="1210056"/>
                  </a:lnTo>
                  <a:lnTo>
                    <a:pt x="4530375" y="1220316"/>
                  </a:lnTo>
                  <a:lnTo>
                    <a:pt x="4571873" y="1248297"/>
                  </a:lnTo>
                  <a:lnTo>
                    <a:pt x="4599844" y="1289796"/>
                  </a:lnTo>
                  <a:lnTo>
                    <a:pt x="4610100" y="1340612"/>
                  </a:lnTo>
                  <a:lnTo>
                    <a:pt x="4610100" y="1862836"/>
                  </a:lnTo>
                  <a:lnTo>
                    <a:pt x="4599844" y="1913651"/>
                  </a:lnTo>
                  <a:lnTo>
                    <a:pt x="4571873" y="1955150"/>
                  </a:lnTo>
                  <a:lnTo>
                    <a:pt x="4530375" y="1983131"/>
                  </a:lnTo>
                  <a:lnTo>
                    <a:pt x="4479544" y="1993392"/>
                  </a:lnTo>
                  <a:lnTo>
                    <a:pt x="1634744" y="1993392"/>
                  </a:lnTo>
                  <a:lnTo>
                    <a:pt x="1583912" y="1983131"/>
                  </a:lnTo>
                  <a:lnTo>
                    <a:pt x="1542414" y="1955150"/>
                  </a:lnTo>
                  <a:lnTo>
                    <a:pt x="1514443" y="1913651"/>
                  </a:lnTo>
                  <a:lnTo>
                    <a:pt x="1504188" y="1862836"/>
                  </a:lnTo>
                  <a:lnTo>
                    <a:pt x="1504188" y="1340612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1788921"/>
            <a:ext cx="361950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5455" indent="-4527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465455" algn="l"/>
                <a:tab pos="1285240" algn="l"/>
                <a:tab pos="1984375" algn="l"/>
                <a:tab pos="2269490" algn="l"/>
                <a:tab pos="3020060" algn="l"/>
              </a:tabLst>
            </a:pPr>
            <a:r>
              <a:rPr sz="1500" spc="-10" dirty="0">
                <a:latin typeface="Times New Roman"/>
                <a:cs typeface="Times New Roman"/>
              </a:rPr>
              <a:t>Данные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графы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50" dirty="0">
                <a:latin typeface="Times New Roman"/>
                <a:cs typeface="Times New Roman"/>
              </a:rPr>
              <a:t>4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таблиц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0" dirty="0">
                <a:latin typeface="Times New Roman"/>
                <a:cs typeface="Times New Roman"/>
              </a:rPr>
              <a:t>Формы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948941"/>
            <a:ext cx="361886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Times New Roman"/>
                <a:cs typeface="Times New Roman"/>
              </a:rPr>
              <a:t>должны</a:t>
            </a:r>
            <a:r>
              <a:rPr sz="1500" spc="20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соответствовать</a:t>
            </a:r>
            <a:r>
              <a:rPr sz="1500" spc="2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соответствующим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2108657"/>
            <a:ext cx="3623310" cy="735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30"/>
              </a:lnSpc>
              <a:spcBef>
                <a:spcPts val="100"/>
              </a:spcBef>
              <a:tabLst>
                <a:tab pos="815975" algn="l"/>
                <a:tab pos="1473835" algn="l"/>
                <a:tab pos="1719580" algn="l"/>
                <a:tab pos="2030095" algn="l"/>
                <a:tab pos="2854960" algn="l"/>
                <a:tab pos="3097530" algn="l"/>
              </a:tabLst>
            </a:pPr>
            <a:r>
              <a:rPr sz="1500" spc="-10" dirty="0">
                <a:latin typeface="Times New Roman"/>
                <a:cs typeface="Times New Roman"/>
              </a:rPr>
              <a:t>строкам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графы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50" dirty="0">
                <a:latin typeface="Times New Roman"/>
                <a:cs typeface="Times New Roman"/>
              </a:rPr>
              <a:t>7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5" dirty="0">
                <a:latin typeface="Times New Roman"/>
                <a:cs typeface="Times New Roman"/>
              </a:rPr>
              <a:t>"с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впервые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50" dirty="0">
                <a:latin typeface="Times New Roman"/>
                <a:cs typeface="Times New Roman"/>
              </a:rPr>
              <a:t>в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жизни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установленным</a:t>
            </a:r>
            <a:r>
              <a:rPr sz="1500" spc="30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диагнозом"</a:t>
            </a:r>
            <a:r>
              <a:rPr sz="1500" spc="33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таблиц</a:t>
            </a:r>
            <a:r>
              <a:rPr sz="1500" spc="310" dirty="0">
                <a:latin typeface="Times New Roman"/>
                <a:cs typeface="Times New Roman"/>
              </a:rPr>
              <a:t> </a:t>
            </a:r>
            <a:r>
              <a:rPr sz="1500" spc="-20" dirty="0">
                <a:latin typeface="Times New Roman"/>
                <a:cs typeface="Times New Roman"/>
              </a:rPr>
              <a:t>формы</a:t>
            </a:r>
            <a:endParaRPr sz="1500">
              <a:latin typeface="Times New Roman"/>
              <a:cs typeface="Times New Roman"/>
            </a:endParaRPr>
          </a:p>
          <a:p>
            <a:pPr marL="12700" marR="5715">
              <a:lnSpc>
                <a:spcPct val="70000"/>
              </a:lnSpc>
              <a:spcBef>
                <a:spcPts val="270"/>
              </a:spcBef>
            </a:pPr>
            <a:r>
              <a:rPr sz="1500" dirty="0">
                <a:latin typeface="Times New Roman"/>
                <a:cs typeface="Times New Roman"/>
              </a:rPr>
              <a:t>федерального</a:t>
            </a:r>
            <a:r>
              <a:rPr sz="1500" spc="2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статистического</a:t>
            </a:r>
            <a:r>
              <a:rPr sz="1500" spc="23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наблюдения </a:t>
            </a:r>
            <a:r>
              <a:rPr sz="1500" dirty="0">
                <a:latin typeface="Times New Roman"/>
                <a:cs typeface="Times New Roman"/>
              </a:rPr>
              <a:t>N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12 (1000,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2000,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3000).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2875915"/>
            <a:ext cx="3623945" cy="2141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5455" indent="-452755">
              <a:lnSpc>
                <a:spcPts val="1530"/>
              </a:lnSpc>
              <a:spcBef>
                <a:spcPts val="100"/>
              </a:spcBef>
              <a:buFont typeface="Arial MT"/>
              <a:buChar char="•"/>
              <a:tabLst>
                <a:tab pos="465455" algn="l"/>
              </a:tabLst>
            </a:pPr>
            <a:r>
              <a:rPr sz="1500" dirty="0">
                <a:latin typeface="Times New Roman"/>
                <a:cs typeface="Times New Roman"/>
              </a:rPr>
              <a:t>В</a:t>
            </a:r>
            <a:r>
              <a:rPr sz="1500" spc="12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таблицах</a:t>
            </a:r>
            <a:r>
              <a:rPr sz="1500" spc="13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1000,</a:t>
            </a:r>
            <a:r>
              <a:rPr sz="1500" spc="1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2000</a:t>
            </a:r>
            <a:r>
              <a:rPr sz="1500" spc="13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13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3000</a:t>
            </a:r>
            <a:r>
              <a:rPr sz="1500" spc="130" dirty="0">
                <a:latin typeface="Times New Roman"/>
                <a:cs typeface="Times New Roman"/>
              </a:rPr>
              <a:t> </a:t>
            </a:r>
            <a:r>
              <a:rPr sz="1500" spc="-20" dirty="0">
                <a:latin typeface="Times New Roman"/>
                <a:cs typeface="Times New Roman"/>
              </a:rPr>
              <a:t>Формы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сумма</a:t>
            </a:r>
            <a:r>
              <a:rPr sz="1500" spc="35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строк,</a:t>
            </a:r>
            <a:r>
              <a:rPr sz="1500" spc="36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соответствующих</a:t>
            </a:r>
            <a:r>
              <a:rPr sz="1500" spc="37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названиям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  <a:tabLst>
                <a:tab pos="717550" algn="l"/>
                <a:tab pos="1356360" algn="l"/>
                <a:tab pos="1624330" algn="l"/>
                <a:tab pos="2722245" algn="l"/>
              </a:tabLst>
            </a:pPr>
            <a:r>
              <a:rPr sz="1500" spc="-10" dirty="0">
                <a:latin typeface="Times New Roman"/>
                <a:cs typeface="Times New Roman"/>
              </a:rPr>
              <a:t>блоков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0" dirty="0">
                <a:latin typeface="Times New Roman"/>
                <a:cs typeface="Times New Roman"/>
              </a:rPr>
              <a:t>травм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50" dirty="0">
                <a:latin typeface="Times New Roman"/>
                <a:cs typeface="Times New Roman"/>
              </a:rPr>
              <a:t>и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отравлений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(выделены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жирным</a:t>
            </a:r>
            <a:r>
              <a:rPr sz="1500" spc="1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шрифтом)</a:t>
            </a:r>
            <a:r>
              <a:rPr sz="1500" spc="1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по</a:t>
            </a:r>
            <a:r>
              <a:rPr sz="1500" spc="1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всем</a:t>
            </a:r>
            <a:r>
              <a:rPr sz="1500" spc="12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графам</a:t>
            </a:r>
            <a:r>
              <a:rPr sz="1500" spc="10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должна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равняться</a:t>
            </a:r>
            <a:r>
              <a:rPr sz="1500" spc="12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строке</a:t>
            </a:r>
            <a:r>
              <a:rPr sz="1500" spc="14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1,</a:t>
            </a:r>
            <a:r>
              <a:rPr sz="1500" spc="14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или</a:t>
            </a:r>
            <a:r>
              <a:rPr sz="1500" spc="14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быть</a:t>
            </a:r>
            <a:r>
              <a:rPr sz="1500" spc="14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меньше</a:t>
            </a:r>
            <a:r>
              <a:rPr sz="1500" spc="13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ее</a:t>
            </a:r>
            <a:r>
              <a:rPr sz="1500" spc="145" dirty="0">
                <a:latin typeface="Times New Roman"/>
                <a:cs typeface="Times New Roman"/>
              </a:rPr>
              <a:t> </a:t>
            </a:r>
            <a:r>
              <a:rPr sz="1500" spc="-25" dirty="0">
                <a:latin typeface="Times New Roman"/>
                <a:cs typeface="Times New Roman"/>
              </a:rPr>
              <a:t>за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  <a:tabLst>
                <a:tab pos="518159" algn="l"/>
                <a:tab pos="1360805" algn="l"/>
                <a:tab pos="2275205" algn="l"/>
                <a:tab pos="2647315" algn="l"/>
                <a:tab pos="3287395" algn="l"/>
              </a:tabLst>
            </a:pPr>
            <a:r>
              <a:rPr sz="1500" spc="-20" dirty="0">
                <a:latin typeface="Times New Roman"/>
                <a:cs typeface="Times New Roman"/>
              </a:rPr>
              <a:t>счет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наличия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10" dirty="0">
                <a:latin typeface="Times New Roman"/>
                <a:cs typeface="Times New Roman"/>
              </a:rPr>
              <a:t>сведений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5" dirty="0">
                <a:latin typeface="Times New Roman"/>
                <a:cs typeface="Times New Roman"/>
              </a:rPr>
              <a:t>по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0" dirty="0">
                <a:latin typeface="Times New Roman"/>
                <a:cs typeface="Times New Roman"/>
              </a:rPr>
              <a:t>блоку</a:t>
            </a:r>
            <a:r>
              <a:rPr sz="1500" dirty="0">
                <a:latin typeface="Times New Roman"/>
                <a:cs typeface="Times New Roman"/>
              </a:rPr>
              <a:t>	</a:t>
            </a:r>
            <a:r>
              <a:rPr sz="1500" spc="-25" dirty="0">
                <a:latin typeface="Times New Roman"/>
                <a:cs typeface="Times New Roman"/>
              </a:rPr>
              <a:t>T79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"Некоторые</a:t>
            </a:r>
            <a:r>
              <a:rPr sz="1500" spc="14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ранние</a:t>
            </a:r>
            <a:r>
              <a:rPr sz="1500" spc="16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осложнения</a:t>
            </a:r>
            <a:r>
              <a:rPr sz="1500" spc="16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травм",</a:t>
            </a:r>
            <a:r>
              <a:rPr sz="1500" spc="160" dirty="0">
                <a:latin typeface="Times New Roman"/>
                <a:cs typeface="Times New Roman"/>
              </a:rPr>
              <a:t> </a:t>
            </a:r>
            <a:r>
              <a:rPr sz="1500" spc="-25" dirty="0">
                <a:latin typeface="Times New Roman"/>
                <a:cs typeface="Times New Roman"/>
              </a:rPr>
              <a:t>не</a:t>
            </a: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ts val="1260"/>
              </a:lnSpc>
            </a:pPr>
            <a:r>
              <a:rPr sz="1500" spc="-10" dirty="0">
                <a:latin typeface="Times New Roman"/>
                <a:cs typeface="Times New Roman"/>
              </a:rPr>
              <a:t>включенному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sz="1500" dirty="0">
                <a:latin typeface="Times New Roman"/>
                <a:cs typeface="Times New Roman"/>
              </a:rPr>
              <a:t>в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таблицы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1000,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2000</a:t>
            </a:r>
            <a:r>
              <a:rPr sz="1500" spc="-2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и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3000</a:t>
            </a:r>
            <a:r>
              <a:rPr sz="1500" spc="-20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Формы.</a:t>
            </a:r>
            <a:endParaRPr sz="1500">
              <a:latin typeface="Times New Roman"/>
              <a:cs typeface="Times New Roman"/>
            </a:endParaRPr>
          </a:p>
          <a:p>
            <a:pPr marL="465455" indent="-452755">
              <a:lnSpc>
                <a:spcPts val="1530"/>
              </a:lnSpc>
              <a:spcBef>
                <a:spcPts val="455"/>
              </a:spcBef>
              <a:buFont typeface="Arial MT"/>
              <a:buChar char="•"/>
              <a:tabLst>
                <a:tab pos="465455" algn="l"/>
              </a:tabLst>
            </a:pPr>
            <a:r>
              <a:rPr sz="1500" dirty="0">
                <a:latin typeface="Times New Roman"/>
                <a:cs typeface="Times New Roman"/>
              </a:rPr>
              <a:t>Данные</a:t>
            </a:r>
            <a:r>
              <a:rPr sz="1500" spc="85" dirty="0">
                <a:latin typeface="Times New Roman"/>
                <a:cs typeface="Times New Roman"/>
              </a:rPr>
              <a:t>  </a:t>
            </a:r>
            <a:r>
              <a:rPr sz="1500" dirty="0">
                <a:latin typeface="Times New Roman"/>
                <a:cs typeface="Times New Roman"/>
              </a:rPr>
              <a:t>каждой</a:t>
            </a:r>
            <a:r>
              <a:rPr sz="1500" spc="90" dirty="0">
                <a:latin typeface="Times New Roman"/>
                <a:cs typeface="Times New Roman"/>
              </a:rPr>
              <a:t>  </a:t>
            </a:r>
            <a:r>
              <a:rPr sz="1500" dirty="0">
                <a:latin typeface="Times New Roman"/>
                <a:cs typeface="Times New Roman"/>
              </a:rPr>
              <a:t>строки</a:t>
            </a:r>
            <a:r>
              <a:rPr sz="1500" spc="95" dirty="0">
                <a:latin typeface="Times New Roman"/>
                <a:cs typeface="Times New Roman"/>
              </a:rPr>
              <a:t>  </a:t>
            </a:r>
            <a:r>
              <a:rPr sz="1500" dirty="0">
                <a:latin typeface="Times New Roman"/>
                <a:cs typeface="Times New Roman"/>
              </a:rPr>
              <a:t>по</a:t>
            </a:r>
            <a:r>
              <a:rPr sz="1500" spc="90" dirty="0">
                <a:latin typeface="Times New Roman"/>
                <a:cs typeface="Times New Roman"/>
              </a:rPr>
              <a:t>  </a:t>
            </a:r>
            <a:r>
              <a:rPr sz="1500" dirty="0">
                <a:latin typeface="Times New Roman"/>
                <a:cs typeface="Times New Roman"/>
              </a:rPr>
              <a:t>графе</a:t>
            </a:r>
            <a:r>
              <a:rPr sz="1500" spc="85" dirty="0">
                <a:latin typeface="Times New Roman"/>
                <a:cs typeface="Times New Roman"/>
              </a:rPr>
              <a:t>  </a:t>
            </a:r>
            <a:r>
              <a:rPr sz="1500" spc="-50" dirty="0">
                <a:latin typeface="Times New Roman"/>
                <a:cs typeface="Times New Roman"/>
              </a:rPr>
              <a:t>4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1260"/>
              </a:lnSpc>
            </a:pPr>
            <a:r>
              <a:rPr sz="1500" dirty="0">
                <a:latin typeface="Times New Roman"/>
                <a:cs typeface="Times New Roman"/>
              </a:rPr>
              <a:t>должны</a:t>
            </a:r>
            <a:r>
              <a:rPr sz="1500" spc="10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равняться</a:t>
            </a:r>
            <a:r>
              <a:rPr sz="1500" spc="12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сумме</a:t>
            </a:r>
            <a:r>
              <a:rPr sz="1500" spc="125" dirty="0">
                <a:latin typeface="Times New Roman"/>
                <a:cs typeface="Times New Roman"/>
              </a:rPr>
              <a:t> </a:t>
            </a:r>
            <a:r>
              <a:rPr sz="1500" spc="-10" dirty="0">
                <a:latin typeface="Times New Roman"/>
                <a:cs typeface="Times New Roman"/>
              </a:rPr>
              <a:t>соответствующих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sz="1500" dirty="0">
                <a:latin typeface="Times New Roman"/>
                <a:cs typeface="Times New Roman"/>
              </a:rPr>
              <a:t>строк</a:t>
            </a:r>
            <a:r>
              <a:rPr sz="1500" spc="-3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по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графам</a:t>
            </a:r>
            <a:r>
              <a:rPr sz="1500" spc="10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5,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7,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13,</a:t>
            </a:r>
            <a:r>
              <a:rPr sz="1500" spc="-1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16</a:t>
            </a:r>
            <a:r>
              <a:rPr sz="1500" spc="-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Times New Roman"/>
                <a:cs typeface="Times New Roman"/>
              </a:rPr>
              <a:t>-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-25" dirty="0">
                <a:latin typeface="Times New Roman"/>
                <a:cs typeface="Times New Roman"/>
              </a:rPr>
              <a:t>20.</a:t>
            </a:r>
            <a:endParaRPr sz="15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254155" y="1721887"/>
            <a:ext cx="5979795" cy="3818254"/>
            <a:chOff x="5254155" y="1721887"/>
            <a:chExt cx="5979795" cy="3818254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54155" y="1721887"/>
              <a:ext cx="5979248" cy="381785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53450" y="2871977"/>
              <a:ext cx="2423160" cy="2566670"/>
            </a:xfrm>
            <a:custGeom>
              <a:avLst/>
              <a:gdLst/>
              <a:ahLst/>
              <a:cxnLst/>
              <a:rect l="l" t="t" r="r" b="b"/>
              <a:pathLst>
                <a:path w="2423159" h="2566670">
                  <a:moveTo>
                    <a:pt x="0" y="820166"/>
                  </a:moveTo>
                  <a:lnTo>
                    <a:pt x="2653" y="807011"/>
                  </a:lnTo>
                  <a:lnTo>
                    <a:pt x="9890" y="796274"/>
                  </a:lnTo>
                  <a:lnTo>
                    <a:pt x="20627" y="789037"/>
                  </a:lnTo>
                  <a:lnTo>
                    <a:pt x="33781" y="786384"/>
                  </a:lnTo>
                  <a:lnTo>
                    <a:pt x="491998" y="786384"/>
                  </a:lnTo>
                  <a:lnTo>
                    <a:pt x="505152" y="789037"/>
                  </a:lnTo>
                  <a:lnTo>
                    <a:pt x="515889" y="796274"/>
                  </a:lnTo>
                  <a:lnTo>
                    <a:pt x="523126" y="807011"/>
                  </a:lnTo>
                  <a:lnTo>
                    <a:pt x="525779" y="820166"/>
                  </a:lnTo>
                  <a:lnTo>
                    <a:pt x="525779" y="955294"/>
                  </a:lnTo>
                  <a:lnTo>
                    <a:pt x="523126" y="968448"/>
                  </a:lnTo>
                  <a:lnTo>
                    <a:pt x="515889" y="979185"/>
                  </a:lnTo>
                  <a:lnTo>
                    <a:pt x="505152" y="986422"/>
                  </a:lnTo>
                  <a:lnTo>
                    <a:pt x="491998" y="989076"/>
                  </a:lnTo>
                  <a:lnTo>
                    <a:pt x="33781" y="989076"/>
                  </a:lnTo>
                  <a:lnTo>
                    <a:pt x="20627" y="986422"/>
                  </a:lnTo>
                  <a:lnTo>
                    <a:pt x="9890" y="979185"/>
                  </a:lnTo>
                  <a:lnTo>
                    <a:pt x="2653" y="968448"/>
                  </a:lnTo>
                  <a:lnTo>
                    <a:pt x="0" y="955294"/>
                  </a:lnTo>
                  <a:lnTo>
                    <a:pt x="0" y="820166"/>
                  </a:lnTo>
                  <a:close/>
                </a:path>
                <a:path w="2423159" h="2566670">
                  <a:moveTo>
                    <a:pt x="0" y="1023112"/>
                  </a:moveTo>
                  <a:lnTo>
                    <a:pt x="2674" y="1009864"/>
                  </a:lnTo>
                  <a:lnTo>
                    <a:pt x="9969" y="999045"/>
                  </a:lnTo>
                  <a:lnTo>
                    <a:pt x="20788" y="991750"/>
                  </a:lnTo>
                  <a:lnTo>
                    <a:pt x="34035" y="989076"/>
                  </a:lnTo>
                  <a:lnTo>
                    <a:pt x="491744" y="989076"/>
                  </a:lnTo>
                  <a:lnTo>
                    <a:pt x="504991" y="991750"/>
                  </a:lnTo>
                  <a:lnTo>
                    <a:pt x="515810" y="999045"/>
                  </a:lnTo>
                  <a:lnTo>
                    <a:pt x="523105" y="1009864"/>
                  </a:lnTo>
                  <a:lnTo>
                    <a:pt x="525779" y="1023112"/>
                  </a:lnTo>
                  <a:lnTo>
                    <a:pt x="525779" y="1159256"/>
                  </a:lnTo>
                  <a:lnTo>
                    <a:pt x="523105" y="1172503"/>
                  </a:lnTo>
                  <a:lnTo>
                    <a:pt x="515810" y="1183322"/>
                  </a:lnTo>
                  <a:lnTo>
                    <a:pt x="504991" y="1190617"/>
                  </a:lnTo>
                  <a:lnTo>
                    <a:pt x="491744" y="1193292"/>
                  </a:lnTo>
                  <a:lnTo>
                    <a:pt x="34035" y="1193292"/>
                  </a:lnTo>
                  <a:lnTo>
                    <a:pt x="20788" y="1190617"/>
                  </a:lnTo>
                  <a:lnTo>
                    <a:pt x="9969" y="1183322"/>
                  </a:lnTo>
                  <a:lnTo>
                    <a:pt x="2674" y="1172503"/>
                  </a:lnTo>
                  <a:lnTo>
                    <a:pt x="0" y="1159256"/>
                  </a:lnTo>
                  <a:lnTo>
                    <a:pt x="0" y="1023112"/>
                  </a:lnTo>
                  <a:close/>
                </a:path>
                <a:path w="2423159" h="2566670">
                  <a:moveTo>
                    <a:pt x="0" y="1760728"/>
                  </a:moveTo>
                  <a:lnTo>
                    <a:pt x="2674" y="1747480"/>
                  </a:lnTo>
                  <a:lnTo>
                    <a:pt x="9969" y="1736661"/>
                  </a:lnTo>
                  <a:lnTo>
                    <a:pt x="20788" y="1729366"/>
                  </a:lnTo>
                  <a:lnTo>
                    <a:pt x="34035" y="1726692"/>
                  </a:lnTo>
                  <a:lnTo>
                    <a:pt x="491744" y="1726692"/>
                  </a:lnTo>
                  <a:lnTo>
                    <a:pt x="504991" y="1729366"/>
                  </a:lnTo>
                  <a:lnTo>
                    <a:pt x="515810" y="1736661"/>
                  </a:lnTo>
                  <a:lnTo>
                    <a:pt x="523105" y="1747480"/>
                  </a:lnTo>
                  <a:lnTo>
                    <a:pt x="525779" y="1760728"/>
                  </a:lnTo>
                  <a:lnTo>
                    <a:pt x="525779" y="1896872"/>
                  </a:lnTo>
                  <a:lnTo>
                    <a:pt x="523105" y="1910119"/>
                  </a:lnTo>
                  <a:lnTo>
                    <a:pt x="515810" y="1920938"/>
                  </a:lnTo>
                  <a:lnTo>
                    <a:pt x="504991" y="1928233"/>
                  </a:lnTo>
                  <a:lnTo>
                    <a:pt x="491744" y="1930908"/>
                  </a:lnTo>
                  <a:lnTo>
                    <a:pt x="34035" y="1930908"/>
                  </a:lnTo>
                  <a:lnTo>
                    <a:pt x="20788" y="1928233"/>
                  </a:lnTo>
                  <a:lnTo>
                    <a:pt x="9969" y="1920938"/>
                  </a:lnTo>
                  <a:lnTo>
                    <a:pt x="2674" y="1910119"/>
                  </a:lnTo>
                  <a:lnTo>
                    <a:pt x="0" y="1896872"/>
                  </a:lnTo>
                  <a:lnTo>
                    <a:pt x="0" y="1760728"/>
                  </a:lnTo>
                  <a:close/>
                </a:path>
                <a:path w="2423159" h="2566670">
                  <a:moveTo>
                    <a:pt x="0" y="2397506"/>
                  </a:moveTo>
                  <a:lnTo>
                    <a:pt x="2653" y="2384351"/>
                  </a:lnTo>
                  <a:lnTo>
                    <a:pt x="9890" y="2373614"/>
                  </a:lnTo>
                  <a:lnTo>
                    <a:pt x="20627" y="2366377"/>
                  </a:lnTo>
                  <a:lnTo>
                    <a:pt x="33781" y="2363724"/>
                  </a:lnTo>
                  <a:lnTo>
                    <a:pt x="491998" y="2363724"/>
                  </a:lnTo>
                  <a:lnTo>
                    <a:pt x="505152" y="2366377"/>
                  </a:lnTo>
                  <a:lnTo>
                    <a:pt x="515889" y="2373614"/>
                  </a:lnTo>
                  <a:lnTo>
                    <a:pt x="523126" y="2384351"/>
                  </a:lnTo>
                  <a:lnTo>
                    <a:pt x="525779" y="2397506"/>
                  </a:lnTo>
                  <a:lnTo>
                    <a:pt x="525779" y="2532634"/>
                  </a:lnTo>
                  <a:lnTo>
                    <a:pt x="523126" y="2545788"/>
                  </a:lnTo>
                  <a:lnTo>
                    <a:pt x="515889" y="2556525"/>
                  </a:lnTo>
                  <a:lnTo>
                    <a:pt x="505152" y="2563762"/>
                  </a:lnTo>
                  <a:lnTo>
                    <a:pt x="491998" y="2566416"/>
                  </a:lnTo>
                  <a:lnTo>
                    <a:pt x="33781" y="2566416"/>
                  </a:lnTo>
                  <a:lnTo>
                    <a:pt x="20627" y="2563762"/>
                  </a:lnTo>
                  <a:lnTo>
                    <a:pt x="9890" y="2556525"/>
                  </a:lnTo>
                  <a:lnTo>
                    <a:pt x="2653" y="2545788"/>
                  </a:lnTo>
                  <a:lnTo>
                    <a:pt x="0" y="2532634"/>
                  </a:lnTo>
                  <a:lnTo>
                    <a:pt x="0" y="2397506"/>
                  </a:lnTo>
                  <a:close/>
                </a:path>
                <a:path w="2423159" h="2566670">
                  <a:moveTo>
                    <a:pt x="605027" y="820166"/>
                  </a:moveTo>
                  <a:lnTo>
                    <a:pt x="607681" y="807011"/>
                  </a:lnTo>
                  <a:lnTo>
                    <a:pt x="614918" y="796274"/>
                  </a:lnTo>
                  <a:lnTo>
                    <a:pt x="625655" y="789037"/>
                  </a:lnTo>
                  <a:lnTo>
                    <a:pt x="638809" y="786384"/>
                  </a:lnTo>
                  <a:lnTo>
                    <a:pt x="1095502" y="786384"/>
                  </a:lnTo>
                  <a:lnTo>
                    <a:pt x="1108656" y="789037"/>
                  </a:lnTo>
                  <a:lnTo>
                    <a:pt x="1119393" y="796274"/>
                  </a:lnTo>
                  <a:lnTo>
                    <a:pt x="1126630" y="807011"/>
                  </a:lnTo>
                  <a:lnTo>
                    <a:pt x="1129283" y="820166"/>
                  </a:lnTo>
                  <a:lnTo>
                    <a:pt x="1129283" y="955294"/>
                  </a:lnTo>
                  <a:lnTo>
                    <a:pt x="1126630" y="968448"/>
                  </a:lnTo>
                  <a:lnTo>
                    <a:pt x="1119393" y="979185"/>
                  </a:lnTo>
                  <a:lnTo>
                    <a:pt x="1108656" y="986422"/>
                  </a:lnTo>
                  <a:lnTo>
                    <a:pt x="1095502" y="989076"/>
                  </a:lnTo>
                  <a:lnTo>
                    <a:pt x="638809" y="989076"/>
                  </a:lnTo>
                  <a:lnTo>
                    <a:pt x="625655" y="986422"/>
                  </a:lnTo>
                  <a:lnTo>
                    <a:pt x="614918" y="979185"/>
                  </a:lnTo>
                  <a:lnTo>
                    <a:pt x="607681" y="968448"/>
                  </a:lnTo>
                  <a:lnTo>
                    <a:pt x="605027" y="955294"/>
                  </a:lnTo>
                  <a:lnTo>
                    <a:pt x="605027" y="820166"/>
                  </a:lnTo>
                  <a:close/>
                </a:path>
                <a:path w="2423159" h="2566670">
                  <a:moveTo>
                    <a:pt x="1897379" y="820166"/>
                  </a:moveTo>
                  <a:lnTo>
                    <a:pt x="1900033" y="807011"/>
                  </a:lnTo>
                  <a:lnTo>
                    <a:pt x="1907270" y="796274"/>
                  </a:lnTo>
                  <a:lnTo>
                    <a:pt x="1918007" y="789037"/>
                  </a:lnTo>
                  <a:lnTo>
                    <a:pt x="1931161" y="786384"/>
                  </a:lnTo>
                  <a:lnTo>
                    <a:pt x="2389378" y="786384"/>
                  </a:lnTo>
                  <a:lnTo>
                    <a:pt x="2402532" y="789037"/>
                  </a:lnTo>
                  <a:lnTo>
                    <a:pt x="2413269" y="796274"/>
                  </a:lnTo>
                  <a:lnTo>
                    <a:pt x="2420506" y="807011"/>
                  </a:lnTo>
                  <a:lnTo>
                    <a:pt x="2423159" y="820166"/>
                  </a:lnTo>
                  <a:lnTo>
                    <a:pt x="2423159" y="955294"/>
                  </a:lnTo>
                  <a:lnTo>
                    <a:pt x="2420506" y="968448"/>
                  </a:lnTo>
                  <a:lnTo>
                    <a:pt x="2413269" y="979185"/>
                  </a:lnTo>
                  <a:lnTo>
                    <a:pt x="2402532" y="986422"/>
                  </a:lnTo>
                  <a:lnTo>
                    <a:pt x="2389378" y="989076"/>
                  </a:lnTo>
                  <a:lnTo>
                    <a:pt x="1931161" y="989076"/>
                  </a:lnTo>
                  <a:lnTo>
                    <a:pt x="1918007" y="986422"/>
                  </a:lnTo>
                  <a:lnTo>
                    <a:pt x="1907270" y="979185"/>
                  </a:lnTo>
                  <a:lnTo>
                    <a:pt x="1900033" y="968448"/>
                  </a:lnTo>
                  <a:lnTo>
                    <a:pt x="1897379" y="955294"/>
                  </a:lnTo>
                  <a:lnTo>
                    <a:pt x="1897379" y="820166"/>
                  </a:lnTo>
                  <a:close/>
                </a:path>
                <a:path w="2423159" h="2566670">
                  <a:moveTo>
                    <a:pt x="605027" y="55372"/>
                  </a:moveTo>
                  <a:lnTo>
                    <a:pt x="607702" y="42124"/>
                  </a:lnTo>
                  <a:lnTo>
                    <a:pt x="614997" y="31305"/>
                  </a:lnTo>
                  <a:lnTo>
                    <a:pt x="625816" y="24010"/>
                  </a:lnTo>
                  <a:lnTo>
                    <a:pt x="639064" y="21336"/>
                  </a:lnTo>
                  <a:lnTo>
                    <a:pt x="1095248" y="21336"/>
                  </a:lnTo>
                  <a:lnTo>
                    <a:pt x="1108495" y="24010"/>
                  </a:lnTo>
                  <a:lnTo>
                    <a:pt x="1119314" y="31305"/>
                  </a:lnTo>
                  <a:lnTo>
                    <a:pt x="1126609" y="42124"/>
                  </a:lnTo>
                  <a:lnTo>
                    <a:pt x="1129283" y="55372"/>
                  </a:lnTo>
                  <a:lnTo>
                    <a:pt x="1129283" y="191516"/>
                  </a:lnTo>
                  <a:lnTo>
                    <a:pt x="1126609" y="204763"/>
                  </a:lnTo>
                  <a:lnTo>
                    <a:pt x="1119314" y="215582"/>
                  </a:lnTo>
                  <a:lnTo>
                    <a:pt x="1108495" y="222877"/>
                  </a:lnTo>
                  <a:lnTo>
                    <a:pt x="1095248" y="225551"/>
                  </a:lnTo>
                  <a:lnTo>
                    <a:pt x="639064" y="225551"/>
                  </a:lnTo>
                  <a:lnTo>
                    <a:pt x="625816" y="222877"/>
                  </a:lnTo>
                  <a:lnTo>
                    <a:pt x="614997" y="215582"/>
                  </a:lnTo>
                  <a:lnTo>
                    <a:pt x="607702" y="204763"/>
                  </a:lnTo>
                  <a:lnTo>
                    <a:pt x="605027" y="191516"/>
                  </a:lnTo>
                  <a:lnTo>
                    <a:pt x="605027" y="55372"/>
                  </a:lnTo>
                  <a:close/>
                </a:path>
                <a:path w="2423159" h="2566670">
                  <a:moveTo>
                    <a:pt x="1897379" y="34036"/>
                  </a:moveTo>
                  <a:lnTo>
                    <a:pt x="1900054" y="20788"/>
                  </a:lnTo>
                  <a:lnTo>
                    <a:pt x="1907349" y="9969"/>
                  </a:lnTo>
                  <a:lnTo>
                    <a:pt x="1918168" y="2674"/>
                  </a:lnTo>
                  <a:lnTo>
                    <a:pt x="1931416" y="0"/>
                  </a:lnTo>
                  <a:lnTo>
                    <a:pt x="2389124" y="0"/>
                  </a:lnTo>
                  <a:lnTo>
                    <a:pt x="2402371" y="2674"/>
                  </a:lnTo>
                  <a:lnTo>
                    <a:pt x="2413190" y="9969"/>
                  </a:lnTo>
                  <a:lnTo>
                    <a:pt x="2420485" y="20788"/>
                  </a:lnTo>
                  <a:lnTo>
                    <a:pt x="2423159" y="34036"/>
                  </a:lnTo>
                  <a:lnTo>
                    <a:pt x="2423159" y="170180"/>
                  </a:lnTo>
                  <a:lnTo>
                    <a:pt x="2420485" y="183427"/>
                  </a:lnTo>
                  <a:lnTo>
                    <a:pt x="2413190" y="194246"/>
                  </a:lnTo>
                  <a:lnTo>
                    <a:pt x="2402371" y="201541"/>
                  </a:lnTo>
                  <a:lnTo>
                    <a:pt x="2389124" y="204216"/>
                  </a:lnTo>
                  <a:lnTo>
                    <a:pt x="1931416" y="204216"/>
                  </a:lnTo>
                  <a:lnTo>
                    <a:pt x="1918168" y="201541"/>
                  </a:lnTo>
                  <a:lnTo>
                    <a:pt x="1907349" y="194246"/>
                  </a:lnTo>
                  <a:lnTo>
                    <a:pt x="1900054" y="183427"/>
                  </a:lnTo>
                  <a:lnTo>
                    <a:pt x="1897379" y="170180"/>
                  </a:lnTo>
                  <a:lnTo>
                    <a:pt x="1897379" y="34036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669915" y="5853176"/>
            <a:ext cx="2931795" cy="759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mbria Math"/>
                <a:cs typeface="Cambria Math"/>
              </a:rPr>
              <a:t>𝑎</a:t>
            </a:r>
            <a:r>
              <a:rPr sz="2400" spc="18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≥</a:t>
            </a:r>
            <a:r>
              <a:rPr sz="2400" spc="13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𝑎</a:t>
            </a:r>
            <a:r>
              <a:rPr sz="2625" baseline="-15873" dirty="0">
                <a:latin typeface="Cambria Math"/>
                <a:cs typeface="Cambria Math"/>
              </a:rPr>
              <a:t>1</a:t>
            </a:r>
            <a:r>
              <a:rPr sz="2625" spc="367" baseline="-15873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𝑎</a:t>
            </a:r>
            <a:r>
              <a:rPr sz="2625" baseline="-15873" dirty="0">
                <a:latin typeface="Cambria Math"/>
                <a:cs typeface="Cambria Math"/>
              </a:rPr>
              <a:t>2</a:t>
            </a:r>
            <a:r>
              <a:rPr sz="2625" spc="367" baseline="-15873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2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𝑎</a:t>
            </a:r>
            <a:r>
              <a:rPr sz="2625" baseline="-15873" dirty="0">
                <a:latin typeface="Cambria Math"/>
                <a:cs typeface="Cambria Math"/>
              </a:rPr>
              <a:t>3</a:t>
            </a:r>
            <a:r>
              <a:rPr sz="2625" spc="367" baseline="-15873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spc="-50" dirty="0">
                <a:latin typeface="Cambria Math"/>
                <a:cs typeface="Cambria Math"/>
              </a:rPr>
              <a:t>⋯</a:t>
            </a:r>
            <a:endParaRPr sz="24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0"/>
              </a:spcBef>
            </a:pPr>
            <a:r>
              <a:rPr sz="2400" dirty="0">
                <a:latin typeface="Cambria Math"/>
                <a:cs typeface="Cambria Math"/>
              </a:rPr>
              <a:t>𝑎</a:t>
            </a:r>
            <a:r>
              <a:rPr sz="2400" spc="18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3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𝑏</a:t>
            </a:r>
            <a:r>
              <a:rPr sz="2400" spc="6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𝑐</a:t>
            </a:r>
            <a:r>
              <a:rPr sz="2400" spc="7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spc="-60" dirty="0">
                <a:latin typeface="Cambria Math"/>
                <a:cs typeface="Cambria Math"/>
              </a:rPr>
              <a:t>⋯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094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888888"/>
                </a:solidFill>
                <a:latin typeface="Calibri"/>
                <a:cs typeface="Calibri"/>
              </a:rPr>
              <a:t>12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6903" rIns="0" bIns="0" rtlCol="0">
            <a:spAutoFit/>
          </a:bodyPr>
          <a:lstStyle/>
          <a:p>
            <a:pPr marL="2508885">
              <a:lnSpc>
                <a:spcPct val="100000"/>
              </a:lnSpc>
              <a:spcBef>
                <a:spcPts val="105"/>
              </a:spcBef>
            </a:pPr>
            <a:r>
              <a:rPr dirty="0"/>
              <a:t>Спасибо</a:t>
            </a:r>
            <a:r>
              <a:rPr spc="-40" dirty="0"/>
              <a:t> </a:t>
            </a:r>
            <a:r>
              <a:rPr dirty="0"/>
              <a:t>за </a:t>
            </a:r>
            <a:r>
              <a:rPr spc="-10" dirty="0"/>
              <a:t>внимание!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094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888888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4240529" y="1818258"/>
            <a:ext cx="408559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537970" algn="l"/>
              </a:tabLst>
            </a:pPr>
            <a:r>
              <a:rPr sz="3200" spc="-10" dirty="0">
                <a:latin typeface="Times New Roman"/>
                <a:cs typeface="Times New Roman"/>
              </a:rPr>
              <a:t>равно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представление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1613" y="1379346"/>
            <a:ext cx="7675245" cy="9531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ts val="3650"/>
              </a:lnSpc>
              <a:spcBef>
                <a:spcPts val="105"/>
              </a:spcBef>
              <a:tabLst>
                <a:tab pos="1908175" algn="l"/>
                <a:tab pos="4970145" algn="l"/>
              </a:tabLst>
            </a:pPr>
            <a:r>
              <a:rPr sz="3200" spc="-10" dirty="0">
                <a:latin typeface="Times New Roman"/>
                <a:cs typeface="Times New Roman"/>
              </a:rPr>
              <a:t>порядка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представления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статистической</a:t>
            </a:r>
            <a:endParaRPr sz="3200">
              <a:latin typeface="Times New Roman"/>
              <a:cs typeface="Times New Roman"/>
            </a:endParaRPr>
          </a:p>
          <a:p>
            <a:pPr marR="6350" algn="r">
              <a:lnSpc>
                <a:spcPts val="3650"/>
              </a:lnSpc>
            </a:pPr>
            <a:r>
              <a:rPr sz="3200" spc="-10" dirty="0">
                <a:latin typeface="Times New Roman"/>
                <a:cs typeface="Times New Roman"/>
              </a:rPr>
              <a:t>недостоверной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78021" y="2256866"/>
            <a:ext cx="74599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83840" algn="l"/>
                <a:tab pos="4491990" algn="l"/>
              </a:tabLst>
            </a:pPr>
            <a:r>
              <a:rPr sz="3200" spc="-10" dirty="0">
                <a:latin typeface="Times New Roman"/>
                <a:cs typeface="Times New Roman"/>
              </a:rPr>
              <a:t>информации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влечет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ответственность,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3333" y="1379346"/>
            <a:ext cx="3024505" cy="183070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indent="541020">
              <a:lnSpc>
                <a:spcPts val="3460"/>
              </a:lnSpc>
              <a:spcBef>
                <a:spcPts val="535"/>
              </a:spcBef>
              <a:tabLst>
                <a:tab pos="2830195" algn="l"/>
              </a:tabLst>
            </a:pPr>
            <a:r>
              <a:rPr sz="3200" spc="-10" dirty="0">
                <a:latin typeface="Times New Roman"/>
                <a:cs typeface="Times New Roman"/>
              </a:rPr>
              <a:t>Нарушение информации,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50" dirty="0">
                <a:latin typeface="Times New Roman"/>
                <a:cs typeface="Times New Roman"/>
              </a:rPr>
              <a:t>а </a:t>
            </a:r>
            <a:r>
              <a:rPr sz="3200" spc="-10" dirty="0">
                <a:latin typeface="Times New Roman"/>
                <a:cs typeface="Times New Roman"/>
              </a:rPr>
              <a:t>статистической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400"/>
              </a:lnSpc>
            </a:pPr>
            <a:r>
              <a:rPr sz="3200" spc="-10" dirty="0">
                <a:latin typeface="Times New Roman"/>
                <a:cs typeface="Times New Roman"/>
              </a:rPr>
              <a:t>установленную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99357" y="2696337"/>
            <a:ext cx="74377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13255" algn="l"/>
                <a:tab pos="3432810" algn="l"/>
                <a:tab pos="5420360" algn="l"/>
              </a:tabLst>
            </a:pPr>
            <a:r>
              <a:rPr sz="3200" spc="-10" dirty="0">
                <a:latin typeface="Times New Roman"/>
                <a:cs typeface="Times New Roman"/>
              </a:rPr>
              <a:t>статьей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13.19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Times New Roman"/>
                <a:cs typeface="Times New Roman"/>
              </a:rPr>
              <a:t>Кодекса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0" dirty="0">
                <a:latin typeface="Times New Roman"/>
                <a:cs typeface="Times New Roman"/>
              </a:rPr>
              <a:t>Российской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333" y="3135249"/>
            <a:ext cx="10725785" cy="227012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84"/>
              </a:spcBef>
            </a:pPr>
            <a:r>
              <a:rPr sz="3200" dirty="0">
                <a:latin typeface="Times New Roman"/>
                <a:cs typeface="Times New Roman"/>
              </a:rPr>
              <a:t>Федерации</a:t>
            </a:r>
            <a:r>
              <a:rPr sz="3200" spc="6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об</a:t>
            </a:r>
            <a:r>
              <a:rPr sz="3200" spc="69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административных</a:t>
            </a:r>
            <a:r>
              <a:rPr sz="3200" spc="70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правонарушениях</a:t>
            </a:r>
            <a:r>
              <a:rPr sz="3200" spc="690" dirty="0">
                <a:latin typeface="Times New Roman"/>
                <a:cs typeface="Times New Roman"/>
              </a:rPr>
              <a:t>  </a:t>
            </a:r>
            <a:r>
              <a:rPr sz="3200" spc="-25" dirty="0">
                <a:latin typeface="Times New Roman"/>
                <a:cs typeface="Times New Roman"/>
              </a:rPr>
              <a:t>от </a:t>
            </a:r>
            <a:r>
              <a:rPr sz="3200" dirty="0">
                <a:latin typeface="Times New Roman"/>
                <a:cs typeface="Times New Roman"/>
              </a:rPr>
              <a:t>30.12.2001</a:t>
            </a:r>
            <a:r>
              <a:rPr sz="3200" spc="4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N</a:t>
            </a:r>
            <a:r>
              <a:rPr sz="3200" spc="47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195-</a:t>
            </a:r>
            <a:r>
              <a:rPr sz="3200" dirty="0">
                <a:latin typeface="Times New Roman"/>
                <a:cs typeface="Times New Roman"/>
              </a:rPr>
              <a:t>ФЗ,</a:t>
            </a:r>
            <a:r>
              <a:rPr sz="3200" spc="4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а</a:t>
            </a:r>
            <a:r>
              <a:rPr sz="3200" spc="4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также</a:t>
            </a:r>
            <a:r>
              <a:rPr sz="3200" spc="4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статьей</a:t>
            </a:r>
            <a:r>
              <a:rPr sz="3200" spc="4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</a:t>
            </a:r>
            <a:r>
              <a:rPr sz="3200" spc="459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Закона</a:t>
            </a:r>
            <a:r>
              <a:rPr sz="3200" spc="47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Российской </a:t>
            </a:r>
            <a:r>
              <a:rPr sz="3200" dirty="0">
                <a:latin typeface="Times New Roman"/>
                <a:cs typeface="Times New Roman"/>
              </a:rPr>
              <a:t>Федерации</a:t>
            </a:r>
            <a:r>
              <a:rPr sz="3200" spc="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от</a:t>
            </a:r>
            <a:r>
              <a:rPr sz="3200" spc="9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13.05.92</a:t>
            </a:r>
            <a:r>
              <a:rPr sz="3200" spc="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N</a:t>
            </a:r>
            <a:r>
              <a:rPr sz="3200" spc="10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2761-</a:t>
            </a:r>
            <a:r>
              <a:rPr sz="3200" dirty="0">
                <a:latin typeface="Times New Roman"/>
                <a:cs typeface="Times New Roman"/>
              </a:rPr>
              <a:t>1</a:t>
            </a:r>
            <a:r>
              <a:rPr sz="3200" spc="10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“Об</a:t>
            </a:r>
            <a:r>
              <a:rPr sz="3200" spc="8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ответственности</a:t>
            </a:r>
            <a:r>
              <a:rPr sz="3200" spc="100" dirty="0">
                <a:latin typeface="Times New Roman"/>
                <a:cs typeface="Times New Roman"/>
              </a:rPr>
              <a:t>  </a:t>
            </a:r>
            <a:r>
              <a:rPr sz="3200" spc="-25" dirty="0">
                <a:latin typeface="Times New Roman"/>
                <a:cs typeface="Times New Roman"/>
              </a:rPr>
              <a:t>за </a:t>
            </a:r>
            <a:r>
              <a:rPr sz="3200" dirty="0">
                <a:latin typeface="Times New Roman"/>
                <a:cs typeface="Times New Roman"/>
              </a:rPr>
              <a:t>нарушение</a:t>
            </a:r>
            <a:r>
              <a:rPr sz="3200" spc="455" dirty="0">
                <a:latin typeface="Times New Roman"/>
                <a:cs typeface="Times New Roman"/>
              </a:rPr>
              <a:t>    </a:t>
            </a:r>
            <a:r>
              <a:rPr sz="3200" dirty="0">
                <a:latin typeface="Times New Roman"/>
                <a:cs typeface="Times New Roman"/>
              </a:rPr>
              <a:t>порядка</a:t>
            </a:r>
            <a:r>
              <a:rPr sz="3200" spc="455" dirty="0">
                <a:latin typeface="Times New Roman"/>
                <a:cs typeface="Times New Roman"/>
              </a:rPr>
              <a:t>    </a:t>
            </a:r>
            <a:r>
              <a:rPr sz="3200" dirty="0">
                <a:latin typeface="Times New Roman"/>
                <a:cs typeface="Times New Roman"/>
              </a:rPr>
              <a:t>представления</a:t>
            </a:r>
            <a:r>
              <a:rPr sz="3200" spc="455" dirty="0">
                <a:latin typeface="Times New Roman"/>
                <a:cs typeface="Times New Roman"/>
              </a:rPr>
              <a:t>    </a:t>
            </a:r>
            <a:r>
              <a:rPr sz="3200" spc="-10" dirty="0">
                <a:latin typeface="Times New Roman"/>
                <a:cs typeface="Times New Roman"/>
              </a:rPr>
              <a:t>государственной статистической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отчетности"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1796237"/>
            <a:ext cx="10360660" cy="402653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90"/>
              </a:spcBef>
            </a:pPr>
            <a:r>
              <a:rPr sz="3200" dirty="0">
                <a:latin typeface="Times New Roman"/>
                <a:cs typeface="Times New Roman"/>
              </a:rPr>
              <a:t>Форма</a:t>
            </a:r>
            <a:r>
              <a:rPr sz="3200" spc="775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федерального</a:t>
            </a:r>
            <a:r>
              <a:rPr sz="3200" spc="780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статистического</a:t>
            </a:r>
            <a:r>
              <a:rPr sz="3200" spc="785" dirty="0">
                <a:latin typeface="Times New Roman"/>
                <a:cs typeface="Times New Roman"/>
              </a:rPr>
              <a:t>   </a:t>
            </a:r>
            <a:r>
              <a:rPr sz="3200" spc="-10" dirty="0">
                <a:latin typeface="Times New Roman"/>
                <a:cs typeface="Times New Roman"/>
              </a:rPr>
              <a:t>наблюдения </a:t>
            </a:r>
            <a:r>
              <a:rPr sz="3200" dirty="0">
                <a:latin typeface="Times New Roman"/>
                <a:cs typeface="Times New Roman"/>
              </a:rPr>
              <a:t>N</a:t>
            </a:r>
            <a:r>
              <a:rPr sz="3200" spc="24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57</a:t>
            </a:r>
            <a:r>
              <a:rPr sz="3200" spc="24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"Сведения</a:t>
            </a:r>
            <a:r>
              <a:rPr sz="3200" spc="25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</a:t>
            </a:r>
            <a:r>
              <a:rPr sz="3200" spc="24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травмах,</a:t>
            </a:r>
            <a:r>
              <a:rPr sz="3200" spc="24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отравлениях</a:t>
            </a:r>
            <a:r>
              <a:rPr sz="3200" spc="25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235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некоторых </a:t>
            </a:r>
            <a:r>
              <a:rPr sz="3200" dirty="0">
                <a:latin typeface="Times New Roman"/>
                <a:cs typeface="Times New Roman"/>
              </a:rPr>
              <a:t>других</a:t>
            </a:r>
            <a:r>
              <a:rPr sz="3200" spc="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последствиях</a:t>
            </a:r>
            <a:r>
              <a:rPr sz="3200" spc="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воздействия</a:t>
            </a:r>
            <a:r>
              <a:rPr sz="3200" spc="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внешних</a:t>
            </a:r>
            <a:r>
              <a:rPr sz="3200" spc="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причин"</a:t>
            </a:r>
            <a:r>
              <a:rPr sz="3200" spc="9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(далее</a:t>
            </a:r>
            <a:endParaRPr sz="3200">
              <a:latin typeface="Times New Roman"/>
              <a:cs typeface="Times New Roman"/>
            </a:endParaRPr>
          </a:p>
          <a:p>
            <a:pPr marL="12700" marR="5715" algn="just">
              <a:lnSpc>
                <a:spcPct val="90000"/>
              </a:lnSpc>
            </a:pPr>
            <a:r>
              <a:rPr sz="3200" dirty="0">
                <a:latin typeface="Times New Roman"/>
                <a:cs typeface="Times New Roman"/>
              </a:rPr>
              <a:t>-</a:t>
            </a:r>
            <a:r>
              <a:rPr sz="3200" spc="505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Форма),</a:t>
            </a:r>
            <a:r>
              <a:rPr sz="3200" spc="509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составляется</a:t>
            </a:r>
            <a:r>
              <a:rPr sz="3200" spc="515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юридическими</a:t>
            </a:r>
            <a:r>
              <a:rPr sz="3200" spc="505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лицами</a:t>
            </a:r>
            <a:r>
              <a:rPr sz="3200" spc="505" dirty="0">
                <a:latin typeface="Times New Roman"/>
                <a:cs typeface="Times New Roman"/>
              </a:rPr>
              <a:t>   </a:t>
            </a:r>
            <a:r>
              <a:rPr sz="3200" spc="-50" dirty="0">
                <a:latin typeface="Times New Roman"/>
                <a:cs typeface="Times New Roman"/>
              </a:rPr>
              <a:t>- </a:t>
            </a:r>
            <a:r>
              <a:rPr sz="3200" dirty="0">
                <a:latin typeface="Times New Roman"/>
                <a:cs typeface="Times New Roman"/>
              </a:rPr>
              <a:t>организациями,</a:t>
            </a:r>
            <a:r>
              <a:rPr sz="3200" spc="8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оказывающими</a:t>
            </a:r>
            <a:r>
              <a:rPr sz="3200" spc="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медицинскую</a:t>
            </a:r>
            <a:r>
              <a:rPr sz="3200" spc="10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помощь</a:t>
            </a:r>
            <a:r>
              <a:rPr sz="3200" spc="100" dirty="0">
                <a:latin typeface="Times New Roman"/>
                <a:cs typeface="Times New Roman"/>
              </a:rPr>
              <a:t>  </a:t>
            </a:r>
            <a:r>
              <a:rPr sz="3200" spc="-50" dirty="0">
                <a:latin typeface="Times New Roman"/>
                <a:cs typeface="Times New Roman"/>
              </a:rPr>
              <a:t>в </a:t>
            </a:r>
            <a:r>
              <a:rPr sz="3200" dirty="0">
                <a:latin typeface="Times New Roman"/>
                <a:cs typeface="Times New Roman"/>
              </a:rPr>
              <a:t>амбулаторных</a:t>
            </a:r>
            <a:r>
              <a:rPr sz="3200" spc="26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условиях</a:t>
            </a:r>
            <a:r>
              <a:rPr sz="3200" spc="27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(приказ</a:t>
            </a:r>
            <a:r>
              <a:rPr sz="3200" spc="27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Минздрава</a:t>
            </a:r>
            <a:r>
              <a:rPr sz="3200" spc="27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России</a:t>
            </a:r>
            <a:r>
              <a:rPr sz="3200" spc="270" dirty="0">
                <a:latin typeface="Times New Roman"/>
                <a:cs typeface="Times New Roman"/>
              </a:rPr>
              <a:t>  </a:t>
            </a:r>
            <a:r>
              <a:rPr sz="3200" spc="-25" dirty="0">
                <a:latin typeface="Times New Roman"/>
                <a:cs typeface="Times New Roman"/>
              </a:rPr>
              <a:t>от </a:t>
            </a:r>
            <a:r>
              <a:rPr sz="3200" dirty="0">
                <a:latin typeface="Times New Roman"/>
                <a:cs typeface="Times New Roman"/>
              </a:rPr>
              <a:t>06.08.2013</a:t>
            </a:r>
            <a:r>
              <a:rPr sz="3200" spc="7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N</a:t>
            </a:r>
            <a:r>
              <a:rPr sz="3200" spc="7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529н</a:t>
            </a:r>
            <a:r>
              <a:rPr sz="3200" spc="7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"Об</a:t>
            </a:r>
            <a:r>
              <a:rPr sz="3200" spc="7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утверждении</a:t>
            </a:r>
            <a:r>
              <a:rPr sz="3200" spc="72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номенклатуры </a:t>
            </a:r>
            <a:r>
              <a:rPr sz="3200" dirty="0">
                <a:latin typeface="Times New Roman"/>
                <a:cs typeface="Times New Roman"/>
              </a:rPr>
              <a:t>медицинских</a:t>
            </a:r>
            <a:r>
              <a:rPr sz="3200" spc="14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организаций",</a:t>
            </a:r>
            <a:r>
              <a:rPr sz="3200" spc="15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зарегистрирован</a:t>
            </a:r>
            <a:r>
              <a:rPr sz="3200" spc="16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Минюстом </a:t>
            </a:r>
            <a:r>
              <a:rPr sz="3200" dirty="0">
                <a:latin typeface="Times New Roman"/>
                <a:cs typeface="Times New Roman"/>
              </a:rPr>
              <a:t>России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13.09.2013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N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29950).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85"/>
              </a:spcBef>
            </a:pPr>
            <a:r>
              <a:rPr sz="3600" dirty="0"/>
              <a:t>N</a:t>
            </a:r>
            <a:r>
              <a:rPr sz="3600" spc="-85" dirty="0"/>
              <a:t> </a:t>
            </a:r>
            <a:r>
              <a:rPr sz="3600" dirty="0"/>
              <a:t>57</a:t>
            </a:r>
            <a:r>
              <a:rPr sz="3600" spc="-75" dirty="0"/>
              <a:t> </a:t>
            </a:r>
            <a:r>
              <a:rPr sz="3600" spc="-10" dirty="0"/>
              <a:t>"Сведения</a:t>
            </a:r>
            <a:r>
              <a:rPr sz="3600" spc="-70" dirty="0"/>
              <a:t> </a:t>
            </a:r>
            <a:r>
              <a:rPr sz="3600" dirty="0"/>
              <a:t>о</a:t>
            </a:r>
            <a:r>
              <a:rPr sz="3600" spc="-70" dirty="0"/>
              <a:t> </a:t>
            </a:r>
            <a:r>
              <a:rPr sz="3600" dirty="0"/>
              <a:t>травмах,</a:t>
            </a:r>
            <a:r>
              <a:rPr sz="3600" spc="-80" dirty="0"/>
              <a:t> </a:t>
            </a:r>
            <a:r>
              <a:rPr sz="3600" spc="-10" dirty="0"/>
              <a:t>отравлениях</a:t>
            </a:r>
            <a:r>
              <a:rPr sz="3600" spc="-85" dirty="0"/>
              <a:t> </a:t>
            </a:r>
            <a:r>
              <a:rPr sz="3600" dirty="0"/>
              <a:t>и</a:t>
            </a:r>
            <a:r>
              <a:rPr sz="3600" spc="-70" dirty="0"/>
              <a:t> </a:t>
            </a:r>
            <a:r>
              <a:rPr sz="3600" spc="-10" dirty="0"/>
              <a:t>некоторых </a:t>
            </a:r>
            <a:r>
              <a:rPr sz="3600" dirty="0"/>
              <a:t>других</a:t>
            </a:r>
            <a:r>
              <a:rPr sz="3600" spc="-60" dirty="0"/>
              <a:t> </a:t>
            </a:r>
            <a:r>
              <a:rPr sz="3600" dirty="0"/>
              <a:t>последствиях</a:t>
            </a:r>
            <a:r>
              <a:rPr sz="3600" spc="-40" dirty="0"/>
              <a:t> </a:t>
            </a:r>
            <a:r>
              <a:rPr sz="3600" dirty="0"/>
              <a:t>внешних</a:t>
            </a:r>
            <a:r>
              <a:rPr sz="3600" spc="-60" dirty="0"/>
              <a:t> </a:t>
            </a:r>
            <a:r>
              <a:rPr sz="3600" spc="-10" dirty="0"/>
              <a:t>причин"</a:t>
            </a:r>
            <a:endParaRPr sz="3600" dirty="0"/>
          </a:p>
        </p:txBody>
      </p:sp>
      <p:sp>
        <p:nvSpPr>
          <p:cNvPr id="28" name="object 28"/>
          <p:cNvSpPr txBox="1"/>
          <p:nvPr/>
        </p:nvSpPr>
        <p:spPr>
          <a:xfrm>
            <a:off x="940003" y="5050479"/>
            <a:ext cx="10436861" cy="10387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ts val="2039"/>
              </a:lnSpc>
              <a:spcBef>
                <a:spcPts val="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"Медицинские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свидетельства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 smtClean="0">
                <a:latin typeface="Times New Roman"/>
                <a:cs typeface="Times New Roman"/>
              </a:rPr>
              <a:t>о</a:t>
            </a:r>
            <a:r>
              <a:rPr lang="ru-RU" sz="2000" b="1" dirty="0">
                <a:latin typeface="Times New Roman"/>
                <a:cs typeface="Times New Roman"/>
              </a:rPr>
              <a:t> </a:t>
            </a:r>
            <a:r>
              <a:rPr sz="2000" b="1" spc="-10" dirty="0" err="1" smtClean="0">
                <a:latin typeface="Times New Roman"/>
                <a:cs typeface="Times New Roman"/>
              </a:rPr>
              <a:t>смерти</a:t>
            </a:r>
            <a:r>
              <a:rPr lang="ru-RU" sz="2000" b="1" spc="-10" dirty="0" smtClean="0"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latin typeface="Times New Roman"/>
                <a:cs typeface="Times New Roman"/>
              </a:rPr>
              <a:t>"</a:t>
            </a:r>
            <a:r>
              <a:rPr lang="ru-RU" sz="2000" b="1" dirty="0" smtClean="0">
                <a:latin typeface="Times New Roman"/>
                <a:cs typeface="Times New Roman"/>
              </a:rPr>
              <a:t> </a:t>
            </a:r>
            <a:r>
              <a:rPr sz="2000" spc="-50" dirty="0" smtClean="0">
                <a:latin typeface="Times New Roman"/>
                <a:cs typeface="Times New Roman"/>
              </a:rPr>
              <a:t>-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lang="ru-RU" sz="2000" dirty="0" smtClean="0">
                <a:latin typeface="Times New Roman"/>
                <a:cs typeface="Times New Roman"/>
              </a:rPr>
              <a:t> форма</a:t>
            </a:r>
            <a:r>
              <a:rPr lang="ru-RU" sz="2000" spc="24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N</a:t>
            </a:r>
            <a:r>
              <a:rPr lang="ru-RU" sz="2000" spc="22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106/у</a:t>
            </a:r>
            <a:r>
              <a:rPr lang="ru-RU" sz="2000" dirty="0" smtClean="0">
                <a:latin typeface="Times New Roman"/>
                <a:cs typeface="Times New Roman"/>
              </a:rPr>
              <a:t>, N</a:t>
            </a:r>
            <a:r>
              <a:rPr lang="ru-RU" sz="2000" spc="22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106-2/у</a:t>
            </a:r>
            <a:r>
              <a:rPr lang="ru-RU" sz="2000" spc="24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утвержденная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приказом</a:t>
            </a:r>
            <a:r>
              <a:rPr lang="ru-RU" sz="2000" spc="40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Минздрава</a:t>
            </a:r>
            <a:r>
              <a:rPr lang="ru-RU" sz="2000" spc="409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России</a:t>
            </a:r>
            <a:r>
              <a:rPr lang="ru-RU" sz="2000" spc="409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от</a:t>
            </a:r>
            <a:r>
              <a:rPr lang="ru-RU" sz="2000" spc="409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15.04.2021г. №352н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"Об утверждении учетных форм медицинской документации, удостоверяющей случаи смерти, и порядка их выдачи"</a:t>
            </a:r>
            <a:r>
              <a:rPr lang="ru-RU"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sz="2000" spc="-25" dirty="0" smtClean="0">
                <a:latin typeface="Times New Roman"/>
                <a:cs typeface="Times New Roman"/>
              </a:rPr>
              <a:t>,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24" name="object 21"/>
          <p:cNvSpPr txBox="1"/>
          <p:nvPr/>
        </p:nvSpPr>
        <p:spPr>
          <a:xfrm>
            <a:off x="940003" y="1676400"/>
            <a:ext cx="10360025" cy="29296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23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Для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составления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отчета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Форме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используются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следующие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первичные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учетные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формы: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3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241300" indent="-228600">
              <a:lnSpc>
                <a:spcPts val="2039"/>
              </a:lnSpc>
              <a:buFont typeface="Arial MT"/>
              <a:buChar char="•"/>
              <a:tabLst>
                <a:tab pos="241300" algn="l"/>
              </a:tabLst>
            </a:pPr>
            <a:r>
              <a:rPr sz="2000" b="1" dirty="0">
                <a:latin typeface="Times New Roman"/>
                <a:cs typeface="Times New Roman"/>
              </a:rPr>
              <a:t>"Талон</a:t>
            </a:r>
            <a:r>
              <a:rPr sz="2000" b="1" spc="3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пациента,</a:t>
            </a:r>
            <a:r>
              <a:rPr sz="2000" b="1" spc="3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получающего</a:t>
            </a:r>
            <a:r>
              <a:rPr sz="2000" b="1" spc="3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медицинскую</a:t>
            </a:r>
            <a:r>
              <a:rPr sz="2000" b="1" spc="3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помощь</a:t>
            </a:r>
            <a:r>
              <a:rPr sz="2000" b="1" spc="3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</a:t>
            </a:r>
            <a:r>
              <a:rPr sz="2000" b="1" spc="3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амбулаторных</a:t>
            </a:r>
            <a:r>
              <a:rPr sz="2000" b="1" spc="3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условиях"</a:t>
            </a:r>
            <a:r>
              <a:rPr sz="2000" b="1" spc="355" dirty="0">
                <a:latin typeface="Times New Roman"/>
                <a:cs typeface="Times New Roman"/>
              </a:rPr>
              <a:t> </a:t>
            </a:r>
            <a:r>
              <a:rPr sz="2000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-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241300">
              <a:lnSpc>
                <a:spcPts val="1680"/>
              </a:lnSpc>
              <a:tabLst>
                <a:tab pos="1057910" algn="l"/>
                <a:tab pos="1370330" algn="l"/>
                <a:tab pos="2327275" algn="l"/>
                <a:tab pos="5118735" algn="l"/>
                <a:tab pos="6438265" algn="l"/>
                <a:tab pos="7334884" algn="l"/>
                <a:tab pos="7697470" algn="l"/>
                <a:tab pos="8970010" algn="l"/>
                <a:tab pos="9283065" algn="l"/>
                <a:tab pos="9930765" algn="l"/>
              </a:tabLst>
            </a:pPr>
            <a:r>
              <a:rPr sz="2000" spc="-10" dirty="0">
                <a:latin typeface="Times New Roman"/>
                <a:cs typeface="Times New Roman"/>
              </a:rPr>
              <a:t>форма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025-</a:t>
            </a:r>
            <a:r>
              <a:rPr sz="2000" spc="-20" dirty="0">
                <a:latin typeface="Times New Roman"/>
                <a:cs typeface="Times New Roman"/>
              </a:rPr>
              <a:t>1/у,</a:t>
            </a:r>
            <a:r>
              <a:rPr sz="2000" dirty="0">
                <a:latin typeface="Times New Roman"/>
                <a:cs typeface="Times New Roman"/>
              </a:rPr>
              <a:t>	утвержденная</a:t>
            </a:r>
            <a:r>
              <a:rPr sz="2000" spc="3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приказом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Минздрава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России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от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15.12.2014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834н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"Об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1680"/>
              </a:lnSpc>
              <a:tabLst>
                <a:tab pos="1892935" algn="l"/>
                <a:tab pos="4152265" algn="l"/>
                <a:tab pos="4955540" algn="l"/>
                <a:tab pos="6615430" algn="l"/>
                <a:tab pos="8451850" algn="l"/>
                <a:tab pos="10224770" algn="l"/>
              </a:tabLst>
            </a:pPr>
            <a:r>
              <a:rPr sz="2000" spc="-10" dirty="0">
                <a:latin typeface="Times New Roman"/>
                <a:cs typeface="Times New Roman"/>
              </a:rPr>
              <a:t>утверждении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унифицированных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форм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медицинской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документации,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используемых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в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1680"/>
              </a:lnSpc>
            </a:pPr>
            <a:r>
              <a:rPr sz="2000" dirty="0">
                <a:latin typeface="Times New Roman"/>
                <a:cs typeface="Times New Roman"/>
              </a:rPr>
              <a:t>медицинских организациях,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оказывающих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медицинскую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помощь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10" dirty="0">
                <a:latin typeface="Times New Roman"/>
                <a:cs typeface="Times New Roman"/>
              </a:rPr>
              <a:t>амбулаторных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условиях,</a:t>
            </a:r>
            <a:endParaRPr sz="2000" dirty="0">
              <a:latin typeface="Times New Roman"/>
              <a:cs typeface="Times New Roman"/>
            </a:endParaRPr>
          </a:p>
          <a:p>
            <a:pPr marL="241300" marR="6350">
              <a:lnSpc>
                <a:spcPct val="70000"/>
              </a:lnSpc>
              <a:spcBef>
                <a:spcPts val="360"/>
              </a:spcBef>
              <a:tabLst>
                <a:tab pos="547370" algn="l"/>
                <a:tab pos="1711960" algn="l"/>
                <a:tab pos="2146300" algn="l"/>
                <a:tab pos="2579370" algn="l"/>
                <a:tab pos="4161154" algn="l"/>
                <a:tab pos="5010150" algn="l"/>
                <a:tab pos="5266690" algn="l"/>
                <a:tab pos="6242050" algn="l"/>
                <a:tab pos="8217534" algn="l"/>
                <a:tab pos="9580245" algn="l"/>
              </a:tabLst>
            </a:pPr>
            <a:r>
              <a:rPr sz="2000" spc="-5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порядков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по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их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заполнению"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(далее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-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Талон);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зарегистрирован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Минюстом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России </a:t>
            </a:r>
            <a:r>
              <a:rPr sz="2000" dirty="0">
                <a:latin typeface="Times New Roman"/>
                <a:cs typeface="Times New Roman"/>
              </a:rPr>
              <a:t>20.02.2015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-10" dirty="0">
                <a:latin typeface="Times New Roman"/>
                <a:cs typeface="Times New Roman"/>
              </a:rPr>
              <a:t> 36160.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241300" indent="-228600">
              <a:lnSpc>
                <a:spcPts val="2039"/>
              </a:lnSpc>
              <a:spcBef>
                <a:spcPts val="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b="1" dirty="0" smtClean="0">
                <a:latin typeface="Times New Roman"/>
                <a:cs typeface="Times New Roman"/>
              </a:rPr>
              <a:t>"</a:t>
            </a:r>
            <a:r>
              <a:rPr sz="2000" b="1" dirty="0" err="1" smtClean="0">
                <a:latin typeface="Times New Roman"/>
                <a:cs typeface="Times New Roman"/>
              </a:rPr>
              <a:t>Статистическая</a:t>
            </a:r>
            <a:r>
              <a:rPr sz="2000" b="1" spc="240" dirty="0" smtClean="0">
                <a:latin typeface="Times New Roman"/>
                <a:cs typeface="Times New Roman"/>
              </a:rPr>
              <a:t> </a:t>
            </a:r>
            <a:r>
              <a:rPr sz="2000" b="1" dirty="0" err="1" smtClean="0">
                <a:latin typeface="Times New Roman"/>
                <a:cs typeface="Times New Roman"/>
              </a:rPr>
              <a:t>карта</a:t>
            </a:r>
            <a:r>
              <a:rPr sz="2000" b="1" spc="235" dirty="0" smtClean="0">
                <a:latin typeface="Times New Roman"/>
                <a:cs typeface="Times New Roman"/>
              </a:rPr>
              <a:t> </a:t>
            </a:r>
            <a:r>
              <a:rPr sz="2000" b="1" dirty="0" err="1" smtClean="0">
                <a:latin typeface="Times New Roman"/>
                <a:cs typeface="Times New Roman"/>
              </a:rPr>
              <a:t>выбывшего</a:t>
            </a:r>
            <a:r>
              <a:rPr sz="2000" b="1" spc="250" dirty="0" smtClean="0">
                <a:latin typeface="Times New Roman"/>
                <a:cs typeface="Times New Roman"/>
              </a:rPr>
              <a:t> </a:t>
            </a:r>
            <a:r>
              <a:rPr sz="2000" b="1" dirty="0" err="1" smtClean="0">
                <a:latin typeface="Times New Roman"/>
                <a:cs typeface="Times New Roman"/>
              </a:rPr>
              <a:t>из</a:t>
            </a:r>
            <a:r>
              <a:rPr sz="2000" b="1" spc="229" dirty="0" smtClean="0">
                <a:latin typeface="Times New Roman"/>
                <a:cs typeface="Times New Roman"/>
              </a:rPr>
              <a:t> </a:t>
            </a:r>
            <a:r>
              <a:rPr sz="2000" b="1" dirty="0" err="1" smtClean="0">
                <a:latin typeface="Times New Roman"/>
                <a:cs typeface="Times New Roman"/>
              </a:rPr>
              <a:t>стационара</a:t>
            </a:r>
            <a:r>
              <a:rPr sz="2000" b="1" dirty="0" smtClean="0">
                <a:latin typeface="Times New Roman"/>
                <a:cs typeface="Times New Roman"/>
              </a:rPr>
              <a:t>"</a:t>
            </a:r>
            <a:r>
              <a:rPr sz="2000" b="1" spc="245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форма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spc="-10" dirty="0" smtClean="0">
                <a:latin typeface="Times New Roman"/>
                <a:cs typeface="Times New Roman"/>
              </a:rPr>
              <a:t>066/у</a:t>
            </a:r>
            <a:r>
              <a:rPr sz="2000" dirty="0" smtClean="0">
                <a:latin typeface="Times New Roman"/>
                <a:cs typeface="Times New Roman"/>
              </a:rPr>
              <a:t>,</a:t>
            </a:r>
            <a:r>
              <a:rPr sz="2000" spc="240" dirty="0" smtClean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утвержденная</a:t>
            </a:r>
            <a:endParaRPr sz="2000" dirty="0">
              <a:latin typeface="Times New Roman"/>
              <a:cs typeface="Times New Roman"/>
            </a:endParaRPr>
          </a:p>
          <a:p>
            <a:pPr marL="241300" marR="5080">
              <a:lnSpc>
                <a:spcPct val="70000"/>
              </a:lnSpc>
              <a:spcBef>
                <a:spcPts val="360"/>
              </a:spcBef>
            </a:pPr>
            <a:r>
              <a:rPr sz="2000" dirty="0">
                <a:latin typeface="Times New Roman"/>
                <a:cs typeface="Times New Roman"/>
              </a:rPr>
              <a:t>приказом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Минздрава</a:t>
            </a:r>
            <a:r>
              <a:rPr sz="2000" spc="409" dirty="0">
                <a:latin typeface="Times New Roman"/>
                <a:cs typeface="Times New Roman"/>
              </a:rPr>
              <a:t> </a:t>
            </a:r>
            <a:r>
              <a:rPr sz="2000" dirty="0" err="1">
                <a:latin typeface="Times New Roman"/>
                <a:cs typeface="Times New Roman"/>
              </a:rPr>
              <a:t>России</a:t>
            </a:r>
            <a:r>
              <a:rPr sz="2000" spc="409" dirty="0">
                <a:latin typeface="Times New Roman"/>
                <a:cs typeface="Times New Roman"/>
              </a:rPr>
              <a:t> </a:t>
            </a:r>
            <a:r>
              <a:rPr sz="2000" dirty="0" err="1" smtClean="0">
                <a:latin typeface="Times New Roman"/>
                <a:cs typeface="Times New Roman"/>
              </a:rPr>
              <a:t>от</a:t>
            </a:r>
            <a:r>
              <a:rPr lang="ru-RU" sz="2000" dirty="0" smtClean="0">
                <a:latin typeface="Times New Roman"/>
                <a:cs typeface="Times New Roman"/>
              </a:rPr>
              <a:t> 05.08.2022г. №530н, вступившего в силу с 01.03.2023г.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2720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85"/>
              </a:spcBef>
            </a:pPr>
            <a:r>
              <a:rPr sz="3600" dirty="0"/>
              <a:t>N</a:t>
            </a:r>
            <a:r>
              <a:rPr sz="3600" spc="-85" dirty="0"/>
              <a:t> </a:t>
            </a:r>
            <a:r>
              <a:rPr sz="3600" dirty="0"/>
              <a:t>57</a:t>
            </a:r>
            <a:r>
              <a:rPr sz="3600" spc="-75" dirty="0"/>
              <a:t> </a:t>
            </a:r>
            <a:r>
              <a:rPr sz="3600" spc="-10" dirty="0"/>
              <a:t>"Сведения</a:t>
            </a:r>
            <a:r>
              <a:rPr sz="3600" spc="-70" dirty="0"/>
              <a:t> </a:t>
            </a:r>
            <a:r>
              <a:rPr sz="3600" dirty="0"/>
              <a:t>о</a:t>
            </a:r>
            <a:r>
              <a:rPr sz="3600" spc="-70" dirty="0"/>
              <a:t> </a:t>
            </a:r>
            <a:r>
              <a:rPr sz="3600" dirty="0"/>
              <a:t>травмах,</a:t>
            </a:r>
            <a:r>
              <a:rPr sz="3600" spc="-80" dirty="0"/>
              <a:t> </a:t>
            </a:r>
            <a:r>
              <a:rPr sz="3600" spc="-10" dirty="0"/>
              <a:t>отравлениях</a:t>
            </a:r>
            <a:r>
              <a:rPr sz="3600" spc="-85" dirty="0"/>
              <a:t> </a:t>
            </a:r>
            <a:r>
              <a:rPr sz="3600" dirty="0"/>
              <a:t>и</a:t>
            </a:r>
            <a:r>
              <a:rPr sz="3600" spc="-70" dirty="0"/>
              <a:t> </a:t>
            </a:r>
            <a:r>
              <a:rPr sz="3600" spc="-1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1831594"/>
            <a:ext cx="10360660" cy="4318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ts val="1595"/>
              </a:lnSpc>
              <a:spcBef>
                <a:spcPts val="105"/>
              </a:spcBef>
              <a:buFont typeface="Arial MT"/>
              <a:buChar char="•"/>
              <a:tabLst>
                <a:tab pos="241300" algn="l"/>
              </a:tabLst>
            </a:pPr>
            <a:r>
              <a:rPr sz="1400" dirty="0">
                <a:latin typeface="Times New Roman"/>
                <a:cs typeface="Times New Roman"/>
              </a:rPr>
              <a:t>Форма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состоит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из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таблиц,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включающих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сведения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травмах,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отравлениях</a:t>
            </a:r>
            <a:r>
              <a:rPr sz="1400" spc="2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внешних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причинах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заболеваемости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смертности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-50" dirty="0">
                <a:latin typeface="Times New Roman"/>
                <a:cs typeface="Times New Roman"/>
              </a:rPr>
              <a:t>у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95"/>
              </a:lnSpc>
            </a:pPr>
            <a:r>
              <a:rPr sz="1400" spc="-10" dirty="0">
                <a:latin typeface="Times New Roman"/>
                <a:cs typeface="Times New Roman"/>
              </a:rPr>
              <a:t>детского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населения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(1000),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взрослого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населения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(2000),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населения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старше</a:t>
            </a:r>
            <a:r>
              <a:rPr sz="1400" spc="-10" dirty="0">
                <a:latin typeface="Times New Roman"/>
                <a:cs typeface="Times New Roman"/>
              </a:rPr>
              <a:t> трудоспособного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возраста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(3000).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2342514"/>
            <a:ext cx="21545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1300" algn="l"/>
                <a:tab pos="1879600" algn="l"/>
              </a:tabLst>
            </a:pPr>
            <a:r>
              <a:rPr sz="1400" spc="-10" dirty="0">
                <a:latin typeface="Times New Roman"/>
                <a:cs typeface="Times New Roman"/>
              </a:rPr>
              <a:t>Таблицы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25" dirty="0">
                <a:latin typeface="Times New Roman"/>
                <a:cs typeface="Times New Roman"/>
              </a:rPr>
              <a:t>для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18915" y="2342514"/>
            <a:ext cx="72574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543685" algn="l"/>
                <a:tab pos="3363595" algn="l"/>
                <a:tab pos="4894580" algn="l"/>
                <a:tab pos="6563359" algn="l"/>
              </a:tabLst>
            </a:pPr>
            <a:r>
              <a:rPr sz="1400" spc="-10" dirty="0">
                <a:latin typeface="Times New Roman"/>
                <a:cs typeface="Times New Roman"/>
              </a:rPr>
              <a:t>каждой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возрастной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группы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содержат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сведения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2534538"/>
            <a:ext cx="10360660" cy="113474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41300" marR="6350">
              <a:lnSpc>
                <a:spcPts val="1510"/>
              </a:lnSpc>
              <a:spcBef>
                <a:spcPts val="295"/>
              </a:spcBef>
            </a:pPr>
            <a:r>
              <a:rPr sz="1400" dirty="0">
                <a:latin typeface="Times New Roman"/>
                <a:cs typeface="Times New Roman"/>
              </a:rPr>
              <a:t>о</a:t>
            </a:r>
            <a:r>
              <a:rPr sz="1400" spc="4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травмах,</a:t>
            </a:r>
            <a:r>
              <a:rPr sz="1400" spc="4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отравлениях</a:t>
            </a:r>
            <a:r>
              <a:rPr sz="1400" spc="4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4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некоторых</a:t>
            </a:r>
            <a:r>
              <a:rPr sz="1400" spc="4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других</a:t>
            </a:r>
            <a:r>
              <a:rPr sz="1400" spc="4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последствиях</a:t>
            </a:r>
            <a:r>
              <a:rPr sz="1400" spc="4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воздействия</a:t>
            </a:r>
            <a:r>
              <a:rPr sz="1400" spc="4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внешних</a:t>
            </a:r>
            <a:r>
              <a:rPr sz="1400" spc="48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причин,</a:t>
            </a:r>
            <a:r>
              <a:rPr sz="1400" spc="4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классифицируемых</a:t>
            </a:r>
            <a:r>
              <a:rPr sz="1400" spc="4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</a:t>
            </a:r>
            <a:r>
              <a:rPr sz="1400" spc="4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блокам</a:t>
            </a:r>
            <a:r>
              <a:rPr sz="1400" spc="475" dirty="0">
                <a:latin typeface="Times New Roman"/>
                <a:cs typeface="Times New Roman"/>
              </a:rPr>
              <a:t> </a:t>
            </a:r>
            <a:r>
              <a:rPr sz="1400" spc="-50" dirty="0">
                <a:latin typeface="Times New Roman"/>
                <a:cs typeface="Times New Roman"/>
              </a:rPr>
              <a:t>и </a:t>
            </a:r>
            <a:r>
              <a:rPr sz="1400" spc="-10" dirty="0">
                <a:latin typeface="Times New Roman"/>
                <a:cs typeface="Times New Roman"/>
              </a:rPr>
              <a:t>рубрикам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МКБ-</a:t>
            </a:r>
            <a:r>
              <a:rPr sz="1400" dirty="0">
                <a:latin typeface="Times New Roman"/>
                <a:cs typeface="Times New Roman"/>
              </a:rPr>
              <a:t>10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характеру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травмы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внешним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причинам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(таблицы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1000,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2000,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3000).</a:t>
            </a:r>
            <a:endParaRPr sz="1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ct val="90100"/>
              </a:lnSpc>
              <a:spcBef>
                <a:spcPts val="975"/>
              </a:spcBef>
              <a:buFont typeface="Arial MT"/>
              <a:buChar char="•"/>
              <a:tabLst>
                <a:tab pos="241300" algn="l"/>
              </a:tabLst>
            </a:pPr>
            <a:r>
              <a:rPr sz="1400" dirty="0">
                <a:latin typeface="Times New Roman"/>
                <a:cs typeface="Times New Roman"/>
              </a:rPr>
              <a:t>Все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травмы,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отравления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некоторые </a:t>
            </a:r>
            <a:r>
              <a:rPr sz="1400" dirty="0">
                <a:latin typeface="Times New Roman"/>
                <a:cs typeface="Times New Roman"/>
              </a:rPr>
              <a:t>другие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последствия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воздействия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внешних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причин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подлежат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двойному </a:t>
            </a:r>
            <a:r>
              <a:rPr sz="1400" spc="-10" dirty="0">
                <a:latin typeface="Times New Roman"/>
                <a:cs typeface="Times New Roman"/>
              </a:rPr>
              <a:t>кодированию: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каждому 	</a:t>
            </a:r>
            <a:r>
              <a:rPr sz="1400" dirty="0">
                <a:latin typeface="Times New Roman"/>
                <a:cs typeface="Times New Roman"/>
              </a:rPr>
              <a:t>записанному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состоянию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(из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класса</a:t>
            </a:r>
            <a:r>
              <a:rPr sz="14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XIX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МКБ-</a:t>
            </a:r>
            <a:r>
              <a:rPr sz="1400" dirty="0">
                <a:latin typeface="Times New Roman"/>
                <a:cs typeface="Times New Roman"/>
              </a:rPr>
              <a:t>10)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должна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соответствовать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9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зависимости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обстоятельств</a:t>
            </a:r>
            <a:r>
              <a:rPr sz="1400" spc="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травмы</a:t>
            </a:r>
            <a:r>
              <a:rPr sz="1400" spc="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или</a:t>
            </a:r>
            <a:r>
              <a:rPr sz="1400" spc="8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отравления 	</a:t>
            </a:r>
            <a:r>
              <a:rPr sz="1400" dirty="0">
                <a:latin typeface="Times New Roman"/>
                <a:cs typeface="Times New Roman"/>
              </a:rPr>
              <a:t>внешняя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причина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(XX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класс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МКБ-</a:t>
            </a:r>
            <a:r>
              <a:rPr sz="1400" spc="-20" dirty="0">
                <a:latin typeface="Times New Roman"/>
                <a:cs typeface="Times New Roman"/>
              </a:rPr>
              <a:t>10).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96886" y="3922745"/>
            <a:ext cx="10448290" cy="2745105"/>
            <a:chOff x="996886" y="3922745"/>
            <a:chExt cx="10448290" cy="274510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5330" y="3922745"/>
              <a:ext cx="10090561" cy="272951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011174" y="3982973"/>
              <a:ext cx="10419715" cy="2670175"/>
            </a:xfrm>
            <a:custGeom>
              <a:avLst/>
              <a:gdLst/>
              <a:ahLst/>
              <a:cxnLst/>
              <a:rect l="l" t="t" r="r" b="b"/>
              <a:pathLst>
                <a:path w="10419715" h="2670175">
                  <a:moveTo>
                    <a:pt x="0" y="82550"/>
                  </a:moveTo>
                  <a:lnTo>
                    <a:pt x="6486" y="50417"/>
                  </a:lnTo>
                  <a:lnTo>
                    <a:pt x="24177" y="24177"/>
                  </a:lnTo>
                  <a:lnTo>
                    <a:pt x="50417" y="6486"/>
                  </a:lnTo>
                  <a:lnTo>
                    <a:pt x="82550" y="0"/>
                  </a:lnTo>
                  <a:lnTo>
                    <a:pt x="859282" y="0"/>
                  </a:lnTo>
                  <a:lnTo>
                    <a:pt x="891414" y="6486"/>
                  </a:lnTo>
                  <a:lnTo>
                    <a:pt x="917654" y="24177"/>
                  </a:lnTo>
                  <a:lnTo>
                    <a:pt x="935345" y="50417"/>
                  </a:lnTo>
                  <a:lnTo>
                    <a:pt x="941832" y="82550"/>
                  </a:lnTo>
                  <a:lnTo>
                    <a:pt x="941832" y="412750"/>
                  </a:lnTo>
                  <a:lnTo>
                    <a:pt x="935345" y="444882"/>
                  </a:lnTo>
                  <a:lnTo>
                    <a:pt x="917654" y="471122"/>
                  </a:lnTo>
                  <a:lnTo>
                    <a:pt x="891414" y="488813"/>
                  </a:lnTo>
                  <a:lnTo>
                    <a:pt x="859282" y="495300"/>
                  </a:lnTo>
                  <a:lnTo>
                    <a:pt x="82550" y="495300"/>
                  </a:lnTo>
                  <a:lnTo>
                    <a:pt x="50417" y="488813"/>
                  </a:lnTo>
                  <a:lnTo>
                    <a:pt x="24177" y="471122"/>
                  </a:lnTo>
                  <a:lnTo>
                    <a:pt x="6486" y="444882"/>
                  </a:lnTo>
                  <a:lnTo>
                    <a:pt x="0" y="412750"/>
                  </a:lnTo>
                  <a:lnTo>
                    <a:pt x="0" y="82550"/>
                  </a:lnTo>
                  <a:close/>
                </a:path>
                <a:path w="10419715" h="2670175">
                  <a:moveTo>
                    <a:pt x="2667000" y="2257298"/>
                  </a:moveTo>
                  <a:lnTo>
                    <a:pt x="2673486" y="2225165"/>
                  </a:lnTo>
                  <a:lnTo>
                    <a:pt x="2691177" y="2198925"/>
                  </a:lnTo>
                  <a:lnTo>
                    <a:pt x="2717417" y="2181234"/>
                  </a:lnTo>
                  <a:lnTo>
                    <a:pt x="2749550" y="2174748"/>
                  </a:lnTo>
                  <a:lnTo>
                    <a:pt x="3526281" y="2174748"/>
                  </a:lnTo>
                  <a:lnTo>
                    <a:pt x="3558414" y="2181234"/>
                  </a:lnTo>
                  <a:lnTo>
                    <a:pt x="3584654" y="2198925"/>
                  </a:lnTo>
                  <a:lnTo>
                    <a:pt x="3602345" y="2225165"/>
                  </a:lnTo>
                  <a:lnTo>
                    <a:pt x="3608831" y="2257298"/>
                  </a:lnTo>
                  <a:lnTo>
                    <a:pt x="3608831" y="2587498"/>
                  </a:lnTo>
                  <a:lnTo>
                    <a:pt x="3602345" y="2619630"/>
                  </a:lnTo>
                  <a:lnTo>
                    <a:pt x="3584654" y="2645870"/>
                  </a:lnTo>
                  <a:lnTo>
                    <a:pt x="3558414" y="2663561"/>
                  </a:lnTo>
                  <a:lnTo>
                    <a:pt x="3526281" y="2670048"/>
                  </a:lnTo>
                  <a:lnTo>
                    <a:pt x="2749550" y="2670048"/>
                  </a:lnTo>
                  <a:lnTo>
                    <a:pt x="2717417" y="2663561"/>
                  </a:lnTo>
                  <a:lnTo>
                    <a:pt x="2691177" y="2645870"/>
                  </a:lnTo>
                  <a:lnTo>
                    <a:pt x="2673486" y="2619630"/>
                  </a:lnTo>
                  <a:lnTo>
                    <a:pt x="2667000" y="2587498"/>
                  </a:lnTo>
                  <a:lnTo>
                    <a:pt x="2667000" y="2257298"/>
                  </a:lnTo>
                  <a:close/>
                </a:path>
                <a:path w="10419715" h="2670175">
                  <a:moveTo>
                    <a:pt x="3907536" y="1765045"/>
                  </a:moveTo>
                  <a:lnTo>
                    <a:pt x="3914022" y="1732913"/>
                  </a:lnTo>
                  <a:lnTo>
                    <a:pt x="3931713" y="1706673"/>
                  </a:lnTo>
                  <a:lnTo>
                    <a:pt x="3957953" y="1688982"/>
                  </a:lnTo>
                  <a:lnTo>
                    <a:pt x="3990086" y="1682495"/>
                  </a:lnTo>
                  <a:lnTo>
                    <a:pt x="10337038" y="1682495"/>
                  </a:lnTo>
                  <a:lnTo>
                    <a:pt x="10369170" y="1688982"/>
                  </a:lnTo>
                  <a:lnTo>
                    <a:pt x="10395410" y="1706673"/>
                  </a:lnTo>
                  <a:lnTo>
                    <a:pt x="10413101" y="1732913"/>
                  </a:lnTo>
                  <a:lnTo>
                    <a:pt x="10419588" y="1765045"/>
                  </a:lnTo>
                  <a:lnTo>
                    <a:pt x="10419588" y="2095245"/>
                  </a:lnTo>
                  <a:lnTo>
                    <a:pt x="10413101" y="2127378"/>
                  </a:lnTo>
                  <a:lnTo>
                    <a:pt x="10395410" y="2153618"/>
                  </a:lnTo>
                  <a:lnTo>
                    <a:pt x="10369170" y="2171309"/>
                  </a:lnTo>
                  <a:lnTo>
                    <a:pt x="10337038" y="2177796"/>
                  </a:lnTo>
                  <a:lnTo>
                    <a:pt x="3990086" y="2177796"/>
                  </a:lnTo>
                  <a:lnTo>
                    <a:pt x="3957953" y="2171309"/>
                  </a:lnTo>
                  <a:lnTo>
                    <a:pt x="3931713" y="2153618"/>
                  </a:lnTo>
                  <a:lnTo>
                    <a:pt x="3914022" y="2127378"/>
                  </a:lnTo>
                  <a:lnTo>
                    <a:pt x="3907536" y="2095245"/>
                  </a:lnTo>
                  <a:lnTo>
                    <a:pt x="3907536" y="1765045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3713" rIns="0" bIns="0" rtlCol="0">
            <a:spAutoFit/>
          </a:bodyPr>
          <a:lstStyle/>
          <a:p>
            <a:pPr marL="12700" marR="5715" indent="452755">
              <a:lnSpc>
                <a:spcPts val="3240"/>
              </a:lnSpc>
              <a:spcBef>
                <a:spcPts val="509"/>
              </a:spcBef>
              <a:tabLst>
                <a:tab pos="881380" algn="l"/>
                <a:tab pos="2778760" algn="l"/>
                <a:tab pos="5080635" algn="l"/>
                <a:tab pos="7557134" algn="l"/>
                <a:tab pos="7897495" algn="l"/>
                <a:tab pos="9140825" algn="l"/>
              </a:tabLst>
            </a:pPr>
            <a:r>
              <a:rPr sz="3000" spc="-50" dirty="0"/>
              <a:t>В</a:t>
            </a:r>
            <a:r>
              <a:rPr sz="3000" dirty="0"/>
              <a:t>	</a:t>
            </a:r>
            <a:r>
              <a:rPr sz="3000" spc="-10" dirty="0"/>
              <a:t>первичной</a:t>
            </a:r>
            <a:r>
              <a:rPr sz="3000" dirty="0"/>
              <a:t>	</a:t>
            </a:r>
            <a:r>
              <a:rPr sz="3000" spc="-10" dirty="0"/>
              <a:t>медицинской</a:t>
            </a:r>
            <a:r>
              <a:rPr sz="3000" dirty="0"/>
              <a:t>	</a:t>
            </a:r>
            <a:r>
              <a:rPr sz="3000" spc="-10" dirty="0"/>
              <a:t>документации</a:t>
            </a:r>
            <a:r>
              <a:rPr sz="3000" dirty="0"/>
              <a:t>	</a:t>
            </a:r>
            <a:r>
              <a:rPr sz="3000" spc="-50" dirty="0"/>
              <a:t>в</a:t>
            </a:r>
            <a:r>
              <a:rPr sz="3000" dirty="0"/>
              <a:t>	</a:t>
            </a:r>
            <a:r>
              <a:rPr sz="3000" spc="-10" dirty="0"/>
              <a:t>случае</a:t>
            </a:r>
            <a:r>
              <a:rPr sz="3000" dirty="0"/>
              <a:t>	</a:t>
            </a:r>
            <a:r>
              <a:rPr sz="3000" spc="-10" dirty="0"/>
              <a:t>травмы </a:t>
            </a:r>
            <a:r>
              <a:rPr sz="3000" dirty="0"/>
              <a:t>или</a:t>
            </a:r>
            <a:r>
              <a:rPr sz="3000" spc="-85" dirty="0"/>
              <a:t> </a:t>
            </a:r>
            <a:r>
              <a:rPr sz="3000" dirty="0"/>
              <a:t>отравления</a:t>
            </a:r>
            <a:r>
              <a:rPr sz="3000" spc="-75" dirty="0"/>
              <a:t> </a:t>
            </a:r>
            <a:r>
              <a:rPr sz="3000" dirty="0"/>
              <a:t>должны</a:t>
            </a:r>
            <a:r>
              <a:rPr sz="3000" spc="-65" dirty="0"/>
              <a:t> </a:t>
            </a:r>
            <a:r>
              <a:rPr sz="3000" dirty="0"/>
              <a:t>быть</a:t>
            </a:r>
            <a:r>
              <a:rPr sz="3000" spc="-75" dirty="0"/>
              <a:t> </a:t>
            </a:r>
            <a:r>
              <a:rPr sz="3000" dirty="0"/>
              <a:t>указаны</a:t>
            </a:r>
            <a:r>
              <a:rPr sz="3000" spc="-55" dirty="0"/>
              <a:t> </a:t>
            </a:r>
            <a:r>
              <a:rPr sz="3000" dirty="0"/>
              <a:t>2</a:t>
            </a:r>
            <a:r>
              <a:rPr sz="3000" spc="-60" dirty="0"/>
              <a:t> </a:t>
            </a:r>
            <a:r>
              <a:rPr sz="3000" spc="-40" dirty="0"/>
              <a:t>кода</a:t>
            </a:r>
            <a:r>
              <a:rPr sz="3000" spc="-50" dirty="0"/>
              <a:t> </a:t>
            </a:r>
            <a:r>
              <a:rPr sz="3000" spc="-10" dirty="0"/>
              <a:t>МКБ-</a:t>
            </a:r>
            <a:r>
              <a:rPr sz="3000" spc="-25" dirty="0"/>
              <a:t>10:</a:t>
            </a:r>
            <a:endParaRPr sz="3000"/>
          </a:p>
          <a:p>
            <a:pPr marL="465455" marR="521970">
              <a:lnSpc>
                <a:spcPts val="4240"/>
              </a:lnSpc>
              <a:spcBef>
                <a:spcPts val="210"/>
              </a:spcBef>
            </a:pPr>
            <a:r>
              <a:rPr sz="3000" dirty="0"/>
              <a:t>один</a:t>
            </a:r>
            <a:r>
              <a:rPr sz="3000" spc="-60" dirty="0"/>
              <a:t> </a:t>
            </a:r>
            <a:r>
              <a:rPr sz="3000" dirty="0"/>
              <a:t>из</a:t>
            </a:r>
            <a:r>
              <a:rPr sz="3000" spc="-55" dirty="0"/>
              <a:t> </a:t>
            </a:r>
            <a:r>
              <a:rPr sz="3000" dirty="0"/>
              <a:t>класса</a:t>
            </a:r>
            <a:r>
              <a:rPr sz="3000" spc="-10" dirty="0"/>
              <a:t> </a:t>
            </a:r>
            <a:r>
              <a:rPr sz="3000" dirty="0"/>
              <a:t>XIX</a:t>
            </a:r>
            <a:r>
              <a:rPr sz="3000" spc="-55" dirty="0"/>
              <a:t> </a:t>
            </a:r>
            <a:r>
              <a:rPr sz="3000" dirty="0"/>
              <a:t>по</a:t>
            </a:r>
            <a:r>
              <a:rPr sz="3000" spc="-55" dirty="0"/>
              <a:t> </a:t>
            </a:r>
            <a:r>
              <a:rPr sz="3000" spc="-10" dirty="0"/>
              <a:t>характеру</a:t>
            </a:r>
            <a:r>
              <a:rPr sz="3000" spc="-35" dirty="0"/>
              <a:t> </a:t>
            </a:r>
            <a:r>
              <a:rPr sz="3000" dirty="0"/>
              <a:t>травмы</a:t>
            </a:r>
            <a:r>
              <a:rPr sz="3000" spc="-35" dirty="0"/>
              <a:t> </a:t>
            </a:r>
            <a:r>
              <a:rPr sz="3000" dirty="0"/>
              <a:t>или</a:t>
            </a:r>
            <a:r>
              <a:rPr sz="3000" spc="-65" dirty="0"/>
              <a:t> </a:t>
            </a:r>
            <a:r>
              <a:rPr sz="3000" spc="-10" dirty="0"/>
              <a:t>отравления, </a:t>
            </a:r>
            <a:r>
              <a:rPr sz="3000" dirty="0"/>
              <a:t>второй</a:t>
            </a:r>
            <a:r>
              <a:rPr sz="3000" spc="-60" dirty="0"/>
              <a:t> </a:t>
            </a:r>
            <a:r>
              <a:rPr sz="3000" dirty="0"/>
              <a:t>-</a:t>
            </a:r>
            <a:r>
              <a:rPr sz="3000" spc="-35" dirty="0"/>
              <a:t> </a:t>
            </a:r>
            <a:r>
              <a:rPr sz="3000" dirty="0"/>
              <a:t>из</a:t>
            </a:r>
            <a:r>
              <a:rPr sz="3000" spc="-40" dirty="0"/>
              <a:t> </a:t>
            </a:r>
            <a:r>
              <a:rPr sz="3000" dirty="0"/>
              <a:t>класса</a:t>
            </a:r>
            <a:r>
              <a:rPr sz="3000" spc="-15" dirty="0"/>
              <a:t> </a:t>
            </a:r>
            <a:r>
              <a:rPr sz="3000" dirty="0"/>
              <a:t>XX</a:t>
            </a:r>
            <a:r>
              <a:rPr sz="3000" spc="-45" dirty="0"/>
              <a:t> </a:t>
            </a:r>
            <a:r>
              <a:rPr sz="3000" dirty="0"/>
              <a:t>(внешние</a:t>
            </a:r>
            <a:r>
              <a:rPr sz="3000" spc="-55" dirty="0"/>
              <a:t> </a:t>
            </a:r>
            <a:r>
              <a:rPr sz="3000" spc="-10" dirty="0"/>
              <a:t>причины).</a:t>
            </a:r>
            <a:endParaRPr sz="3000"/>
          </a:p>
          <a:p>
            <a:pPr marL="12700" marR="6350" indent="452755">
              <a:lnSpc>
                <a:spcPts val="3240"/>
              </a:lnSpc>
              <a:spcBef>
                <a:spcPts val="795"/>
              </a:spcBef>
              <a:tabLst>
                <a:tab pos="1399540" algn="l"/>
                <a:tab pos="2506345" algn="l"/>
                <a:tab pos="3952240" algn="l"/>
                <a:tab pos="6189980" algn="l"/>
                <a:tab pos="7061834" algn="l"/>
                <a:tab pos="9222105" algn="l"/>
              </a:tabLst>
            </a:pPr>
            <a:r>
              <a:rPr sz="3000" spc="-25" dirty="0"/>
              <a:t>Эти</a:t>
            </a:r>
            <a:r>
              <a:rPr sz="3000" dirty="0"/>
              <a:t>	</a:t>
            </a:r>
            <a:r>
              <a:rPr sz="3000" spc="-20" dirty="0"/>
              <a:t>коды</a:t>
            </a:r>
            <a:r>
              <a:rPr sz="3000" dirty="0"/>
              <a:t>	</a:t>
            </a:r>
            <a:r>
              <a:rPr sz="3000" spc="-10" dirty="0"/>
              <a:t>служат</a:t>
            </a:r>
            <a:r>
              <a:rPr sz="3000" dirty="0"/>
              <a:t>	</a:t>
            </a:r>
            <a:r>
              <a:rPr sz="3000" spc="-10" dirty="0"/>
              <a:t>основанием</a:t>
            </a:r>
            <a:r>
              <a:rPr sz="3000" dirty="0"/>
              <a:t>	</a:t>
            </a:r>
            <a:r>
              <a:rPr sz="3000" spc="-25" dirty="0"/>
              <a:t>для</a:t>
            </a:r>
            <a:r>
              <a:rPr sz="3000" dirty="0"/>
              <a:t>	</a:t>
            </a:r>
            <a:r>
              <a:rPr sz="3000" spc="-10" dirty="0"/>
              <a:t>заполнения</a:t>
            </a:r>
            <a:r>
              <a:rPr sz="3000" dirty="0"/>
              <a:t>	</a:t>
            </a:r>
            <a:r>
              <a:rPr sz="3000" spc="-20" dirty="0"/>
              <a:t>таблиц </a:t>
            </a:r>
            <a:r>
              <a:rPr sz="3000" spc="-10" dirty="0"/>
              <a:t>Формы.</a:t>
            </a:r>
            <a:endParaRPr sz="3000"/>
          </a:p>
          <a:p>
            <a:pPr marL="12700" marR="5080" indent="452755">
              <a:lnSpc>
                <a:spcPts val="3240"/>
              </a:lnSpc>
              <a:spcBef>
                <a:spcPts val="1010"/>
              </a:spcBef>
              <a:tabLst>
                <a:tab pos="1689100" algn="l"/>
                <a:tab pos="2966720" algn="l"/>
                <a:tab pos="5325745" algn="l"/>
                <a:tab pos="6505575" algn="l"/>
                <a:tab pos="9277985" algn="l"/>
              </a:tabLst>
            </a:pPr>
            <a:r>
              <a:rPr sz="3000" spc="-10" dirty="0"/>
              <a:t>Одной</a:t>
            </a:r>
            <a:r>
              <a:rPr sz="3000" dirty="0"/>
              <a:t>	</a:t>
            </a:r>
            <a:r>
              <a:rPr sz="3000" spc="-10" dirty="0"/>
              <a:t>травме</a:t>
            </a:r>
            <a:r>
              <a:rPr sz="3000" dirty="0"/>
              <a:t>	</a:t>
            </a:r>
            <a:r>
              <a:rPr sz="3000" spc="-10" dirty="0"/>
              <a:t>(отравлению)</a:t>
            </a:r>
            <a:r>
              <a:rPr sz="3000" dirty="0"/>
              <a:t>	</a:t>
            </a:r>
            <a:r>
              <a:rPr sz="3000" spc="-10" dirty="0"/>
              <a:t>может</a:t>
            </a:r>
            <a:r>
              <a:rPr sz="3000" dirty="0"/>
              <a:t>	</a:t>
            </a:r>
            <a:r>
              <a:rPr sz="3000" spc="-10" dirty="0"/>
              <a:t>соответствовать</a:t>
            </a:r>
            <a:r>
              <a:rPr sz="3000" dirty="0"/>
              <a:t>	</a:t>
            </a:r>
            <a:r>
              <a:rPr sz="3000" spc="-50" dirty="0"/>
              <a:t>только </a:t>
            </a:r>
            <a:r>
              <a:rPr sz="3000" dirty="0"/>
              <a:t>одна</a:t>
            </a:r>
            <a:r>
              <a:rPr sz="3000" spc="-70" dirty="0"/>
              <a:t> </a:t>
            </a:r>
            <a:r>
              <a:rPr sz="3000" dirty="0"/>
              <a:t>внешняя</a:t>
            </a:r>
            <a:r>
              <a:rPr sz="3000" spc="-70" dirty="0"/>
              <a:t> </a:t>
            </a:r>
            <a:r>
              <a:rPr sz="3000" spc="-10" dirty="0"/>
              <a:t>причина.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1458213" y="1869694"/>
            <a:ext cx="981583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50875" algn="l"/>
                <a:tab pos="2028825" algn="l"/>
                <a:tab pos="4161154" algn="l"/>
                <a:tab pos="5839460" algn="l"/>
                <a:tab pos="6421755" algn="l"/>
                <a:tab pos="8049259" algn="l"/>
              </a:tabLst>
            </a:pPr>
            <a:r>
              <a:rPr sz="2600" spc="-50" dirty="0">
                <a:latin typeface="Times New Roman"/>
                <a:cs typeface="Times New Roman"/>
              </a:rPr>
              <a:t>В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0" dirty="0">
                <a:latin typeface="Times New Roman"/>
                <a:cs typeface="Times New Roman"/>
              </a:rPr>
              <a:t>Форму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включаются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сведения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о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травмах,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отравлениях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2146757"/>
            <a:ext cx="7923530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Times New Roman"/>
                <a:cs typeface="Times New Roman"/>
              </a:rPr>
              <a:t>и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других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состояниях,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включенных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в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XIX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класс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МКБ-</a:t>
            </a:r>
            <a:r>
              <a:rPr sz="2600" spc="-25" dirty="0">
                <a:latin typeface="Times New Roman"/>
                <a:cs typeface="Times New Roman"/>
              </a:rPr>
              <a:t>10.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8213" y="2551302"/>
            <a:ext cx="981202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62000" algn="l"/>
                <a:tab pos="1470660" algn="l"/>
                <a:tab pos="2541270" algn="l"/>
                <a:tab pos="3237230" algn="l"/>
                <a:tab pos="3949065" algn="l"/>
                <a:tab pos="5618480" algn="l"/>
                <a:tab pos="6659245" algn="l"/>
                <a:tab pos="7939405" algn="l"/>
                <a:tab pos="9500235" algn="l"/>
              </a:tabLst>
            </a:pPr>
            <a:r>
              <a:rPr sz="2600" spc="-25" dirty="0">
                <a:latin typeface="Times New Roman"/>
                <a:cs typeface="Times New Roman"/>
              </a:rPr>
              <a:t>Так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как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почти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все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эти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состояния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носят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острый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характер,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то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2828670"/>
            <a:ext cx="10360660" cy="699770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 marR="5080">
              <a:lnSpc>
                <a:spcPct val="70000"/>
              </a:lnSpc>
              <a:spcBef>
                <a:spcPts val="1040"/>
              </a:spcBef>
            </a:pPr>
            <a:r>
              <a:rPr sz="2600" dirty="0">
                <a:latin typeface="Times New Roman"/>
                <a:cs typeface="Times New Roman"/>
              </a:rPr>
              <a:t>в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первичной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медицинской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документации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они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регистрируются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со</a:t>
            </a:r>
            <a:r>
              <a:rPr sz="2600" spc="13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знаком </a:t>
            </a:r>
            <a:r>
              <a:rPr sz="2600" spc="-20" dirty="0">
                <a:latin typeface="Times New Roman"/>
                <a:cs typeface="Times New Roman"/>
              </a:rPr>
              <a:t>"+".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8213" y="3510152"/>
            <a:ext cx="155448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-15" dirty="0">
                <a:latin typeface="Times New Roman"/>
                <a:cs typeface="Times New Roman"/>
              </a:rPr>
              <a:t>Некоторые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05683" y="3510152"/>
            <a:ext cx="796798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55775" algn="l"/>
                <a:tab pos="2383790" algn="l"/>
                <a:tab pos="3290570" algn="l"/>
                <a:tab pos="4523740" algn="l"/>
                <a:tab pos="5988685" algn="l"/>
                <a:tab pos="7127240" algn="l"/>
              </a:tabLst>
            </a:pPr>
            <a:r>
              <a:rPr sz="2600" spc="-10" dirty="0">
                <a:latin typeface="Times New Roman"/>
                <a:cs typeface="Times New Roman"/>
              </a:rPr>
              <a:t>состояния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из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XIX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класса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МКБ-</a:t>
            </a:r>
            <a:r>
              <a:rPr sz="2600" spc="-25" dirty="0">
                <a:latin typeface="Times New Roman"/>
                <a:cs typeface="Times New Roman"/>
              </a:rPr>
              <a:t>10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могут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иметь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39" y="3787521"/>
            <a:ext cx="180403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0" dirty="0">
                <a:latin typeface="Times New Roman"/>
                <a:cs typeface="Times New Roman"/>
              </a:rPr>
              <a:t>хроническое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44342" y="3787521"/>
            <a:ext cx="803275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8620" algn="l"/>
                <a:tab pos="3757295" algn="l"/>
                <a:tab pos="4841240" algn="l"/>
                <a:tab pos="6671945" algn="l"/>
              </a:tabLst>
            </a:pPr>
            <a:r>
              <a:rPr sz="2600" spc="-10" dirty="0">
                <a:latin typeface="Times New Roman"/>
                <a:cs typeface="Times New Roman"/>
              </a:rPr>
              <a:t>течение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(например,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T66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"Лучевая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болезнь")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39" y="4064889"/>
            <a:ext cx="900366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Times New Roman"/>
                <a:cs typeface="Times New Roman"/>
              </a:rPr>
              <a:t>и,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начиная</a:t>
            </a:r>
            <a:r>
              <a:rPr sz="2600" spc="-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со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второго</a:t>
            </a:r>
            <a:r>
              <a:rPr sz="2600" spc="-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года</a:t>
            </a:r>
            <a:r>
              <a:rPr sz="2600" spc="-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учета,</a:t>
            </a:r>
            <a:r>
              <a:rPr sz="2600" spc="-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регистрируются</a:t>
            </a:r>
            <a:r>
              <a:rPr sz="2600" spc="-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со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знаком</a:t>
            </a:r>
            <a:r>
              <a:rPr sz="2600" spc="-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"-</a:t>
            </a:r>
            <a:r>
              <a:rPr sz="2600" spc="-25" dirty="0">
                <a:latin typeface="Times New Roman"/>
                <a:cs typeface="Times New Roman"/>
              </a:rPr>
              <a:t>".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6939" y="4469968"/>
            <a:ext cx="10360025" cy="153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ts val="2655"/>
              </a:lnSpc>
              <a:spcBef>
                <a:spcPts val="105"/>
              </a:spcBef>
              <a:tabLst>
                <a:tab pos="1151890" algn="l"/>
                <a:tab pos="2901950" algn="l"/>
                <a:tab pos="3386454" algn="l"/>
                <a:tab pos="4676140" algn="l"/>
                <a:tab pos="5328285" algn="l"/>
                <a:tab pos="7454265" algn="l"/>
                <a:tab pos="7928609" algn="l"/>
              </a:tabLst>
            </a:pPr>
            <a:r>
              <a:rPr sz="2600" spc="-10" dirty="0">
                <a:latin typeface="Times New Roman"/>
                <a:cs typeface="Times New Roman"/>
              </a:rPr>
              <a:t>Такие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состояния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в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Форму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не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включаются,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а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учитываются</a:t>
            </a:r>
            <a:endParaRPr sz="2600">
              <a:latin typeface="Times New Roman"/>
              <a:cs typeface="Times New Roman"/>
            </a:endParaRPr>
          </a:p>
          <a:p>
            <a:pPr marR="5080" algn="r">
              <a:lnSpc>
                <a:spcPts val="2185"/>
              </a:lnSpc>
              <a:tabLst>
                <a:tab pos="384175" algn="l"/>
                <a:tab pos="1508760" algn="l"/>
                <a:tab pos="3672840" algn="l"/>
                <a:tab pos="6188075" algn="l"/>
                <a:tab pos="8114665" algn="l"/>
                <a:tab pos="8582660" algn="l"/>
                <a:tab pos="9140190" algn="l"/>
                <a:tab pos="9524365" algn="l"/>
              </a:tabLst>
            </a:pPr>
            <a:r>
              <a:rPr sz="2600" spc="-50" dirty="0">
                <a:latin typeface="Times New Roman"/>
                <a:cs typeface="Times New Roman"/>
              </a:rPr>
              <a:t>в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форме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федерального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статистического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наблюдения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N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Times New Roman"/>
                <a:cs typeface="Times New Roman"/>
              </a:rPr>
              <a:t>12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в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графе</a:t>
            </a:r>
            <a:endParaRPr sz="2600">
              <a:latin typeface="Times New Roman"/>
              <a:cs typeface="Times New Roman"/>
            </a:endParaRPr>
          </a:p>
          <a:p>
            <a:pPr marR="5715" algn="r">
              <a:lnSpc>
                <a:spcPts val="2185"/>
              </a:lnSpc>
            </a:pPr>
            <a:r>
              <a:rPr sz="2600" dirty="0">
                <a:latin typeface="Times New Roman"/>
                <a:cs typeface="Times New Roman"/>
              </a:rPr>
              <a:t>"зарегистрировано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пациентов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с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данным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заболеванием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всего"</a:t>
            </a:r>
            <a:r>
              <a:rPr sz="2600" spc="1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по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строкам</a:t>
            </a:r>
            <a:endParaRPr sz="2600">
              <a:latin typeface="Times New Roman"/>
              <a:cs typeface="Times New Roman"/>
            </a:endParaRPr>
          </a:p>
          <a:p>
            <a:pPr marL="12700" marR="5080">
              <a:lnSpc>
                <a:spcPct val="70000"/>
              </a:lnSpc>
              <a:spcBef>
                <a:spcPts val="470"/>
              </a:spcBef>
              <a:tabLst>
                <a:tab pos="1545590" algn="l"/>
                <a:tab pos="3367404" algn="l"/>
                <a:tab pos="3776979" algn="l"/>
                <a:tab pos="5476875" algn="l"/>
                <a:tab pos="6661150" algn="l"/>
                <a:tab pos="8639175" algn="l"/>
              </a:tabLst>
            </a:pPr>
            <a:r>
              <a:rPr sz="2600" spc="-10" dirty="0">
                <a:latin typeface="Times New Roman"/>
                <a:cs typeface="Times New Roman"/>
              </a:rPr>
              <a:t>"Травмы,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отравления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50" dirty="0">
                <a:latin typeface="Times New Roman"/>
                <a:cs typeface="Times New Roman"/>
              </a:rPr>
              <a:t>и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некоторые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другие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последствия</a:t>
            </a:r>
            <a:r>
              <a:rPr sz="2600" dirty="0">
                <a:latin typeface="Times New Roman"/>
                <a:cs typeface="Times New Roman"/>
              </a:rPr>
              <a:t>	</a:t>
            </a:r>
            <a:r>
              <a:rPr sz="2600" spc="-10" dirty="0">
                <a:latin typeface="Times New Roman"/>
                <a:cs typeface="Times New Roman"/>
              </a:rPr>
              <a:t>воздействия </a:t>
            </a:r>
            <a:r>
              <a:rPr sz="2600" dirty="0">
                <a:latin typeface="Times New Roman"/>
                <a:cs typeface="Times New Roman"/>
              </a:rPr>
              <a:t>внешних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причин".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916939" y="3048711"/>
            <a:ext cx="10359390" cy="1831339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 marR="5080" indent="452755" algn="just">
              <a:lnSpc>
                <a:spcPct val="90000"/>
              </a:lnSpc>
              <a:spcBef>
                <a:spcPts val="490"/>
              </a:spcBef>
            </a:pPr>
            <a:r>
              <a:rPr sz="3200" dirty="0">
                <a:latin typeface="Times New Roman"/>
                <a:cs typeface="Times New Roman"/>
              </a:rPr>
              <a:t>Пациенты,</a:t>
            </a:r>
            <a:r>
              <a:rPr sz="3200" spc="6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имеющие</a:t>
            </a:r>
            <a:r>
              <a:rPr sz="3200" spc="6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2</a:t>
            </a:r>
            <a:r>
              <a:rPr sz="3200" spc="6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6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более</a:t>
            </a:r>
            <a:r>
              <a:rPr sz="3200" spc="7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травмы</a:t>
            </a:r>
            <a:r>
              <a:rPr sz="3200" spc="7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(отравления), </a:t>
            </a:r>
            <a:r>
              <a:rPr sz="3200" dirty="0">
                <a:latin typeface="Times New Roman"/>
                <a:cs typeface="Times New Roman"/>
              </a:rPr>
              <a:t>показываются</a:t>
            </a:r>
            <a:r>
              <a:rPr sz="3200" spc="3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по</a:t>
            </a:r>
            <a:r>
              <a:rPr sz="3200" spc="33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соответствующим</a:t>
            </a:r>
            <a:r>
              <a:rPr sz="3200" spc="33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строкам</a:t>
            </a:r>
            <a:r>
              <a:rPr sz="3200" spc="32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по</a:t>
            </a:r>
            <a:r>
              <a:rPr sz="3200" spc="330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числу </a:t>
            </a:r>
            <a:r>
              <a:rPr sz="3200" dirty="0">
                <a:latin typeface="Times New Roman"/>
                <a:cs typeface="Times New Roman"/>
              </a:rPr>
              <a:t>выявленных</a:t>
            </a:r>
            <a:r>
              <a:rPr sz="3200" spc="29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280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зарегистрированных</a:t>
            </a:r>
            <a:r>
              <a:rPr sz="3200" spc="29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травм</a:t>
            </a:r>
            <a:r>
              <a:rPr sz="3200" spc="295" dirty="0">
                <a:latin typeface="Times New Roman"/>
                <a:cs typeface="Times New Roman"/>
              </a:rPr>
              <a:t>  </a:t>
            </a:r>
            <a:r>
              <a:rPr sz="3200" spc="-10" dirty="0">
                <a:latin typeface="Times New Roman"/>
                <a:cs typeface="Times New Roman"/>
              </a:rPr>
              <a:t>(отравлений) </a:t>
            </a:r>
            <a:r>
              <a:rPr sz="3200" dirty="0">
                <a:latin typeface="Times New Roman"/>
                <a:cs typeface="Times New Roman"/>
              </a:rPr>
              <a:t>при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единице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измерения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-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человек.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3238" rIns="0" bIns="0" rtlCol="0">
            <a:spAutoFit/>
          </a:bodyPr>
          <a:lstStyle/>
          <a:p>
            <a:pPr marL="1237615" marR="5080" indent="-1225550">
              <a:lnSpc>
                <a:spcPts val="3890"/>
              </a:lnSpc>
              <a:spcBef>
                <a:spcPts val="590"/>
              </a:spcBef>
            </a:pPr>
            <a:r>
              <a:rPr sz="3600" dirty="0"/>
              <a:t>N</a:t>
            </a:r>
            <a:r>
              <a:rPr sz="3600" spc="-50" dirty="0"/>
              <a:t> </a:t>
            </a:r>
            <a:r>
              <a:rPr sz="3600" dirty="0"/>
              <a:t>57</a:t>
            </a:r>
            <a:r>
              <a:rPr sz="3600" spc="-45" dirty="0"/>
              <a:t> </a:t>
            </a:r>
            <a:r>
              <a:rPr sz="3600" dirty="0"/>
              <a:t>"Сведения</a:t>
            </a:r>
            <a:r>
              <a:rPr sz="3600" spc="-50" dirty="0"/>
              <a:t> </a:t>
            </a:r>
            <a:r>
              <a:rPr sz="3600" dirty="0"/>
              <a:t>о</a:t>
            </a:r>
            <a:r>
              <a:rPr sz="3600" spc="-45" dirty="0"/>
              <a:t> </a:t>
            </a:r>
            <a:r>
              <a:rPr sz="3600" dirty="0"/>
              <a:t>травмах,</a:t>
            </a:r>
            <a:r>
              <a:rPr sz="3600" spc="-65" dirty="0"/>
              <a:t> </a:t>
            </a:r>
            <a:r>
              <a:rPr sz="3600" dirty="0"/>
              <a:t>отравлениях</a:t>
            </a:r>
            <a:r>
              <a:rPr sz="3600" spc="-50" dirty="0"/>
              <a:t> </a:t>
            </a:r>
            <a:r>
              <a:rPr sz="3600" dirty="0"/>
              <a:t>и</a:t>
            </a:r>
            <a:r>
              <a:rPr sz="3600" spc="-60" dirty="0"/>
              <a:t> </a:t>
            </a:r>
            <a:r>
              <a:rPr sz="3600" spc="-20" dirty="0"/>
              <a:t>некоторых </a:t>
            </a:r>
            <a:r>
              <a:rPr sz="3600" dirty="0"/>
              <a:t>других</a:t>
            </a:r>
            <a:r>
              <a:rPr sz="3600" spc="-120" dirty="0"/>
              <a:t> </a:t>
            </a:r>
            <a:r>
              <a:rPr sz="3600" dirty="0"/>
              <a:t>последствиях</a:t>
            </a:r>
            <a:r>
              <a:rPr sz="3600" spc="-114" dirty="0"/>
              <a:t> </a:t>
            </a:r>
            <a:r>
              <a:rPr sz="3600" dirty="0"/>
              <a:t>внешних</a:t>
            </a:r>
            <a:r>
              <a:rPr sz="3600" spc="-130" dirty="0"/>
              <a:t> </a:t>
            </a:r>
            <a:r>
              <a:rPr sz="3600" spc="-10" dirty="0"/>
              <a:t>причин"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715" indent="452755" algn="just">
              <a:lnSpc>
                <a:spcPct val="90000"/>
              </a:lnSpc>
              <a:spcBef>
                <a:spcPts val="430"/>
              </a:spcBef>
              <a:tabLst>
                <a:tab pos="8209915" algn="l"/>
              </a:tabLst>
            </a:pPr>
            <a:r>
              <a:rPr dirty="0"/>
              <a:t>Регистрации</a:t>
            </a:r>
            <a:r>
              <a:rPr spc="65" dirty="0"/>
              <a:t> </a:t>
            </a:r>
            <a:r>
              <a:rPr dirty="0"/>
              <a:t>подлежат</a:t>
            </a:r>
            <a:r>
              <a:rPr spc="55" dirty="0"/>
              <a:t> </a:t>
            </a:r>
            <a:r>
              <a:rPr dirty="0"/>
              <a:t>все</a:t>
            </a:r>
            <a:r>
              <a:rPr spc="65" dirty="0"/>
              <a:t> </a:t>
            </a:r>
            <a:r>
              <a:rPr dirty="0"/>
              <a:t>травмы</a:t>
            </a:r>
            <a:r>
              <a:rPr spc="65" dirty="0"/>
              <a:t> </a:t>
            </a:r>
            <a:r>
              <a:rPr dirty="0"/>
              <a:t>и</a:t>
            </a:r>
            <a:r>
              <a:rPr spc="60" dirty="0"/>
              <a:t> </a:t>
            </a:r>
            <a:r>
              <a:rPr dirty="0"/>
              <a:t>отравления</a:t>
            </a:r>
            <a:r>
              <a:rPr spc="80" dirty="0"/>
              <a:t> </a:t>
            </a:r>
            <a:r>
              <a:rPr dirty="0"/>
              <a:t>со</a:t>
            </a:r>
            <a:r>
              <a:rPr spc="65" dirty="0"/>
              <a:t> </a:t>
            </a:r>
            <a:r>
              <a:rPr dirty="0"/>
              <a:t>знаком</a:t>
            </a:r>
            <a:r>
              <a:rPr spc="50" dirty="0"/>
              <a:t> </a:t>
            </a:r>
            <a:r>
              <a:rPr dirty="0"/>
              <a:t>"+"</a:t>
            </a:r>
            <a:r>
              <a:rPr spc="55" dirty="0"/>
              <a:t> </a:t>
            </a:r>
            <a:r>
              <a:rPr spc="-50" dirty="0"/>
              <a:t>у </a:t>
            </a:r>
            <a:r>
              <a:rPr dirty="0"/>
              <a:t>населения,</a:t>
            </a:r>
            <a:r>
              <a:rPr spc="-85" dirty="0"/>
              <a:t> </a:t>
            </a:r>
            <a:r>
              <a:rPr spc="-10" dirty="0"/>
              <a:t>обслуживаемого</a:t>
            </a:r>
            <a:r>
              <a:rPr spc="-50" dirty="0"/>
              <a:t> </a:t>
            </a:r>
            <a:r>
              <a:rPr dirty="0"/>
              <a:t>данной</a:t>
            </a:r>
            <a:r>
              <a:rPr spc="-60" dirty="0"/>
              <a:t> </a:t>
            </a:r>
            <a:r>
              <a:rPr spc="-10" dirty="0"/>
              <a:t>медицинской</a:t>
            </a:r>
            <a:r>
              <a:rPr spc="-50" dirty="0"/>
              <a:t> </a:t>
            </a:r>
            <a:r>
              <a:rPr dirty="0"/>
              <a:t>организацией</a:t>
            </a:r>
            <a:r>
              <a:rPr spc="-60" dirty="0"/>
              <a:t> </a:t>
            </a:r>
            <a:r>
              <a:rPr spc="-25" dirty="0"/>
              <a:t>или </a:t>
            </a:r>
            <a:r>
              <a:rPr dirty="0"/>
              <a:t>ее</a:t>
            </a:r>
            <a:r>
              <a:rPr spc="360" dirty="0"/>
              <a:t>  </a:t>
            </a:r>
            <a:r>
              <a:rPr dirty="0"/>
              <a:t>подразделениями,</a:t>
            </a:r>
            <a:r>
              <a:rPr spc="370" dirty="0"/>
              <a:t>  </a:t>
            </a:r>
            <a:r>
              <a:rPr dirty="0"/>
              <a:t>оказывающими</a:t>
            </a:r>
            <a:r>
              <a:rPr spc="375" dirty="0"/>
              <a:t>  </a:t>
            </a:r>
            <a:r>
              <a:rPr dirty="0"/>
              <a:t>медицинскую</a:t>
            </a:r>
            <a:r>
              <a:rPr spc="380" dirty="0"/>
              <a:t>  </a:t>
            </a:r>
            <a:r>
              <a:rPr dirty="0"/>
              <a:t>помощь</a:t>
            </a:r>
            <a:r>
              <a:rPr spc="365" dirty="0"/>
              <a:t>  </a:t>
            </a:r>
            <a:r>
              <a:rPr spc="-50" dirty="0"/>
              <a:t>в </a:t>
            </a:r>
            <a:r>
              <a:rPr dirty="0"/>
              <a:t>амбулаторных</a:t>
            </a:r>
            <a:r>
              <a:rPr spc="555" dirty="0"/>
              <a:t>    </a:t>
            </a:r>
            <a:r>
              <a:rPr dirty="0"/>
              <a:t>и</a:t>
            </a:r>
            <a:r>
              <a:rPr spc="560" dirty="0"/>
              <a:t>    </a:t>
            </a:r>
            <a:r>
              <a:rPr dirty="0"/>
              <a:t>стационарных</a:t>
            </a:r>
            <a:r>
              <a:rPr spc="560" dirty="0"/>
              <a:t>    </a:t>
            </a:r>
            <a:r>
              <a:rPr dirty="0"/>
              <a:t>условиях,</a:t>
            </a:r>
            <a:r>
              <a:rPr spc="560" dirty="0"/>
              <a:t>    </a:t>
            </a:r>
            <a:r>
              <a:rPr dirty="0"/>
              <a:t>а</a:t>
            </a:r>
            <a:r>
              <a:rPr spc="560" dirty="0"/>
              <a:t>    </a:t>
            </a:r>
            <a:r>
              <a:rPr spc="-10" dirty="0"/>
              <a:t>также специализированными</a:t>
            </a:r>
            <a:r>
              <a:rPr dirty="0"/>
              <a:t>	</a:t>
            </a:r>
            <a:r>
              <a:rPr spc="-10" dirty="0"/>
              <a:t>диспансерами </a:t>
            </a:r>
            <a:r>
              <a:rPr dirty="0"/>
              <a:t>и</a:t>
            </a:r>
            <a:r>
              <a:rPr spc="-65" dirty="0"/>
              <a:t> </a:t>
            </a:r>
            <a:r>
              <a:rPr dirty="0"/>
              <a:t>центрами</a:t>
            </a:r>
            <a:r>
              <a:rPr spc="-55" dirty="0"/>
              <a:t> </a:t>
            </a:r>
            <a:r>
              <a:rPr dirty="0"/>
              <a:t>(по</a:t>
            </a:r>
            <a:r>
              <a:rPr spc="-45" dirty="0"/>
              <a:t> </a:t>
            </a:r>
            <a:r>
              <a:rPr spc="-10" dirty="0"/>
              <a:t>прикрепленному</a:t>
            </a:r>
            <a:r>
              <a:rPr spc="-65" dirty="0"/>
              <a:t> </a:t>
            </a:r>
            <a:r>
              <a:rPr spc="-10" dirty="0"/>
              <a:t>населению).</a:t>
            </a:r>
          </a:p>
          <a:p>
            <a:pPr marL="12700" marR="5080" indent="452755" algn="just">
              <a:lnSpc>
                <a:spcPct val="90000"/>
              </a:lnSpc>
              <a:spcBef>
                <a:spcPts val="1010"/>
              </a:spcBef>
              <a:tabLst>
                <a:tab pos="3322954" algn="l"/>
                <a:tab pos="5857875" algn="l"/>
                <a:tab pos="8126095" algn="l"/>
              </a:tabLst>
            </a:pPr>
            <a:r>
              <a:rPr dirty="0"/>
              <a:t>Регистрация</a:t>
            </a:r>
            <a:r>
              <a:rPr spc="375" dirty="0"/>
              <a:t> </a:t>
            </a:r>
            <a:r>
              <a:rPr dirty="0"/>
              <a:t>травм</a:t>
            </a:r>
            <a:r>
              <a:rPr spc="385" dirty="0"/>
              <a:t> </a:t>
            </a:r>
            <a:r>
              <a:rPr dirty="0"/>
              <a:t>и</a:t>
            </a:r>
            <a:r>
              <a:rPr spc="370" dirty="0"/>
              <a:t> </a:t>
            </a:r>
            <a:r>
              <a:rPr dirty="0"/>
              <a:t>отравлений</a:t>
            </a:r>
            <a:r>
              <a:rPr spc="385" dirty="0"/>
              <a:t> </a:t>
            </a:r>
            <a:r>
              <a:rPr dirty="0"/>
              <a:t>у</a:t>
            </a:r>
            <a:r>
              <a:rPr spc="380" dirty="0"/>
              <a:t> </a:t>
            </a:r>
            <a:r>
              <a:rPr dirty="0"/>
              <a:t>пациентов</a:t>
            </a:r>
            <a:r>
              <a:rPr spc="390" dirty="0"/>
              <a:t> </a:t>
            </a:r>
            <a:r>
              <a:rPr dirty="0"/>
              <a:t>после</a:t>
            </a:r>
            <a:r>
              <a:rPr spc="370" dirty="0"/>
              <a:t> </a:t>
            </a:r>
            <a:r>
              <a:rPr dirty="0"/>
              <a:t>лечения</a:t>
            </a:r>
            <a:r>
              <a:rPr spc="380" dirty="0"/>
              <a:t> </a:t>
            </a:r>
            <a:r>
              <a:rPr spc="-50" dirty="0"/>
              <a:t>в </a:t>
            </a:r>
            <a:r>
              <a:rPr spc="-10" dirty="0"/>
              <a:t>стационарных</a:t>
            </a:r>
            <a:r>
              <a:rPr dirty="0"/>
              <a:t>	</a:t>
            </a:r>
            <a:r>
              <a:rPr spc="-10" dirty="0"/>
              <a:t>условиях</a:t>
            </a:r>
            <a:r>
              <a:rPr dirty="0"/>
              <a:t>	</a:t>
            </a:r>
            <a:r>
              <a:rPr spc="-10" dirty="0"/>
              <a:t>должна</a:t>
            </a:r>
            <a:r>
              <a:rPr dirty="0"/>
              <a:t>	</a:t>
            </a:r>
            <a:r>
              <a:rPr spc="-20" dirty="0"/>
              <a:t>производиться </a:t>
            </a:r>
            <a:r>
              <a:rPr dirty="0"/>
              <a:t>в</a:t>
            </a:r>
            <a:r>
              <a:rPr spc="220" dirty="0"/>
              <a:t> </a:t>
            </a:r>
            <a:r>
              <a:rPr dirty="0"/>
              <a:t>поликлинике</a:t>
            </a:r>
            <a:r>
              <a:rPr spc="215" dirty="0"/>
              <a:t> </a:t>
            </a:r>
            <a:r>
              <a:rPr dirty="0"/>
              <a:t>по</a:t>
            </a:r>
            <a:r>
              <a:rPr spc="240" dirty="0"/>
              <a:t> </a:t>
            </a:r>
            <a:r>
              <a:rPr dirty="0"/>
              <a:t>Талону,</a:t>
            </a:r>
            <a:r>
              <a:rPr spc="220" dirty="0"/>
              <a:t> </a:t>
            </a:r>
            <a:r>
              <a:rPr dirty="0"/>
              <a:t>заполненному</a:t>
            </a:r>
            <a:r>
              <a:rPr spc="215" dirty="0"/>
              <a:t> </a:t>
            </a:r>
            <a:r>
              <a:rPr dirty="0"/>
              <a:t>на</a:t>
            </a:r>
            <a:r>
              <a:rPr spc="215" dirty="0"/>
              <a:t> </a:t>
            </a:r>
            <a:r>
              <a:rPr dirty="0"/>
              <a:t>основании</a:t>
            </a:r>
            <a:r>
              <a:rPr spc="240" dirty="0"/>
              <a:t> </a:t>
            </a:r>
            <a:r>
              <a:rPr spc="-10" dirty="0"/>
              <a:t>выписного эпикриза.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648</Words>
  <Application>Microsoft Office PowerPoint</Application>
  <PresentationFormat>Произвольный</PresentationFormat>
  <Paragraphs>103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N 57 "Сведения о травмах, отравлениях и некоторых других последствиях внешних причин"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Светлана Владимировна Макарова</cp:lastModifiedBy>
  <cp:revision>5</cp:revision>
  <cp:lastPrinted>2023-12-13T02:49:13Z</cp:lastPrinted>
  <dcterms:created xsi:type="dcterms:W3CDTF">2023-12-11T10:20:09Z</dcterms:created>
  <dcterms:modified xsi:type="dcterms:W3CDTF">2023-12-13T07:35:26Z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2023-12-11T00:00:00Z</vt:filetime>
  </property>
  <property fmtid="{D5CDD505-2E9C-101B-9397-08002B2CF9AE}" pid="5" name="Producer">
    <vt:lpwstr>Microsoft® PowerPoint® 2019</vt:lpwstr>
  </property>
</Properties>
</file>