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33"/>
  </p:notesMasterIdLst>
  <p:sldIdLst>
    <p:sldId id="256" r:id="rId2"/>
    <p:sldId id="274" r:id="rId3"/>
    <p:sldId id="303" r:id="rId4"/>
    <p:sldId id="312" r:id="rId5"/>
    <p:sldId id="313" r:id="rId6"/>
    <p:sldId id="314" r:id="rId7"/>
    <p:sldId id="305" r:id="rId8"/>
    <p:sldId id="307" r:id="rId9"/>
    <p:sldId id="308" r:id="rId10"/>
    <p:sldId id="311" r:id="rId11"/>
    <p:sldId id="315" r:id="rId12"/>
    <p:sldId id="268" r:id="rId13"/>
    <p:sldId id="304" r:id="rId14"/>
    <p:sldId id="309" r:id="rId15"/>
    <p:sldId id="271" r:id="rId16"/>
    <p:sldId id="273" r:id="rId17"/>
    <p:sldId id="263" r:id="rId18"/>
    <p:sldId id="281" r:id="rId19"/>
    <p:sldId id="280" r:id="rId20"/>
    <p:sldId id="285" r:id="rId21"/>
    <p:sldId id="289" r:id="rId22"/>
    <p:sldId id="288" r:id="rId23"/>
    <p:sldId id="287" r:id="rId24"/>
    <p:sldId id="292" r:id="rId25"/>
    <p:sldId id="290" r:id="rId26"/>
    <p:sldId id="298" r:id="rId27"/>
    <p:sldId id="299" r:id="rId28"/>
    <p:sldId id="297" r:id="rId29"/>
    <p:sldId id="300" r:id="rId30"/>
    <p:sldId id="310" r:id="rId31"/>
    <p:sldId id="30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5" autoAdjust="0"/>
  </p:normalViewPr>
  <p:slideViewPr>
    <p:cSldViewPr>
      <p:cViewPr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11E17-3305-4ED3-B914-9830C7DFB00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ADE8E-81F8-43F0-85D4-AC0F8EEAD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341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Отчет о работе с инвалидами и участниками войн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68960"/>
            <a:ext cx="8607330" cy="359812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внештатный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гериатр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края, </a:t>
            </a:r>
            <a:endParaRPr lang="ru-RU" sz="6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врач ГБУЗ «ЗККГВВ»</a:t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Романова Рада Станиславовна 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главного врача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ОМР ГБУЗ «ЗККГВВ»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Молчанова Татьяна Васильевна</a:t>
            </a:r>
          </a:p>
          <a:p>
            <a:pPr algn="ctr"/>
            <a:endParaRPr lang="ru-RU" sz="2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6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11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настоящее время согласно п. 1 ст. 2 Федерального закона от 28 марта 1998 г. N 53-ФЗ "О воинской обязанности и военной службе" военная служба исполняется гражданами 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Вооруженных Силах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войсках национальной гвардии Российской Федерации;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спасательных воинских формированиях МЧС;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Службе внешней разведки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ФСБ;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государственной охраны;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военной прокуратуры;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военных следственных органах Следственного комитета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федеральном органе обеспечения мобилизационной подготовки органов государственной власти Российской Федерации;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воинских подразделениях федеральной противопожарной службы;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создаваемых на военное время специальных формированиях.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служба в органах и организациях СССР, СНГ и Российской Федерации, которых в настоящее время в структуре государственных органов России уже нет. </a:t>
            </a: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период прохождения службы гражданин должен был обладать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статусом военнослужащего.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Продолжительность военной службы при присвоении звания ветерана учитывается в календарном, а не в льготном исчислении (в отличие от права на пенсионное обеспечение).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736"/>
            <a:ext cx="7358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Категории принадлежности: участники и инвалиды ВОВ, ветераны боевых действий, инвалиды боевых действий, ветераны военной службы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в соответствии с имеющимися документами (удостоверение)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2600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частники и инвалиды ВОВ, ветераны боевых действий, инвалиды боевых действий, ветераны военной службы и приравненные к ним категории лиц, должны находиться под диспансерным наблюдением врачей подразделений, оказывающих медицинскую помощь в амбулаторных условиях территориальных  медицинских организаций постоянно, независимо от того нуждались они в наблюдении специалистов в течении года или нет. </a:t>
            </a:r>
          </a:p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Имеют право на внеочередное оказание медицинской помощи в рамках программы государственных гарантий в системе ОМС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заполняют по данным учетной формы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 131/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приказ Министерства здравоохранения Российской Федерации от 10 ноября 2020 г. N 1207н.</a:t>
            </a:r>
            <a:r>
              <a:rPr lang="ru-RU" sz="2400" dirty="0" smtClean="0"/>
              <a:t> 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4" y="1643050"/>
          <a:ext cx="8215367" cy="4301947"/>
        </p:xfrm>
        <a:graphic>
          <a:graphicData uri="http://schemas.openxmlformats.org/drawingml/2006/table">
            <a:tbl>
              <a:tblPr/>
              <a:tblGrid>
                <a:gridCol w="2786082"/>
                <a:gridCol w="467644"/>
                <a:gridCol w="1168285"/>
                <a:gridCol w="1264452"/>
                <a:gridCol w="1264452"/>
                <a:gridCol w="1264452"/>
              </a:tblGrid>
              <a:tr h="153267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пациентов на учете (прикрепленных) в медицинской организации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пациентов, состоящих на учете в медицинской организации, имеют противопоказания для занятий физической культурой и спортом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1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инвалидов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инвалидов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чел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в возрасте: 0-14 лет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15-17 лет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18 лет и более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из них старше трудоспособного возраста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2209" name="Rectangle 1"/>
          <p:cNvSpPr>
            <a:spLocks noChangeArrowheads="1"/>
          </p:cNvSpPr>
          <p:nvPr/>
        </p:nvSpPr>
        <p:spPr bwMode="auto">
          <a:xfrm>
            <a:off x="357158" y="1000108"/>
            <a:ext cx="79059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2610)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6143644"/>
            <a:ext cx="6143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ФФСН N 30 "Сведения о медицинской организации" 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432546"/>
          <a:ext cx="8143932" cy="4937778"/>
        </p:xfrm>
        <a:graphic>
          <a:graphicData uri="http://schemas.openxmlformats.org/drawingml/2006/table">
            <a:tbl>
              <a:tblPr/>
              <a:tblGrid>
                <a:gridCol w="4596435"/>
                <a:gridCol w="1469166"/>
                <a:gridCol w="2078331"/>
              </a:tblGrid>
              <a:tr h="762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Численность прикрепленного населения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  <a:tabLst>
                          <a:tab pos="90995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 детей 0–17 лет включительно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из них: детей до 1 года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из них до 1 мес.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2.1.1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0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 лет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5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9 лет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10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14 лет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Взрослые (18 лет и старше)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8232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из них: трудоспособного возраста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старше трудоспособного возраста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Сельское население (из стр.1)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7329" name="Rectangle 1"/>
          <p:cNvSpPr>
            <a:spLocks noChangeArrowheads="1"/>
          </p:cNvSpPr>
          <p:nvPr/>
        </p:nvSpPr>
        <p:spPr bwMode="auto">
          <a:xfrm>
            <a:off x="1" y="293365"/>
            <a:ext cx="8929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2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Численность обслуживаемого прикрепленного населения, человек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2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(1050)	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                  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Заполняется  по диспансеризации и профилактическим осмотрам, которые проводят ежегодно 1 раз в год для всех контингентов. Охват должен быть 100 % к 9 мая ежегодно.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0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Распоряжению </a:t>
            </a:r>
            <a:b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01148887"/>
              </p:ext>
            </p:extLst>
          </p:nvPr>
        </p:nvGraphicFramePr>
        <p:xfrm>
          <a:off x="287014" y="515496"/>
          <a:ext cx="8856986" cy="6342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7648"/>
                <a:gridCol w="402809"/>
                <a:gridCol w="462678"/>
                <a:gridCol w="673329"/>
                <a:gridCol w="864096"/>
                <a:gridCol w="1080120"/>
                <a:gridCol w="648072"/>
                <a:gridCol w="1295069"/>
                <a:gridCol w="793165"/>
              </a:tblGrid>
              <a:tr h="301938"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ИВОВ 1941-45годов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УВОВ</a:t>
                      </a: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1941-45годов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Супруги погибших (умерших) инвалидов и участников 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Узники концлагерей и других мест принудительного содержания, созданных фашистами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Труженики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тыла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Граждани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, родившиеся в довоенный период и в годы ВОВ, постоянно проживающие на территории Забайкальского края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Воины интернационалисты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«Д» учете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года ,чел.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учета в течении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месяца(ежемесячно нарастающим итогом,)всего, в том числе в связи 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-со смертью.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другим причинам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Взято на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 учет в течении  отчетного месяца, чел.(ежемесячно нарастающим итогом)</a:t>
                      </a:r>
                      <a:endParaRPr lang="ru-RU" sz="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pPr algn="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 на «Д» учете на 01 число отчетного месяца. Из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 </a:t>
                      </a:r>
                      <a:r>
                        <a:rPr lang="en-US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2 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3 группа инвалидности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5432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Охвачено профилактическими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осмотрами человек% от подлежащих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685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осмотрено на дому, человек % от охваченных осмотрами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прошедших  1 этап «Д» из них осмотрено на дому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направленных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809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 завершивших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7839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стац. лечении,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2507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амбулаторном лечении,чел.пролечено,(чел/%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5820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сан-кур. леч. чел. пролечено,(чел/% от нуж-ся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527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оказании ВМП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0525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зубопротезировании, 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5210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Нуждалось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слухопротезировании,чел./получили(чел./%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770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>
                <a:solidFill>
                  <a:schemeClr val="tx1"/>
                </a:solidFill>
              </a:rPr>
              <a:t>Приложение № 2 к Распоряжению </a:t>
            </a:r>
            <a:br>
              <a:rPr lang="ru-RU" sz="1000" dirty="0">
                <a:solidFill>
                  <a:schemeClr val="tx1"/>
                </a:solidFill>
              </a:rPr>
            </a:br>
            <a:r>
              <a:rPr lang="ru-RU" sz="1000" dirty="0">
                <a:solidFill>
                  <a:schemeClr val="tx1"/>
                </a:solidFill>
              </a:rPr>
              <a:t>Министерства здравоохранения</a:t>
            </a:r>
            <a:br>
              <a:rPr lang="ru-RU" sz="1000" dirty="0">
                <a:solidFill>
                  <a:schemeClr val="tx1"/>
                </a:solidFill>
              </a:rPr>
            </a:br>
            <a:r>
              <a:rPr lang="ru-RU" sz="1000" dirty="0">
                <a:solidFill>
                  <a:schemeClr val="tx1"/>
                </a:solidFill>
              </a:rPr>
              <a:t> Забайкальского края</a:t>
            </a:r>
            <a:br>
              <a:rPr lang="ru-RU" sz="1000" dirty="0">
                <a:solidFill>
                  <a:schemeClr val="tx1"/>
                </a:solidFill>
              </a:rPr>
            </a:br>
            <a:r>
              <a:rPr lang="ru-RU" sz="1000" dirty="0">
                <a:solidFill>
                  <a:schemeClr val="tx1"/>
                </a:solidFill>
              </a:rPr>
              <a:t>от </a:t>
            </a:r>
            <a:r>
              <a:rPr lang="ru-RU" sz="1000" dirty="0" smtClean="0">
                <a:solidFill>
                  <a:schemeClr val="tx1"/>
                </a:solidFill>
              </a:rPr>
              <a:t>22 февраля 20223года </a:t>
            </a:r>
            <a:r>
              <a:rPr lang="ru-RU" sz="1000" dirty="0">
                <a:solidFill>
                  <a:schemeClr val="tx1"/>
                </a:solidFill>
              </a:rPr>
              <a:t>№ </a:t>
            </a:r>
            <a:r>
              <a:rPr lang="ru-RU" sz="1000" dirty="0" smtClean="0">
                <a:solidFill>
                  <a:schemeClr val="tx1"/>
                </a:solidFill>
              </a:rPr>
              <a:t>166/</a:t>
            </a:r>
            <a:r>
              <a:rPr lang="ru-RU" sz="1000" dirty="0" err="1" smtClean="0">
                <a:solidFill>
                  <a:schemeClr val="tx1"/>
                </a:solidFill>
              </a:rPr>
              <a:t>р</a:t>
            </a:r>
            <a:r>
              <a:rPr lang="ru-RU" sz="1000" dirty="0">
                <a:solidFill>
                  <a:schemeClr val="tx1"/>
                </a:solidFill>
              </a:rPr>
              <a:t/>
            </a:r>
            <a:br>
              <a:rPr lang="ru-RU" sz="1000" dirty="0">
                <a:solidFill>
                  <a:schemeClr val="tx1"/>
                </a:solidFill>
              </a:rPr>
            </a:br>
            <a:endParaRPr lang="ru-RU" sz="10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15158702"/>
              </p:ext>
            </p:extLst>
          </p:nvPr>
        </p:nvGraphicFramePr>
        <p:xfrm>
          <a:off x="214282" y="1000107"/>
          <a:ext cx="8733969" cy="559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1374"/>
                <a:gridCol w="648072"/>
                <a:gridCol w="515822"/>
                <a:gridCol w="208280"/>
                <a:gridCol w="284010"/>
                <a:gridCol w="288032"/>
                <a:gridCol w="720080"/>
                <a:gridCol w="720080"/>
                <a:gridCol w="720080"/>
                <a:gridCol w="576064"/>
                <a:gridCol w="648072"/>
                <a:gridCol w="648072"/>
                <a:gridCol w="720080"/>
                <a:gridCol w="775851"/>
              </a:tblGrid>
              <a:tr h="484677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Диспансеризация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Состояло под «Д» наблюдением на начало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Вновь взято под «Д» наблюдение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Снято с «Д» наблюдения в течении месяца, чел.(ежемесячно нарастающим итогом); 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Подлежит диспансеризации на начало отчетного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граждан, прошедших «Д»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,число граждан, прошедших диспансеризацию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указанным категориям граждан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зубопротезирование,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сан-кур лечение, чел. 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</a:t>
                      </a:r>
                      <a:r>
                        <a:rPr lang="ru-RU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слухопротезирование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,чел. (ежемесячно.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 указанных категорий, которым оказана мед.помощ,чел. 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чел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выехало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умерло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7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Инвалиды ВОВ 1941-1945годов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2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 (участники)ВОВ1941-1945годов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189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ветеранов ВОВ1941-1945годов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89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Бывшие несовершеннолетние узники концлагерей,  </a:t>
                      </a:r>
                    </a:p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гетто, других мест принудительного содержания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38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«О проведении диспансеризации инвалидов и участников Великой отечественной войны и лиц, приравненных к ним, и обеспечении внеочередного оказания им медицинской помощи, включая медицинскую помощь на дому маломобильным ветеранам войны в мед. организациях Забайкальского края в 2023 году»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60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282154"/>
          </a:xfrm>
        </p:spPr>
        <p:txBody>
          <a:bodyPr>
            <a:normAutofit/>
          </a:bodyPr>
          <a:lstStyle/>
          <a:p>
            <a:pPr algn="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Приложение № 3 к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Распоряжению </a:t>
            </a:r>
            <a:b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53407175"/>
              </p:ext>
            </p:extLst>
          </p:nvPr>
        </p:nvGraphicFramePr>
        <p:xfrm>
          <a:off x="457200" y="1935163"/>
          <a:ext cx="8229600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4829"/>
                <a:gridCol w="1200013"/>
                <a:gridCol w="1080119"/>
                <a:gridCol w="1296144"/>
                <a:gridCol w="1378495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состоит на учете маломобильных граждан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человек которым осуществлена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 доставка лекарственных препаратов на дом(нарастающим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(чел.)(нарастающим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5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необходимых документов для сдачи годового отчета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наблюдение инвалидов и участников Великой Отечественной войны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воинов-интернационалистов: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ФФСН № 30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2600, № 2610 (строка 1, 4.1), № 1050.</a:t>
            </a:r>
          </a:p>
          <a:p>
            <a:pPr lvl="0"/>
            <a:endParaRPr lang="ru-RU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 края от 22 февраля 2023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Распоряжению Министерства здравоохранения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Забайкальского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 от 22 февраля 2023 года № 166/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Министерства здравоохранения Забайкальского края от 22 февраля 2023 года № 166/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4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 февраля 2023 года № 166/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 февраля 2023 года № 166/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400" b="1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22 февраля 2023 года № 167/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b="1" dirty="0" smtClean="0">
              <a:solidFill>
                <a:srgbClr val="E4005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УВОВ с указанием ФИО; года рождения; места жительства; категории-инвалид, участник ВОВ, вдова инвалида  и участника ВОВ, лицо награжденное знаком «Жителю блокадного Ленинграда», узник концлагеря, гетто, других мест принудительного содержания, созданных фашистами и их союзниками в период Второй мировой войны, труженик тыла, ветеранов боевых действий, инвалидов боевых действий, ветеранов военной службы.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Списки должны быть заверены военкоматом!</a:t>
            </a:r>
          </a:p>
          <a:p>
            <a:r>
              <a:rPr lang="ru-RU" sz="1400" dirty="0" smtClean="0">
                <a:latin typeface="Times New Roman"/>
                <a:ea typeface="Calibri"/>
              </a:rPr>
              <a:t>Общая </a:t>
            </a:r>
            <a:r>
              <a:rPr lang="ru-RU" sz="1400" dirty="0">
                <a:latin typeface="Times New Roman"/>
                <a:ea typeface="Calibri"/>
              </a:rPr>
              <a:t>численность граждан, родившихся в довоенный период и в годы Великой Отечественной </a:t>
            </a:r>
            <a:r>
              <a:rPr lang="ru-RU" sz="1400" dirty="0" smtClean="0">
                <a:latin typeface="Times New Roman"/>
                <a:ea typeface="Calibri"/>
              </a:rPr>
              <a:t>войны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Состоит пациентов на учете (прикрепленных) в медицинской организации</a:t>
            </a:r>
          </a:p>
          <a:p>
            <a:endParaRPr lang="ru-RU" sz="1400" dirty="0" smtClean="0">
              <a:latin typeface="Times New Roman"/>
              <a:ea typeface="Calibri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ФФСН № 12 таблица № 4001,  (4), (6).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распоряжению Министерства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9 марта 2022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251/р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включении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войны» в проект «Координаторы здоровья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». </a:t>
            </a:r>
            <a:r>
              <a:rPr lang="ru-RU" sz="2400" b="1" i="1" dirty="0" smtClean="0">
                <a:solidFill>
                  <a:srgbClr val="000000"/>
                </a:solidFill>
                <a:ea typeface="Arial Unicode MS"/>
                <a:cs typeface="Times New Roman"/>
              </a:rPr>
              <a:t>Заполняется на текущий отчетный период.</a:t>
            </a:r>
            <a:endParaRPr lang="ru-RU" sz="24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6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1008632"/>
              </p:ext>
            </p:extLst>
          </p:nvPr>
        </p:nvGraphicFramePr>
        <p:xfrm>
          <a:off x="683567" y="1268760"/>
          <a:ext cx="79208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1131318"/>
                <a:gridCol w="1131318"/>
                <a:gridCol w="1131318"/>
                <a:gridCol w="1131318"/>
                <a:gridCol w="1131318"/>
                <a:gridCol w="1132145"/>
                <a:gridCol w="1132145"/>
              </a:tblGrid>
              <a:tr h="294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блокадники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27984" y="49464"/>
            <a:ext cx="4788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№4 </a:t>
            </a:r>
            <a:r>
              <a:rPr lang="ru-RU" dirty="0"/>
              <a:t>к </a:t>
            </a:r>
            <a:r>
              <a:rPr lang="ru-RU" dirty="0" smtClean="0"/>
              <a:t>распоряжению Министерства </a:t>
            </a:r>
            <a:r>
              <a:rPr lang="ru-RU" dirty="0"/>
              <a:t>здравоохранения Забайкальского края 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166/р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9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распоряжению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О </a:t>
            </a:r>
            <a:r>
              <a:rPr lang="ru-RU" sz="2400" dirty="0"/>
              <a:t>предоставлении бесплатных услуг по медицинской реабилитации на амбулаторном уровне с использованием имеющихся реабилитационных отделений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</a:t>
            </a:r>
            <a:r>
              <a:rPr lang="ru-RU" sz="2400" dirty="0" smtClean="0"/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42295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8538647"/>
              </p:ext>
            </p:extLst>
          </p:nvPr>
        </p:nvGraphicFramePr>
        <p:xfrm>
          <a:off x="251515" y="1268760"/>
          <a:ext cx="8568958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620445"/>
              </a:tblGrid>
              <a:tr h="14336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Блокадники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2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81152" y="0"/>
            <a:ext cx="436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№5  </a:t>
            </a:r>
            <a:r>
              <a:rPr lang="ru-RU" dirty="0"/>
              <a:t>к </a:t>
            </a:r>
            <a:r>
              <a:rPr lang="ru-RU" dirty="0" smtClean="0"/>
              <a:t>распоряжению Министерства </a:t>
            </a:r>
            <a:r>
              <a:rPr lang="ru-RU" dirty="0"/>
              <a:t>здравоохранения Забайкальского края  от 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 февраля  2023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166/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8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 февраля 2023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167/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«О проведении диспансеризации и профилактических осмотров граждан, относящихся к категории «Дети войны», в медицинских организациях Забайкальского края в 2023 году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21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3383749"/>
              </p:ext>
            </p:extLst>
          </p:nvPr>
        </p:nvGraphicFramePr>
        <p:xfrm>
          <a:off x="611560" y="1556792"/>
          <a:ext cx="7776866" cy="3096344"/>
        </p:xfrm>
        <a:graphic>
          <a:graphicData uri="http://schemas.openxmlformats.org/drawingml/2006/table">
            <a:tbl>
              <a:tblPr firstRow="1" firstCol="1" bandRow="1"/>
              <a:tblGrid>
                <a:gridCol w="1276570"/>
                <a:gridCol w="1625074"/>
                <a:gridCol w="1625074"/>
                <a:gridCol w="1625074"/>
                <a:gridCol w="1625074"/>
              </a:tblGrid>
              <a:tr h="28803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Всего граждан, относящихся к категории «дети войны»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медицинскими осмотрами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диспансеризацией, 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профилактическими осмотрами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диспансеризацию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медицинские осмотры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660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 Забайкальского края «О мерах социальной поддержки граждан, родившихся в довоенный период и в годы Великой Отечественной войны, постоянно проживающие на территории Забайкальского края» принят Законодательным Собранием Забайкальского края 17 апреля 2019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786190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Статья 1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Закон края устанавливает меры социальной поддержки гражданам РФ, родившимся до 3 сентября 1945 года, в том числе в годы Великой Отечественной войны, постоянно проживающие на территории Забайкальского края (далее – граждане, родившиеся в довоенный период и в годы Великой Отечественной войны)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Национальный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«Демография»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Федеральный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«Разработка и реализация программы системной поддержки и повышения качества жизни граждан старшего поколения «Старшее поколение»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000372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Целевой показатель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доля лиц старше трудоспособного возраста, у которых выявлены заболевания и патологические состояния, находящихся под диспансерным наблюдением»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2023 год –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80,1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2024 год -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90,1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4001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646" y="1166565"/>
            <a:ext cx="8291264" cy="13337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Взрослые старше трудоспособного возраста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(4000)                                                                    Код по ОКЕИ: единица - 642; человек - 792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857496"/>
          <a:ext cx="8286808" cy="462346"/>
        </p:xfrm>
        <a:graphic>
          <a:graphicData uri="http://schemas.openxmlformats.org/drawingml/2006/table">
            <a:tbl>
              <a:tblPr/>
              <a:tblGrid>
                <a:gridCol w="2710317"/>
                <a:gridCol w="5576491"/>
              </a:tblGrid>
              <a:tr h="462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(4001)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3007928"/>
            <a:ext cx="87154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физических лиц зарегистрированных пациентов - всего 1 ___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_________, из них с диагнозом, установленным впервые в жизни 2 ______________________,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под диспансерным наблюдением на конец отчетного года (из гр. 15,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1.0)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________,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общего числа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зарегистрированных пациентов (из гр.1)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года №168н 4____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4313_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с впервые в жизни установленным диагнозом (из гр.4) 5____________,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находилось под диспансерным наблюдением в отчетном году 6___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3455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с впервые в жизни установленным диагнозом 7_______.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715016"/>
            <a:ext cx="8786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ФФСН N 12 "Сведения о числе заболеваний, зарегистрированных у пациентов, проживающих в районе обслуживания медицинской организации"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26131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30003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пациентов (из гр.1)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года №168н, человек  (4)</a:t>
            </a:r>
          </a:p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лиц старше трудоспособного возраста находилось под диспансерным наблюдением в отчетном году, человек (6)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28599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ЦП =  3455 : 4313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 80,1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142984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лиц старше трудоспособного возраста находилось под диспансерным наблюдением в отчетном году, человек (6)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7141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Пример расчета целевого показателя (ЦП)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1428736"/>
          <a:ext cx="7286675" cy="4544955"/>
        </p:xfrm>
        <a:graphic>
          <a:graphicData uri="http://schemas.openxmlformats.org/drawingml/2006/table">
            <a:tbl>
              <a:tblPr/>
              <a:tblGrid>
                <a:gridCol w="3231047"/>
                <a:gridCol w="473370"/>
                <a:gridCol w="676177"/>
                <a:gridCol w="608893"/>
                <a:gridCol w="743938"/>
                <a:gridCol w="744415"/>
                <a:gridCol w="808835"/>
              </a:tblGrid>
              <a:tr h="71707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ВОВ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Инвалиды ВОВ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боевых действи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Инвалиды боевых действий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военной службы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Снято с диспансерного наблюдения в течение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них: выехало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умерло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в том числе по группам инвалидности:</a:t>
                      </a:r>
                    </a:p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III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Прошли профилактический медицинский осмотр или диспансеризацию</a:t>
                      </a: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(из стр. 6)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Нуждались в стационарном лечении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Получили стационарное лечение из числа нуждавшихся (стр. 11)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Прошли курс медицинской реабилитации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2852"/>
            <a:ext cx="834497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Диспансерное наблюдение за ветеранами Великой Отечественной войны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боевых действий, военной службы и инвалидами Великой Отечественной войны,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боевых действий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человек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(2600)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6357958"/>
            <a:ext cx="692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ФФСН N 30 "Сведения о медицинской организации" </a:t>
            </a:r>
            <a:endParaRPr lang="ru-RU" sz="12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000628" y="2786058"/>
            <a:ext cx="3500462" cy="35719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2066" y="278605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6 = стр. 1+ стр. 2- стр.3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86446" y="3643314"/>
            <a:ext cx="321471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86414" y="371475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6 =  стр.7+стр.8+стр.9 по графам 4 и 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86446" y="4714884"/>
            <a:ext cx="321471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857852" y="471488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Строки 10,11.12,13,14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равно стр.6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43570" y="5715016"/>
            <a:ext cx="321471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43570" y="571501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11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равно стр.12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85860"/>
            <a:ext cx="7215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Отчеты предоставлять в формате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заверенные подписью и печатью руководителя медицинской организации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себе иметь ФФСН №30 и ФФСН №12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Списки ветеранов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071678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ГБУЗ «Забайкальский краевой клинический госпиталь для ветеранов войн»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Город Чита, ул.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Богомягкова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д. 121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veteranchita@mail.ru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4500570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Молчанова Татьяна Васильевна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Тел. 8-914-478-59-56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21442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Контакты: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Статья 2. Ветераны Великой Отечественной войны, п1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643050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Ветеранами Великой Отечественной войны являются лица, принимавшие участие в боевых действиях по защите Отечества или обеспечении воинских частей действующей армии в районах боевых действий; лица, проходившие военную службу или проработавшие в тылу в период Великой Отечественной войны 1941 - 1945 годов (далее - период Великой Отечественной войны) не менее шести месяцев, исключая период работы на временно оккупированных территориях СССР, либо награжденные орденами или медалями СССР за службу и самоотверженный труд в период Великой Отечественной войны.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71480"/>
            <a:ext cx="807249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ветеранам Великой Отечественной войны относятся: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Великой Отечественной войны;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лица, работавшие на объектах противовоздушной обороны, местной противовоздушной обороны, на строительстве оборонительных сооружений, военно-морских баз, аэродромов и других военных объектов в пределах тыловых границ действующих фронтов, операционных зон действующих флотов, на прифронтовых участках железных и автомобильных дорог; члены экипажей судов транспортного флота, интернированные в начале Великой Отечественной войны в портах других государств;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лица, награжденные знаком "Жителю блокадного Ленинграда", лица,        награжденные знаком "Житель осажденного Севастополя", лица, награжденные знаком "Житель осажденного Сталинграда";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лица, проработавшие в тылу в период с 22 июня 1941 года по 9 мая 1945 года не менее шести месяцев, исключая период работы на временно оккупированных территориях СССР; лица, награжденные орденами или медалями СССР за самоотверженный труд в период Великой Отечественной войны.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50017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/>
              <a:t>1) военнослужащие</a:t>
            </a:r>
            <a:r>
              <a:rPr lang="ru-RU" dirty="0" smtClean="0"/>
              <a:t>, в том числе уволенные в запас (отставку), проходившие военную службу (включая воспитанников воинских частей и юнг) либо временно находившиеся в воинских частях, штабах и учреждениях, входивших в состав действующей армии,</a:t>
            </a:r>
            <a:r>
              <a:rPr lang="ru-RU" sz="2400" dirty="0" smtClean="0"/>
              <a:t> партизаны, члены подпольных организаций, действовавших в период гражданской войны или период Великой Отечественной войны на временно оккупированных территориях СССР, рабочие и служащие, работавшие в районах боевых действий, </a:t>
            </a:r>
            <a:r>
              <a:rPr lang="ru-RU" sz="2400" b="1" dirty="0" smtClean="0"/>
              <a:t>ставшие инвалидами вследствие ранения, контузии, увечья или заболевания, полученных в период гражданской войны или период Великой Отечественной войны в районах боевых действий</a:t>
            </a:r>
            <a:r>
              <a:rPr lang="ru-RU" sz="2400" dirty="0" smtClean="0"/>
              <a:t>, </a:t>
            </a:r>
            <a:r>
              <a:rPr lang="ru-RU" dirty="0" smtClean="0"/>
              <a:t>и приравненные по пенсионному обеспечению к военнослужащим воинских частей, входивших в состав действующей армии;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85728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4. Инвалиды Великой Отечественной войны и инвалиды боевых действий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18022"/>
            <a:ext cx="800105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«Ветераны боевых действий»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2.2 с 21 ноября 2022 г. - Федеральный закон от 21 ноября 2022 г. N 450-ФЗ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Действие подпункта 2.2 распространяется на правоотношения, возникшие с 24 февраля 2022 г.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2.2) лица, поступившие в созданные по решению органов государственной власти Российской Федерации добровольческие формирования, содействующие выполнению задач, возложенных на Вооруженные Силы Российской Федерации, в ходе специальной военной операции на территориях Украины, Донецкой Народной Республики и Луганской Народной Республики с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24 февраля 2022 года, а также на территориях Запорожской области и Херсонской области с 30 сентября 2022 года;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2.3 с 28 апреля 2023 г. - Федеральный закон от 28 апреля 2023 г. N 148-ФЗ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2.3) лица, принимавшие в соответствии с решениями органов государственной власти Донецкой Народной Республики, Луганской Народной Республики участие в боевых действиях в составе Вооруженных Сил Донецкой Народной Республики, Народной милиции Луганской Народной Республики, воинских формирований и органов Донецкой Народной Республики и Луганской Народной Республики начиная с 11 мая 2014 года;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357562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2.4 с 28 апреля 2023 г. - Федеральный закон от 28 апреля 2023 г. N 148-ФЗ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положений подпункта 2.4 распространяется на правоотношения, возникшие с 24 февраля 2022 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2.4) лица, заключившие контракт (имевшие иные правоотношения) с организациями, содействующими выполнению задач, возложенных на Вооруженные Силы Российской Федерации, в ходе специальной военной операции на территориях Украины, Донецкой Народной Республики и Луганской Народной Республики с 24 февраля 2022 года, а также на территориях Запорожской области и Херсонской области с 30 сентября 2022 года;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500174"/>
            <a:ext cx="72866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5. Ветераны военной службы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Комментируемая статья определяет условия, которым должны отвечать граждане, претендующие на присвоение им звания "Ветеран военной службы". Эти условия разделены на две группы: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лица, имеющие общую продолжительность военной службы не менее 20 лет и награжденные за отличия и успехи в службе государственными или ведомственными наградами;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лица, проходившие военную службу, являющиеся инвалидами вследствие военной травмы, - независимо от продолжительности военной службы.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2397</TotalTime>
  <Words>2268</Words>
  <Application>Microsoft Office PowerPoint</Application>
  <PresentationFormat>Экран (4:3)</PresentationFormat>
  <Paragraphs>348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Отчет о работе с инвалидами и участниками войн</vt:lpstr>
      <vt:lpstr>Список необходимых документов для сдачи годового отчета</vt:lpstr>
      <vt:lpstr>Слайд 3</vt:lpstr>
      <vt:lpstr>Слайд 4</vt:lpstr>
      <vt:lpstr>Слайд 5</vt:lpstr>
      <vt:lpstr>Слайд 6</vt:lpstr>
      <vt:lpstr>ФЗ от 12.01.1995г. № 5-ФЗ «О ветеранах» </vt:lpstr>
      <vt:lpstr>Слайд 8</vt:lpstr>
      <vt:lpstr>Слайд 9</vt:lpstr>
      <vt:lpstr>Слайд 10</vt:lpstr>
      <vt:lpstr>Слайд 11</vt:lpstr>
      <vt:lpstr>Таблица 2600 </vt:lpstr>
      <vt:lpstr>Слайд 13</vt:lpstr>
      <vt:lpstr>Слайд 14</vt:lpstr>
      <vt:lpstr>  Приложение №1</vt:lpstr>
      <vt:lpstr>Приложение № 1 к Распоряжению  Министерства здравоохранения  Забайкальского края от 22 февраля 2023 года № 166/р </vt:lpstr>
      <vt:lpstr>Приложение № 2 к Распоряжению  Министерства здравоохранения  Забайкальского края от 22 февраля 20223года № 166/р </vt:lpstr>
      <vt:lpstr>Приложение № 3</vt:lpstr>
      <vt:lpstr>Приложение № 3 к Распоряжению  Министерства здравоохранения  Забайкальского края от 22 февраля 2023 года № 166/р                           </vt:lpstr>
      <vt:lpstr>Приложение №4</vt:lpstr>
      <vt:lpstr>Слайд 21</vt:lpstr>
      <vt:lpstr>Приложение №5</vt:lpstr>
      <vt:lpstr>Слайд 23</vt:lpstr>
      <vt:lpstr>Приложение </vt:lpstr>
      <vt:lpstr>Слайд 25</vt:lpstr>
      <vt:lpstr>Слайд 26</vt:lpstr>
      <vt:lpstr>Слайд 27</vt:lpstr>
      <vt:lpstr>Таблица 4001 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ZAVGLAVDOC</dc:creator>
  <cp:lastModifiedBy>Пользователь Windows</cp:lastModifiedBy>
  <cp:revision>216</cp:revision>
  <dcterms:modified xsi:type="dcterms:W3CDTF">2023-12-14T00:12:35Z</dcterms:modified>
</cp:coreProperties>
</file>