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3" r:id="rId9"/>
    <p:sldId id="262" r:id="rId10"/>
    <p:sldId id="265" r:id="rId11"/>
    <p:sldId id="267" r:id="rId1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55F9C54-515C-44E3-AB72-93107296FECB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A450C29-325D-4078-8BE3-AC6CBA46E3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609601"/>
            <a:ext cx="8928992" cy="42672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Форма 14-ДС</a:t>
            </a:r>
            <a:br>
              <a:rPr lang="ru-RU" sz="4800" dirty="0" smtClean="0"/>
            </a:br>
            <a:r>
              <a:rPr lang="ru-RU" sz="4800" dirty="0" smtClean="0"/>
              <a:t> «Сведения о деятельности дневных стационаров медицинских организаций»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482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2600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сельских жителей из дневных стационаров медицинских организаций, оказывающих медицинскую помощь: в стационарных условиях 1 ____,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детей 2 _____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3 ______, из них детей 4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_____.</a:t>
            </a: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показываются сведения о числе выписанных сельских  жителей из дневных стационаров медицинских организаций,  оказывающих медицинскую помощь: в стационарных условиях, из них детей, в амбулаторных условиях, включая  стационары на дому, из них детей.</a:t>
            </a:r>
          </a:p>
          <a:p>
            <a:pPr marL="0" indent="0">
              <a:buNone/>
            </a:pPr>
            <a:endParaRPr lang="ru-RU" sz="2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87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/>
              <a:t>Таблица 3000 «Состав пациентов в возрасте  18 лет и старше, сроки и исходы лечения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Строка 1 (всего) должна быть равна сумме строк со 2 по  19 по графам с 4 по 9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Строка </a:t>
            </a:r>
            <a:r>
              <a:rPr lang="ru-RU" sz="2800" dirty="0">
                <a:solidFill>
                  <a:schemeClr val="tx1"/>
                </a:solidFill>
              </a:rPr>
              <a:t>1 (всего) должна быть равна сумме строк со 2 по  19 по графам с 4 по 9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При заполнении строки «Кроме того: факторы, влияющие на состояние здоровья и обращения в учреждения здравоохранения» (</a:t>
            </a:r>
            <a:r>
              <a:rPr lang="en-US" sz="2800" dirty="0">
                <a:solidFill>
                  <a:schemeClr val="tx1"/>
                </a:solidFill>
              </a:rPr>
              <a:t>Z00-Z99</a:t>
            </a:r>
            <a:r>
              <a:rPr lang="ru-RU" sz="2800" dirty="0">
                <a:solidFill>
                  <a:schemeClr val="tx1"/>
                </a:solidFill>
              </a:rPr>
              <a:t>) следует предоставить пояснительную записку с указанием причин лечения пациентов в дневных стационарах и стационарах на дому по данному классу болезней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1091" y="1874496"/>
            <a:ext cx="864096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dirty="0"/>
              <a:t>Таблица 3500 «Состав пациентов в возрасте 0-17  лет включительно, сроки и исходы лечения»</a:t>
            </a:r>
          </a:p>
        </p:txBody>
      </p:sp>
    </p:spTree>
    <p:extLst>
      <p:ext uri="{BB962C8B-B14F-4D97-AF65-F5344CB8AC3E}">
        <p14:creationId xmlns:p14="http://schemas.microsoft.com/office/powerpoint/2010/main" val="53243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075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1000 «Должности и физические лица дневных  стационаров медицинской организации»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4809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374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9807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2F5897"/>
                </a:solidFill>
              </a:rPr>
              <a:t>Таблица 1000 «Должности и физические лица дневных  стационаров медицинской организации»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688632"/>
          </a:xfrm>
        </p:spPr>
        <p:txBody>
          <a:bodyPr>
            <a:normAutofit fontScale="25000" lnSpcReduction="20000"/>
          </a:bodyPr>
          <a:lstStyle/>
          <a:p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Дневной стационар организуется по приказу главного врача</a:t>
            </a:r>
          </a:p>
          <a:p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Таблицу </a:t>
            </a:r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1000 заполняют все медицинские организации,  имеющие дневные стационары, в соответствии со штатным  расписанием, утвержденным руководителем медицинской  организации в установленном порядке.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Сведения о штатных и занятых должностях показываются как  целыми, так и дробными числами (0,25, 0,5 и 0,75  должности).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Сведения о физических лицах заполняются целыми числами.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 графах 5, 8 «Число физических лиц» показывают только  основных работников, имеющих трудовую книжку в данной  медицинской организации.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Внешних совместителей в данные графы не включают,  внутренних совместителей показывают как физические лица  только один раз на основной занимаемой должности</a:t>
            </a:r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ru-RU" sz="8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Строка 5 (всего) должна быть равна сумме строк 1, 2, 3, 4 по графам 3, 4, 5, 6, 7, 8</a:t>
            </a:r>
            <a:r>
              <a:rPr lang="ru-RU" sz="8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ru-RU" sz="8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22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92696"/>
          </a:xfrm>
        </p:spPr>
        <p:txBody>
          <a:bodyPr/>
          <a:lstStyle/>
          <a:p>
            <a:r>
              <a:rPr lang="ru-RU" sz="3600" dirty="0" smtClean="0"/>
              <a:t>Таблица 1010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18635"/>
            <a:ext cx="8795057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22607" y="5589240"/>
            <a:ext cx="7848872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Межформенный</a:t>
            </a:r>
            <a:r>
              <a:rPr lang="ru-RU" b="1" dirty="0" smtClean="0"/>
              <a:t> контроль с Формой № 30:</a:t>
            </a:r>
          </a:p>
          <a:p>
            <a:pPr algn="ctr"/>
            <a:r>
              <a:rPr lang="ru-RU" b="1" dirty="0" smtClean="0"/>
              <a:t>ф. 14ДС (стр.1 гр. 3 + стр. 1 гр. 5) = ф. 30 стр. 16 гр. 4</a:t>
            </a:r>
          </a:p>
          <a:p>
            <a:pPr algn="ctr"/>
            <a:r>
              <a:rPr lang="ru-RU" b="1" dirty="0" smtClean="0"/>
              <a:t>ф. 14ДС (стр.1 гр. 4 + стр. 1 гр. 6) = ф. 30 стр. 17 гр.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876" y="5589240"/>
            <a:ext cx="711696" cy="9361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50912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1608" y="4496923"/>
            <a:ext cx="86908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Строка 2 «из них в медицинских организациях, расположенных в сельской местности» должна быть меньше данных строки 1 «Всего»</a:t>
            </a:r>
          </a:p>
        </p:txBody>
      </p:sp>
    </p:spTree>
    <p:extLst>
      <p:ext uri="{BB962C8B-B14F-4D97-AF65-F5344CB8AC3E}">
        <p14:creationId xmlns:p14="http://schemas.microsoft.com/office/powerpoint/2010/main" val="111202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3960440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строке 43 по графам 3-26 указываются сведения о числе коек,  выписанных пациентах и проведенных ими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пациенто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-днях в  дневных стационарах реабилитационного профиля для взрослых, из  них в строке 43.4 – данные о работе дневных стационаров  реабилитационного соматического профиля для взрослых.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строке 44 по графам 3-26 заполняются данные о работе дневных  стационаров реабилитационного профиля для детей</a:t>
            </a:r>
          </a:p>
        </p:txBody>
      </p:sp>
    </p:spTree>
    <p:extLst>
      <p:ext uri="{BB962C8B-B14F-4D97-AF65-F5344CB8AC3E}">
        <p14:creationId xmlns:p14="http://schemas.microsoft.com/office/powerpoint/2010/main" val="84057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3549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717032"/>
            <a:ext cx="8568952" cy="244827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Данные в строке 76 «из общего числа, в медицинских организациях, расположенных в сельской местности», должны быть меньше  или равно данным, указанных в строке 1 «Всего»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3" t="38027" r="34478" b="40083"/>
          <a:stretch/>
        </p:blipFill>
        <p:spPr bwMode="auto">
          <a:xfrm>
            <a:off x="107504" y="1091660"/>
            <a:ext cx="8496944" cy="248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66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53650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</a:t>
            </a:r>
          </a:p>
          <a:p>
            <a:r>
              <a:rPr lang="ru-RU" sz="2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сметных коек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конец года заполняется без учета  сменности работы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Число среднегодовых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коек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заполняется с учетом 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сменности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работы и </a:t>
            </a:r>
            <a:r>
              <a:rPr lang="ru-RU" sz="2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указывается целыми числами!</a:t>
            </a:r>
          </a:p>
          <a:p>
            <a:pPr marL="0" indent="0">
              <a:buNone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5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Таблица 2000 «Использование коек дневного</a:t>
            </a:r>
            <a:br>
              <a:rPr lang="ru-RU" sz="2400" dirty="0"/>
            </a:br>
            <a:r>
              <a:rPr lang="ru-RU" sz="2400" dirty="0"/>
              <a:t>стационара медицинской организации по профилям»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96855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дневных стационарах для детей не заполняются сведения о числе коек для взрослых</a:t>
            </a:r>
          </a:p>
          <a:p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дневных стационарах для взрослых не заполняются сведения о числе коек для детей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койках для детей не должно быть указано сведений о взрослых пациентах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койках для патологии беременности не заполняются  сведения о пациентах старше трудоспособного возраста;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гинекологических койках для вспомогательных  репродуктивных технологий не указываются данные о детях  (0-17 лет), детях до 3 лет, лицах старше трудоспособного  возраста.</a:t>
            </a:r>
          </a:p>
          <a:p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4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1480"/>
          </a:xfrm>
        </p:spPr>
        <p:txBody>
          <a:bodyPr/>
          <a:lstStyle/>
          <a:p>
            <a:r>
              <a:rPr lang="ru-RU" sz="3600" dirty="0" err="1" smtClean="0"/>
              <a:t>Подтабличная</a:t>
            </a:r>
            <a:r>
              <a:rPr lang="ru-RU" sz="3600" dirty="0" smtClean="0"/>
              <a:t> строка 2500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Умерло в дневном стационаре при подразделениях медицинских организаций, оказывающих медицинскую помощь: в стационарных условиях 1_____, из них: детей 2 _____, в амбулаторных условиях, включая стационары на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дому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3_____, из них: детей 4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______.</a:t>
            </a: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По каждому умершему в дневном стационаре  медицинской организации, оказывающей помощь в  стационарных, амбулаторных условиях и на дому  следует предоставить пояснительную </a:t>
            </a:r>
            <a:r>
              <a:rPr lang="ru-RU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записку</a:t>
            </a: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225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745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Форма 14-ДС  «Сведения о деятельности дневных стационаров медицинских организаций»</vt:lpstr>
      <vt:lpstr>Таблица 1000 «Должности и физические лица дневных  стационаров медицинской организации»</vt:lpstr>
      <vt:lpstr>Таблица 1000 «Должности и физические лица дневных  стационаров медицинской организации»</vt:lpstr>
      <vt:lpstr>Таблица 1010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Подтабличная строка 2500</vt:lpstr>
      <vt:lpstr>Подтабличная строка 2600</vt:lpstr>
      <vt:lpstr>Таблица 3000 «Состав пациентов в возрасте  18 лет и старше, сроки и исходы лечения»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14-ДС  «Сведения о деятельности дневных стационаров медицинских организаций»</dc:title>
  <dc:creator>Алена Александровна Кандеева</dc:creator>
  <cp:lastModifiedBy>Анна Павловна Букреева</cp:lastModifiedBy>
  <cp:revision>12</cp:revision>
  <cp:lastPrinted>2023-12-13T06:52:40Z</cp:lastPrinted>
  <dcterms:created xsi:type="dcterms:W3CDTF">2022-12-15T23:53:37Z</dcterms:created>
  <dcterms:modified xsi:type="dcterms:W3CDTF">2024-12-11T04:51:46Z</dcterms:modified>
</cp:coreProperties>
</file>