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88" r:id="rId1"/>
  </p:sldMasterIdLst>
  <p:notesMasterIdLst>
    <p:notesMasterId r:id="rId34"/>
  </p:notesMasterIdLst>
  <p:sldIdLst>
    <p:sldId id="256" r:id="rId2"/>
    <p:sldId id="274" r:id="rId3"/>
    <p:sldId id="303" r:id="rId4"/>
    <p:sldId id="312" r:id="rId5"/>
    <p:sldId id="313" r:id="rId6"/>
    <p:sldId id="314" r:id="rId7"/>
    <p:sldId id="305" r:id="rId8"/>
    <p:sldId id="307" r:id="rId9"/>
    <p:sldId id="308" r:id="rId10"/>
    <p:sldId id="311" r:id="rId11"/>
    <p:sldId id="315" r:id="rId12"/>
    <p:sldId id="268" r:id="rId13"/>
    <p:sldId id="304" r:id="rId14"/>
    <p:sldId id="309" r:id="rId15"/>
    <p:sldId id="316" r:id="rId16"/>
    <p:sldId id="271" r:id="rId17"/>
    <p:sldId id="273" r:id="rId18"/>
    <p:sldId id="263" r:id="rId19"/>
    <p:sldId id="281" r:id="rId20"/>
    <p:sldId id="280" r:id="rId21"/>
    <p:sldId id="285" r:id="rId22"/>
    <p:sldId id="289" r:id="rId23"/>
    <p:sldId id="288" r:id="rId24"/>
    <p:sldId id="287" r:id="rId25"/>
    <p:sldId id="292" r:id="rId26"/>
    <p:sldId id="290" r:id="rId27"/>
    <p:sldId id="298" r:id="rId28"/>
    <p:sldId id="299" r:id="rId29"/>
    <p:sldId id="297" r:id="rId30"/>
    <p:sldId id="300" r:id="rId31"/>
    <p:sldId id="310" r:id="rId32"/>
    <p:sldId id="301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05" autoAdjust="0"/>
  </p:normalViewPr>
  <p:slideViewPr>
    <p:cSldViewPr>
      <p:cViewPr>
        <p:scale>
          <a:sx n="112" d="100"/>
          <a:sy n="112" d="100"/>
        </p:scale>
        <p:origin x="-1584" y="-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911E17-3305-4ED3-B914-9830C7DFB001}" type="datetimeFigureOut">
              <a:rPr lang="ru-RU" smtClean="0"/>
              <a:pPr/>
              <a:t>12.12.2024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DADE8E-81F8-43F0-85D4-AC0F8EEAD9C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12.12.2024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12.12.2024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9" r:id="rId1"/>
    <p:sldLayoutId id="2147484190" r:id="rId2"/>
    <p:sldLayoutId id="2147484191" r:id="rId3"/>
    <p:sldLayoutId id="2147484192" r:id="rId4"/>
    <p:sldLayoutId id="2147484193" r:id="rId5"/>
    <p:sldLayoutId id="2147484194" r:id="rId6"/>
    <p:sldLayoutId id="2147484195" r:id="rId7"/>
    <p:sldLayoutId id="2147484196" r:id="rId8"/>
    <p:sldLayoutId id="2147484197" r:id="rId9"/>
    <p:sldLayoutId id="2147484198" r:id="rId10"/>
    <p:sldLayoutId id="214748419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233412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Отчет о работе с инвалидами и участниками войн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3068960"/>
            <a:ext cx="8607330" cy="3598120"/>
          </a:xfrm>
        </p:spPr>
        <p:txBody>
          <a:bodyPr>
            <a:normAutofit fontScale="32500" lnSpcReduction="20000"/>
          </a:bodyPr>
          <a:lstStyle/>
          <a:p>
            <a:pPr algn="ctr"/>
            <a:r>
              <a:rPr lang="ru-RU" sz="6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Главный внештатный </a:t>
            </a:r>
            <a:r>
              <a:rPr lang="ru-RU" sz="6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гериатр </a:t>
            </a:r>
            <a:r>
              <a:rPr lang="ru-RU" sz="6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Министерства здравоохранения Забайкальского края, </a:t>
            </a:r>
            <a:endParaRPr lang="ru-RU" sz="60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6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главный </a:t>
            </a:r>
            <a:r>
              <a:rPr lang="ru-RU" sz="6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врач ГБУЗ «ЗККГВВ»</a:t>
            </a:r>
            <a:br>
              <a:rPr lang="ru-RU" sz="6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Романова Рада Станиславовна </a:t>
            </a:r>
          </a:p>
          <a:p>
            <a:pPr algn="ctr"/>
            <a:endParaRPr lang="ru-RU" sz="6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Заместитель главного врача</a:t>
            </a:r>
          </a:p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по </a:t>
            </a:r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организационно-методической</a:t>
            </a:r>
          </a:p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работе</a:t>
            </a:r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ГБУЗ «ЗККГВВ» </a:t>
            </a:r>
          </a:p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Молчанова Татьяна Васильевна</a:t>
            </a:r>
          </a:p>
          <a:p>
            <a:pPr algn="ctr"/>
            <a:endParaRPr lang="ru-RU" sz="29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6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6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г.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1132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9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настоящее время согласно п. 1 ст. 2 Федерального закона от 28 марта 1998 г. N 53-ФЗ "О воинской обязанности и военной службе" военная служба исполняется гражданами в: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Вооруженных Силах РФ;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войсках национальной гвардии Российской Федерации;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спасательных воинских формированиях МЧС;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Службе внешней разведки РФ;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органах ФСБ;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органах государственной охраны;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органах военной прокуратуры;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военных следственных органах Следственного комитета РФ;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федеральном органе обеспечения мобилизационной подготовки органов государственной власти Российской Федерации;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воинских подразделениях федеральной противопожарной службы;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создаваемых на военное время специальных формированиях.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служба в органах и организациях СССР, СНГ и Российской Федерации, которых в настоящее время в структуре государственных органов России уже нет. </a:t>
            </a:r>
          </a:p>
          <a:p>
            <a:pPr>
              <a:buFontTx/>
              <a:buChar char="-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период прохождения службы гражданин должен был обладать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статусом военнослужащего.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Продолжительность военной службы при присвоении звания ветерана учитывается в календарном, а не в льготном исчислении (в отличие от права на пенсионное обеспечение).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1428736"/>
            <a:ext cx="735811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Категории принадлежности: участники и инвалиды ВОВ, ветераны боевых действий, инвалиды боевых действий, ветераны военной службы </a:t>
            </a:r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в соответствии с имеющимися документами (удостоверение)</a:t>
            </a:r>
            <a:endParaRPr lang="ru-RU" sz="2800" b="1" i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301608" cy="28803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Таблица 2600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08720"/>
            <a:ext cx="8291264" cy="5217443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частники и инвалиды ВОВ, ветераны боевых действий, инвалиды боевых действий, ветераны военной службы и приравненные к ним категории лиц, должны находиться под диспансерным наблюдением врачей подразделений, оказывающих медицинскую помощь в амбулаторных условиях территориальных  медицинских организаций постоянно, независимо от того нуждались они в наблюдении специалистов в течении года или нет. </a:t>
            </a:r>
          </a:p>
          <a:p>
            <a:pPr algn="just"/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Имеют право на внеочередное оказание медицинской помощи в рамках программы государственных гарантий в системе ОМС</a:t>
            </a:r>
          </a:p>
          <a:p>
            <a:pPr marL="0" indent="0"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Таблицу заполняют по данным учетной формы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 131/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приказ Министерства здравоохранения Российской Федерации от 10 ноября 2020 г. N 1207н.</a:t>
            </a:r>
            <a:r>
              <a:rPr lang="ru-RU" sz="2400" dirty="0" smtClean="0"/>
              <a:t> </a:t>
            </a: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4593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71474" y="1643050"/>
          <a:ext cx="8215367" cy="4301947"/>
        </p:xfrm>
        <a:graphic>
          <a:graphicData uri="http://schemas.openxmlformats.org/drawingml/2006/table">
            <a:tbl>
              <a:tblPr/>
              <a:tblGrid>
                <a:gridCol w="2786082"/>
                <a:gridCol w="467644"/>
                <a:gridCol w="1168285"/>
                <a:gridCol w="1264452"/>
                <a:gridCol w="1264452"/>
                <a:gridCol w="1264452"/>
              </a:tblGrid>
              <a:tr h="153267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</a:p>
                  </a:txBody>
                  <a:tcPr marL="44038" marR="4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строки</a:t>
                      </a:r>
                    </a:p>
                  </a:txBody>
                  <a:tcPr marL="44038" marR="4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Состоит пациентов на учете (прикрепленных) в медицинской организации</a:t>
                      </a:r>
                    </a:p>
                  </a:txBody>
                  <a:tcPr marL="44038" marR="4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из общего числа пациентов, состоящих на учете в медицинской организации, имеют противопоказания для занятий физической культурой и спортом</a:t>
                      </a:r>
                    </a:p>
                  </a:txBody>
                  <a:tcPr marL="44038" marR="4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31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</a:p>
                  </a:txBody>
                  <a:tcPr marL="44038" marR="4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из них инвалидов</a:t>
                      </a:r>
                    </a:p>
                  </a:txBody>
                  <a:tcPr marL="44038" marR="4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</a:p>
                  </a:txBody>
                  <a:tcPr marL="44038" marR="4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из них инвалидов</a:t>
                      </a:r>
                    </a:p>
                  </a:txBody>
                  <a:tcPr marL="44038" marR="4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1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4038" marR="4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4038" marR="4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44038" marR="4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44038" marR="4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44038" marR="4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44038" marR="440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1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Всего, чел</a:t>
                      </a:r>
                    </a:p>
                  </a:txBody>
                  <a:tcPr marL="44038" marR="44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4038" marR="44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38" marR="44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38" marR="44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38" marR="44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38" marR="44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167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из них в возрасте: 0-14 лет</a:t>
                      </a:r>
                    </a:p>
                  </a:txBody>
                  <a:tcPr marL="44038" marR="44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4038" marR="44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38" marR="44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38" marR="44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38" marR="44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38" marR="44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167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15-17 лет</a:t>
                      </a:r>
                    </a:p>
                  </a:txBody>
                  <a:tcPr marL="44038" marR="44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44038" marR="44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38" marR="44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38" marR="44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38" marR="44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38" marR="44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167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18 лет и более</a:t>
                      </a:r>
                    </a:p>
                  </a:txBody>
                  <a:tcPr marL="44038" marR="44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44038" marR="44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38" marR="44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38" marR="44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38" marR="44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38" marR="44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167">
                <a:tc>
                  <a:txBody>
                    <a:bodyPr/>
                    <a:lstStyle/>
                    <a:p>
                      <a:pPr marL="215900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из них старше трудоспособного возраста</a:t>
                      </a:r>
                    </a:p>
                  </a:txBody>
                  <a:tcPr marL="44038" marR="44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4.1</a:t>
                      </a:r>
                    </a:p>
                  </a:txBody>
                  <a:tcPr marL="44038" marR="44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38" marR="44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38" marR="44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38" marR="44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038" marR="440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2209" name="Rectangle 1"/>
          <p:cNvSpPr>
            <a:spLocks noChangeArrowheads="1"/>
          </p:cNvSpPr>
          <p:nvPr/>
        </p:nvSpPr>
        <p:spPr bwMode="auto">
          <a:xfrm>
            <a:off x="357158" y="1000108"/>
            <a:ext cx="790592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(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2610)                                                                                                                                                                                                                 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6143644"/>
            <a:ext cx="61436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ФФСН N 30 "Сведения о медицинской организации" 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28596" y="1432546"/>
          <a:ext cx="8143932" cy="4937778"/>
        </p:xfrm>
        <a:graphic>
          <a:graphicData uri="http://schemas.openxmlformats.org/drawingml/2006/table">
            <a:tbl>
              <a:tblPr/>
              <a:tblGrid>
                <a:gridCol w="4596435"/>
                <a:gridCol w="1469166"/>
                <a:gridCol w="2078331"/>
              </a:tblGrid>
              <a:tr h="7620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№ строки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Численность прикрепленного населения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2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  <a:tabLst>
                          <a:tab pos="909955" algn="l"/>
                        </a:tabLs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в том числе детей 0–17 лет включительно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из них: детей до 1 года  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2.1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            из них до 1 мес.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2.1.1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        детей 0</a:t>
                      </a: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4 лет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2.2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        детей 5</a:t>
                      </a: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9 лет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2.3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        детей 10</a:t>
                      </a: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14 лет 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2.4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                       Взрослые (18 лет и старше)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782320" algn="l"/>
                        </a:tabLs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                        из них: трудоспособного возраста 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3.1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80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  старше трудоспособного возраста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3.2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Сельское население (из стр.1)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7329" name="Rectangle 1"/>
          <p:cNvSpPr>
            <a:spLocks noChangeArrowheads="1"/>
          </p:cNvSpPr>
          <p:nvPr/>
        </p:nvSpPr>
        <p:spPr bwMode="auto">
          <a:xfrm>
            <a:off x="1" y="293365"/>
            <a:ext cx="892971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82638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 Численность обслуживаемого прикрепленного населения, человек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82638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(1050)	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                             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18" y="785788"/>
          <a:ext cx="8429685" cy="5914505"/>
        </p:xfrm>
        <a:graphic>
          <a:graphicData uri="http://schemas.openxmlformats.org/drawingml/2006/table">
            <a:tbl>
              <a:tblPr/>
              <a:tblGrid>
                <a:gridCol w="2486307"/>
                <a:gridCol w="531230"/>
                <a:gridCol w="705414"/>
                <a:gridCol w="548595"/>
                <a:gridCol w="704870"/>
                <a:gridCol w="705414"/>
                <a:gridCol w="548595"/>
                <a:gridCol w="352707"/>
                <a:gridCol w="352707"/>
                <a:gridCol w="391776"/>
                <a:gridCol w="353248"/>
                <a:gridCol w="374411"/>
                <a:gridCol w="374411"/>
              </a:tblGrid>
              <a:tr h="356939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Контингенты</a:t>
                      </a: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стро</a:t>
                      </a: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ки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Подлежало осмотрам</a:t>
                      </a: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из них</a:t>
                      </a: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сельских жителей</a:t>
                      </a: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Осмотрено</a:t>
                      </a: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из них</a:t>
                      </a: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сельских жителей</a:t>
                      </a: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из числа осмотренных (гр. 5)</a:t>
                      </a:r>
                      <a:b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определены группы здоровья</a:t>
                      </a:r>
                    </a:p>
                  </a:txBody>
                  <a:tcPr marL="42407" marR="42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84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II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III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из них:</a:t>
                      </a: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IV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4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III</a:t>
                      </a: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III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б</a:t>
                      </a: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84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2407" marR="42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2407" marR="42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42407" marR="42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42407" marR="42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42407" marR="42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42407" marR="42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42407" marR="42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42407" marR="42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42407" marR="42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</a:p>
                  </a:txBody>
                  <a:tcPr marL="42407" marR="42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</a:p>
                  </a:txBody>
                  <a:tcPr marL="42407" marR="42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5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Дети в возрасте 0–14 лет включительно</a:t>
                      </a:r>
                    </a:p>
                  </a:txBody>
                  <a:tcPr marL="42407" marR="42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5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из них дети до 1 года</a:t>
                      </a:r>
                    </a:p>
                  </a:txBody>
                  <a:tcPr marL="42407" marR="42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568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Дети в возрасте 15–17 лет включительно </a:t>
                      </a:r>
                    </a:p>
                  </a:txBody>
                  <a:tcPr marL="42407" marR="42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195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Из общего числа детей 15–17 лет (стр. 3) –юношей</a:t>
                      </a:r>
                    </a:p>
                  </a:txBody>
                  <a:tcPr marL="42407" marR="42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568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Школьники (из суммы строк 1+3)</a:t>
                      </a:r>
                    </a:p>
                  </a:txBody>
                  <a:tcPr marL="42407" marR="42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9135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Из общего числа детей (из суммы строк 1+3) дети сироты в стационарных учреждениях</a:t>
                      </a:r>
                    </a:p>
                  </a:txBody>
                  <a:tcPr marL="42407" marR="42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568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Дети находящиеся под опекой в семьях</a:t>
                      </a:r>
                    </a:p>
                  </a:txBody>
                  <a:tcPr marL="42407" marR="42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9135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Контингенты взрослого населения (18 лет</a:t>
                      </a:r>
                      <a:b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и старше), всего</a:t>
                      </a:r>
                    </a:p>
                  </a:txBody>
                  <a:tcPr marL="42407" marR="42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568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из них     старше трудоспособного возраста</a:t>
                      </a:r>
                    </a:p>
                  </a:txBody>
                  <a:tcPr marL="42407" marR="42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8.1</a:t>
                      </a: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 strike="sngStrike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929"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   диспансеризация и профилактический    осмотр   </a:t>
                      </a:r>
                    </a:p>
                    <a:p>
                      <a:pPr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   определенных групп взрослого населения</a:t>
                      </a:r>
                    </a:p>
                  </a:txBody>
                  <a:tcPr marL="42407" marR="42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8.2</a:t>
                      </a: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568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               из них старше трудоспособного возраста</a:t>
                      </a:r>
                    </a:p>
                  </a:txBody>
                  <a:tcPr marL="42407" marR="42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8.2.1</a:t>
                      </a: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1548">
                <a:tc>
                  <a:txBody>
                    <a:bodyPr/>
                    <a:lstStyle/>
                    <a:p>
                      <a:pPr marL="9017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   углубленная диспансеризация граждан,    </a:t>
                      </a:r>
                    </a:p>
                    <a:p>
                      <a:pPr marL="9017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   переболевших новой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короновирусной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</a:t>
                      </a:r>
                    </a:p>
                    <a:p>
                      <a:pPr marL="9017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   инфекцией </a:t>
                      </a: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COVID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-19</a:t>
                      </a:r>
                    </a:p>
                  </a:txBody>
                  <a:tcPr marL="42407" marR="42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.2.2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568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Всего (сумма строк 1, 3, 8)</a:t>
                      </a:r>
                    </a:p>
                  </a:txBody>
                  <a:tcPr marL="42407" marR="42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407" marR="424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-63787"/>
            <a:ext cx="1311128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5. Профилактические осмотры и диспансеризация, проведенные медицинской организацией, человек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(2510)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											       	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4714884"/>
            <a:ext cx="642942" cy="20002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785794"/>
            <a:ext cx="7829576" cy="857256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Приложение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№1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Заполняется  по диспансеризации и профилактическим осмотрам, которые проводят ежегодно 1 раз в год для всех контингентов. Охват должен быть 100 % к 9 мая ежегодно.</a:t>
            </a: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6089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848872" cy="504056"/>
          </a:xfrm>
        </p:spPr>
        <p:txBody>
          <a:bodyPr>
            <a:normAutofit/>
          </a:bodyPr>
          <a:lstStyle/>
          <a:p>
            <a:pPr algn="r"/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001148887"/>
              </p:ext>
            </p:extLst>
          </p:nvPr>
        </p:nvGraphicFramePr>
        <p:xfrm>
          <a:off x="357158" y="214290"/>
          <a:ext cx="8572560" cy="73178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71702"/>
                <a:gridCol w="213020"/>
                <a:gridCol w="251727"/>
                <a:gridCol w="678261"/>
                <a:gridCol w="928694"/>
                <a:gridCol w="785818"/>
                <a:gridCol w="714380"/>
                <a:gridCol w="1071570"/>
                <a:gridCol w="785818"/>
                <a:gridCol w="500066"/>
                <a:gridCol w="571504"/>
              </a:tblGrid>
              <a:tr h="1285884">
                <a:tc>
                  <a:txBody>
                    <a:bodyPr/>
                    <a:lstStyle/>
                    <a:p>
                      <a:pPr algn="ctr"/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ИВОВ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УВОВ</a:t>
                      </a:r>
                    </a:p>
                    <a:p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Супруги погибших (умерших) инвалидов и участников ВОВ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Лица награжденные знаком «Жителю блокадного Ленинграда»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Узники концлагерей и других мест принудительного содержания, созданных фашистами</a:t>
                      </a:r>
                    </a:p>
                    <a:p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Труженики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тыла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Граждане, родившиеся в довоенный период и в годы ВОВ, постоянно проживающие на территории Забайкальского края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Участники боевых действий, кроме инвалидов боевых действий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Инвалиды боевых действий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Ветераны военной службы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16024"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Состоит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 </a:t>
                      </a:r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«Д» учете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 </a:t>
                      </a:r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начало года ,чел.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554542"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Снято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</a:t>
                      </a:r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 «Д» учета в течении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одного месяца(ежемесячно нарастающим итогом,)всего, в том числе в связи </a:t>
                      </a:r>
                    </a:p>
                    <a:p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-со смертью.</a:t>
                      </a:r>
                    </a:p>
                    <a:p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 другим причинам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284976"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Взято на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«Д»  учет в течении  отчетного месяца, чел.(ежемесячно нарастающим итогом)</a:t>
                      </a:r>
                      <a:endParaRPr lang="ru-RU" sz="800" b="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554542">
                <a:tc>
                  <a:txBody>
                    <a:bodyPr/>
                    <a:lstStyle/>
                    <a:p>
                      <a:pPr algn="r"/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Состоит на «Д» учете на 01 число отчетного месяца. Из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них </a:t>
                      </a:r>
                      <a:r>
                        <a:rPr lang="en-US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1группа инвалидности </a:t>
                      </a:r>
                    </a:p>
                    <a:p>
                      <a:pPr algn="r"/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2 группа инвалидности </a:t>
                      </a:r>
                    </a:p>
                    <a:p>
                      <a:pPr algn="r"/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3 группа инвалидности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254321"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Охвачено профилактическими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осмотрами человек% от подлежащих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206856"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 осмотрено на дому, человек % от охваченных осмотрами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265697"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Число граждан,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прошедших  1 этап «Д» из них осмотрено на дому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265697"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Число граждан , 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направленных на </a:t>
                      </a:r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2 этап диспансеризации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180920"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Число граждан ,  завершивших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2 этап диспансеризации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178396">
                <a:tc>
                  <a:txBody>
                    <a:bodyPr/>
                    <a:lstStyle/>
                    <a:p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Нуждалось в стац. лечении, чел. пролечено,(чел/% от нуждающихся 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325076">
                <a:tc>
                  <a:txBody>
                    <a:bodyPr/>
                    <a:lstStyle/>
                    <a:p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Нуждалось в амбулаторном лечении,чел.пролечено,(чел/% от нуждающихся 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205820">
                <a:tc>
                  <a:txBody>
                    <a:bodyPr/>
                    <a:lstStyle/>
                    <a:p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Нуждалось в сан-кур. леч. чел. пролечено,(чел/% от нуж-ся 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215278">
                <a:tc>
                  <a:txBody>
                    <a:bodyPr/>
                    <a:lstStyle/>
                    <a:p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Нуждалось в оказании ВМП чел. пролечено,(чел/% от нуждающихся 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305252"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Нуждалось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</a:t>
                      </a:r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 зубопротезировании, чел./получили(чел./% от нуждающихся)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352108">
                <a:tc>
                  <a:txBody>
                    <a:bodyPr/>
                    <a:lstStyle/>
                    <a:p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Нуждалось в </a:t>
                      </a:r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слухопротезировании,чел./получили(чел./% от нуждающихся)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957703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848872" cy="504056"/>
          </a:xfrm>
        </p:spPr>
        <p:txBody>
          <a:bodyPr>
            <a:normAutofit/>
          </a:bodyPr>
          <a:lstStyle/>
          <a:p>
            <a:pPr algn="r"/>
            <a:r>
              <a:rPr lang="ru-RU" sz="1000" dirty="0">
                <a:solidFill>
                  <a:schemeClr val="tx1"/>
                </a:solidFill>
              </a:rPr>
              <a:t>Приложение № </a:t>
            </a:r>
            <a:r>
              <a:rPr lang="ru-RU" sz="1000" dirty="0" smtClean="0">
                <a:solidFill>
                  <a:schemeClr val="tx1"/>
                </a:solidFill>
              </a:rPr>
              <a:t>2</a:t>
            </a:r>
            <a:endParaRPr lang="ru-RU" sz="1000" dirty="0">
              <a:solidFill>
                <a:schemeClr val="tx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215158702"/>
              </p:ext>
            </p:extLst>
          </p:nvPr>
        </p:nvGraphicFramePr>
        <p:xfrm>
          <a:off x="214282" y="1000107"/>
          <a:ext cx="8733969" cy="55900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61374"/>
                <a:gridCol w="648072"/>
                <a:gridCol w="515822"/>
                <a:gridCol w="208280"/>
                <a:gridCol w="284010"/>
                <a:gridCol w="288032"/>
                <a:gridCol w="720080"/>
                <a:gridCol w="720080"/>
                <a:gridCol w="720080"/>
                <a:gridCol w="576064"/>
                <a:gridCol w="648072"/>
                <a:gridCol w="648072"/>
                <a:gridCol w="720080"/>
                <a:gridCol w="775851"/>
              </a:tblGrid>
              <a:tr h="484677">
                <a:tc rowSpan="3"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Диспансеризация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Состояло под «Д» наблюдением на начало года ,чел.</a:t>
                      </a:r>
                    </a:p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Вновь взято под «Д» наблюдение чел.(ежемесячно нарастающим итогом)</a:t>
                      </a:r>
                    </a:p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Снято с «Д» наблюдения в течении месяца, чел.(ежемесячно нарастающим итогом); </a:t>
                      </a:r>
                    </a:p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Подлежит диспансеризации на начало отчетного года ,чел.</a:t>
                      </a:r>
                    </a:p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Число граждан, прошедших «Д» чел.(ежемесячно с нарастающим итогом)</a:t>
                      </a:r>
                    </a:p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том числе ,число граждан, прошедших диспансеризацию на дому, чел.(ежемесячно с нарастающим итогом)</a:t>
                      </a:r>
                    </a:p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Оказание медицинской помощи указанным категориям граждан</a:t>
                      </a:r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Получили зубопротезирование, чел.(ежемесячно нарастающим итогом)</a:t>
                      </a:r>
                    </a:p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Получили сан-кур лечение, чел. .(ежемесячно с нарастающим итогом)</a:t>
                      </a:r>
                    </a:p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Получили </a:t>
                      </a:r>
                      <a:r>
                        <a:rPr lang="ru-RU" sz="8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слухопротезирование</a:t>
                      </a:r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,чел. (ежемесячно. с нарастающим итогом)</a:t>
                      </a:r>
                    </a:p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4807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Число граждан указанных категорий, которым оказана мед.помощ,чел. ежемесячно с нарастающим итогом)</a:t>
                      </a:r>
                    </a:p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том числе на дому, чел.(ежемесячно с нарастающим итогом)</a:t>
                      </a:r>
                    </a:p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121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 чел</a:t>
                      </a:r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них выехало</a:t>
                      </a:r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них умерло</a:t>
                      </a:r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470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Инвалиды ВОВ 1941-1945годов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520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Ветераны (участники)ВОВ1941-1945годов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1189">
                <a:tc>
                  <a:txBody>
                    <a:bodyPr/>
                    <a:lstStyle/>
                    <a:p>
                      <a:r>
                        <a:rPr lang="ru-RU" sz="9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Вдовы(вдовцы) умерших инвалидов и ветеранов ВОВ1941-1945годов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22893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Лица награжденные знаком «Жителю блокадного Ленинграда»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8099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Бывшие несовершеннолетние узники концлагерей,  </a:t>
                      </a:r>
                    </a:p>
                    <a:p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гетто, других мест принудительного содержания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738402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Приложение № 3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Заполняется в соответствии с распоряжением  Министерства здравоохранения Забайкальского края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8 февраля 2024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года №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140/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«О проведении диспансеризации инвалидов и участников Великой отечественной войны и лиц, приравненных к ним, и обеспечении внеочередного оказания им медицинской помощи, включая медицинскую помощь на дому маломобильным ветеранам войны в мед. организациях Забайкальского края в 2024 году»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16039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44242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Список необходимых документов для сдачи годового отчета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Диспансерное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наблюдение инвалидов и участников Великой Отечественной войны 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воинов-интернационалистов: 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ФФСН № 30 </a:t>
            </a: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таблица № </a:t>
            </a:r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2600, № 2610 (строка 1, 4.1), № 1050, 2510 строка 8.1, столбец 5, </a:t>
            </a:r>
          </a:p>
          <a:p>
            <a:pPr lvl="0"/>
            <a:endParaRPr lang="ru-RU" sz="1400" b="1" dirty="0" smtClean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Приложение </a:t>
            </a: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№ 1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Распоряжению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Министерства здравоохранения Забайкальского  края от 08 февраля 2024 года</a:t>
            </a:r>
          </a:p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140/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Приложение № </a:t>
            </a:r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   Распоряжению Министерства здравоохранения Забайкальского  края от 08 февраля 2024 года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№ 140/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Приложение № </a:t>
            </a:r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Распоряжению Министерства здравоохранения Забайкальского  края от 08 февраля 2024 года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№ 140/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Приложение № 4</a:t>
            </a: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 Распоряжению Министерства здравоохранения Забайкальского  края от 08 февраля 2024 года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№ 140/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Приложение </a:t>
            </a: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 Распоряжению Министерства здравоохранения Забайкальского  края от 08 февраля 2024 года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№ 140/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Приложение</a:t>
            </a:r>
            <a:r>
              <a:rPr lang="ru-RU" sz="1400" b="1" dirty="0" smtClean="0">
                <a:solidFill>
                  <a:srgbClr val="E40059">
                    <a:lumMod val="60000"/>
                    <a:lumOff val="4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   Распоряжению  Министерства здравоохранения Забайкальского края от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08 февраля 2024 года № 141/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endParaRPr lang="ru-RU" sz="1400" b="1" dirty="0" smtClean="0">
              <a:solidFill>
                <a:srgbClr val="E40059">
                  <a:lumMod val="60000"/>
                  <a:lumOff val="4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Поименные списки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УВОВ с указанием ФИО; года рождения; места жительства; категории-инвалид, участник ВОВ, вдова инвалида  и участника ВОВ, лицо награжденное знаком «Жителю блокадного Ленинграда», узник концлагеря, гетто, других мест принудительного содержания, созданных фашистами и их союзниками в период Второй мировой войны, труженик тыла, ветеранов боевых действий, инвалидов боевых действий, ветеранов военной службы.</a:t>
            </a:r>
          </a:p>
          <a:p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Списки должны быть заверены военкоматом!</a:t>
            </a:r>
          </a:p>
          <a:p>
            <a:r>
              <a:rPr lang="ru-RU" sz="1400" dirty="0" smtClean="0">
                <a:latin typeface="Times New Roman"/>
                <a:ea typeface="Calibri"/>
              </a:rPr>
              <a:t>Общая </a:t>
            </a:r>
            <a:r>
              <a:rPr lang="ru-RU" sz="1400" dirty="0">
                <a:latin typeface="Times New Roman"/>
                <a:ea typeface="Calibri"/>
              </a:rPr>
              <a:t>численность граждан, родившихся в довоенный период и в годы Великой Отечественной </a:t>
            </a:r>
            <a:r>
              <a:rPr lang="ru-RU" sz="1400" dirty="0" smtClean="0">
                <a:latin typeface="Times New Roman"/>
                <a:ea typeface="Calibri"/>
              </a:rPr>
              <a:t>войны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. </a:t>
            </a:r>
            <a:r>
              <a:rPr lang="ru-RU" sz="1400" dirty="0" smtClean="0">
                <a:latin typeface="Times New Roman"/>
                <a:ea typeface="Times New Roman"/>
                <a:cs typeface="Times New Roman"/>
              </a:rPr>
              <a:t>Состоит пациентов на учете (прикрепленных) в медицинской организации</a:t>
            </a:r>
          </a:p>
          <a:p>
            <a:endParaRPr lang="ru-RU" sz="1400" dirty="0" smtClean="0">
              <a:latin typeface="Times New Roman"/>
              <a:ea typeface="Calibri"/>
            </a:endParaRPr>
          </a:p>
          <a:p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ФФСН № 12 таблица № 4001,  (4), (6).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9437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1282154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Приложение № 3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753407175"/>
              </p:ext>
            </p:extLst>
          </p:nvPr>
        </p:nvGraphicFramePr>
        <p:xfrm>
          <a:off x="457200" y="1935163"/>
          <a:ext cx="8115328" cy="4221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74829"/>
                <a:gridCol w="1554351"/>
                <a:gridCol w="1785950"/>
                <a:gridCol w="1500198"/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</a:rPr>
                        <a:t>Наименование</a:t>
                      </a:r>
                      <a:r>
                        <a:rPr lang="ru-RU" sz="1000" b="1" baseline="0" dirty="0" smtClean="0">
                          <a:latin typeface="Times New Roman" pitchFamily="18" charset="0"/>
                        </a:rPr>
                        <a:t> медицинской организации</a:t>
                      </a:r>
                      <a:endParaRPr lang="ru-RU" sz="1000" b="1" dirty="0">
                        <a:latin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9388">
                <a:tc rowSpan="2"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</a:rPr>
                        <a:t>Всего</a:t>
                      </a:r>
                      <a:r>
                        <a:rPr lang="ru-RU" sz="1200" baseline="0" dirty="0" smtClean="0">
                          <a:latin typeface="Times New Roman" pitchFamily="18" charset="0"/>
                        </a:rPr>
                        <a:t> состоит на учете маломобильных граждан</a:t>
                      </a:r>
                      <a:endParaRPr lang="ru-RU" sz="1200" dirty="0">
                        <a:latin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3"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</a:rPr>
                        <a:t>Отчетный период (количество месяцев текущего года)</a:t>
                      </a:r>
                      <a:endParaRPr lang="ru-RU" sz="1200" dirty="0"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71957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</a:rPr>
                        <a:t>Количество человек которым осуществлена</a:t>
                      </a:r>
                      <a:r>
                        <a:rPr lang="ru-RU" sz="1200" baseline="0" dirty="0" smtClean="0">
                          <a:latin typeface="Times New Roman" pitchFamily="18" charset="0"/>
                        </a:rPr>
                        <a:t>  доставка лекарственных препаратов на дом(нарастающим итогом)</a:t>
                      </a:r>
                      <a:endParaRPr lang="ru-RU" sz="1200" dirty="0"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</a:rPr>
                        <a:t>Количество проведенных активных патронажей (чел.)(нарастающим итогом)</a:t>
                      </a:r>
                      <a:endParaRPr lang="ru-RU" sz="1200" dirty="0">
                        <a:latin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</a:rPr>
                        <a:t>Количество осмотров врачебным составом мобильных бригад на дому (чел.)  (нарастающим итогом)</a:t>
                      </a:r>
                      <a:endParaRPr lang="ru-RU" sz="1200" dirty="0"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</a:rPr>
                        <a:t>Итого</a:t>
                      </a:r>
                      <a:endParaRPr lang="ru-RU" b="1" dirty="0">
                        <a:latin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65921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115328" cy="796086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Приложение №4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96752"/>
            <a:ext cx="8784976" cy="53285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Приложение  к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распоряжению Министерства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здравоохранения Забайкальского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края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от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8 февраля 2024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года №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140/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2000" b="1" dirty="0">
              <a:solidFill>
                <a:srgbClr val="000000"/>
              </a:solidFill>
              <a:latin typeface="Times New Roman" pitchFamily="18" charset="0"/>
              <a:ea typeface="Arial Unicode MS"/>
              <a:cs typeface="Times New Roman" pitchFamily="18" charset="0"/>
            </a:endParaRPr>
          </a:p>
          <a:p>
            <a:pPr algn="just"/>
            <a:r>
              <a:rPr lang="ru-RU" sz="2400" dirty="0">
                <a:solidFill>
                  <a:srgbClr val="000000"/>
                </a:solidFill>
                <a:ea typeface="Arial Unicode MS"/>
                <a:cs typeface="Times New Roman"/>
              </a:rPr>
              <a:t>О</a:t>
            </a:r>
            <a:r>
              <a:rPr lang="ru-RU" sz="2400" dirty="0" smtClean="0">
                <a:solidFill>
                  <a:srgbClr val="000000"/>
                </a:solidFill>
                <a:ea typeface="Arial Unicode MS"/>
                <a:cs typeface="Times New Roman"/>
              </a:rPr>
              <a:t> </a:t>
            </a:r>
            <a:r>
              <a:rPr lang="ru-RU" sz="2400" dirty="0">
                <a:solidFill>
                  <a:srgbClr val="000000"/>
                </a:solidFill>
                <a:ea typeface="Arial Unicode MS"/>
                <a:cs typeface="Times New Roman"/>
              </a:rPr>
              <a:t>включении инвалидов, ветеранов, вдов (вдовцов) умерших инвалидов и ветеранов Великой Отечественной войны, лиц награжденных знаком «Жителю блокадного Ленинграда», и бывших несовершеннолетних узников концлагерей, гетто, других мест принудительного содержания, созданных фашистами и их союзниками в период Второй Мировой войны, «детей войны» в проект «Координаторы здоровья</a:t>
            </a:r>
            <a:r>
              <a:rPr lang="ru-RU" sz="2400" dirty="0" smtClean="0">
                <a:solidFill>
                  <a:srgbClr val="000000"/>
                </a:solidFill>
                <a:ea typeface="Arial Unicode MS"/>
                <a:cs typeface="Times New Roman"/>
              </a:rPr>
              <a:t>». </a:t>
            </a:r>
            <a:r>
              <a:rPr lang="ru-RU" sz="2400" b="1" i="1" dirty="0" smtClean="0">
                <a:solidFill>
                  <a:srgbClr val="000000"/>
                </a:solidFill>
                <a:ea typeface="Arial Unicode MS"/>
                <a:cs typeface="Times New Roman"/>
              </a:rPr>
              <a:t>Заполняется на текущий отчетный период.</a:t>
            </a:r>
            <a:endParaRPr lang="ru-RU" sz="2400" b="1" i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6623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71008632"/>
              </p:ext>
            </p:extLst>
          </p:nvPr>
        </p:nvGraphicFramePr>
        <p:xfrm>
          <a:off x="683567" y="1268760"/>
          <a:ext cx="7920880" cy="5256584"/>
        </p:xfrm>
        <a:graphic>
          <a:graphicData uri="http://schemas.openxmlformats.org/drawingml/2006/table">
            <a:tbl>
              <a:tblPr firstRow="1" firstCol="1" bandRow="1"/>
              <a:tblGrid>
                <a:gridCol w="791799"/>
                <a:gridCol w="791799"/>
                <a:gridCol w="791799"/>
                <a:gridCol w="791799"/>
                <a:gridCol w="791799"/>
                <a:gridCol w="792377"/>
                <a:gridCol w="792377"/>
                <a:gridCol w="792377"/>
                <a:gridCol w="792377"/>
                <a:gridCol w="792377"/>
              </a:tblGrid>
              <a:tr h="29436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ИВОВ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УВОВ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Вдовы ветеранов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Узники </a:t>
                      </a:r>
                      <a:r>
                        <a:rPr lang="ru-RU" sz="1800" b="1" dirty="0" err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конц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. лагерей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Жители блокадного</a:t>
                      </a:r>
                      <a:r>
                        <a:rPr lang="ru-RU" sz="1800" b="1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baseline="0" dirty="0" err="1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ленинграда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Труженики тыла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Дети войны</a:t>
                      </a:r>
                      <a:endParaRPr lang="ru-RU" sz="18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Участники боевых действий</a:t>
                      </a:r>
                      <a:endParaRPr lang="ru-RU" sz="18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Инвалиды боевых</a:t>
                      </a:r>
                      <a:r>
                        <a:rPr lang="ru-RU" sz="1800" b="1" baseline="0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действий</a:t>
                      </a:r>
                      <a:endParaRPr lang="ru-RU" sz="18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Ветераны военной службы</a:t>
                      </a:r>
                      <a:endParaRPr lang="ru-RU" sz="18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28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Количество получивших услугу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Количество получивших услугу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Количество получивших услугу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Количество получивших услугу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Количество получивших услугу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Количество получивших услугу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Количество получивших услугу</a:t>
                      </a:r>
                      <a:endParaRPr lang="ru-RU" sz="14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Количество получивших услугу</a:t>
                      </a:r>
                      <a:endParaRPr lang="ru-RU" sz="14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Количество получивших услугу</a:t>
                      </a:r>
                      <a:endParaRPr lang="ru-RU" sz="14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Количество получивших услугу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427984" y="49464"/>
            <a:ext cx="478802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Приложение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№4</a:t>
            </a:r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39890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115328" cy="796086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Приложение №5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712968" cy="561662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Приложение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 распоряжению  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Министерства здравоохранения Забайкальского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края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от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8 февраля 2024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года №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140/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b="1" dirty="0">
              <a:solidFill>
                <a:srgbClr val="000000"/>
              </a:solidFill>
              <a:latin typeface="Times New Roman" pitchFamily="18" charset="0"/>
              <a:ea typeface="Arial Unicode MS"/>
              <a:cs typeface="Times New Roman" pitchFamily="18" charset="0"/>
            </a:endParaRPr>
          </a:p>
          <a:p>
            <a:pPr algn="just"/>
            <a:r>
              <a:rPr lang="ru-RU" sz="2400" dirty="0" smtClean="0"/>
              <a:t>О </a:t>
            </a:r>
            <a:r>
              <a:rPr lang="ru-RU" sz="2400" dirty="0"/>
              <a:t>предоставлении бесплатных услуг по медицинской реабилитации на амбулаторном уровне с использованием имеющихся реабилитационных отделений инвалидов, ветеранов, вдов (вдовцов) умерших инвалидов и ветеранов Великой Отечественной войны, лиц награжденных знаком «Жителю блокадного Ленинграда», и бывших несовершеннолетних узников концлагерей, гетто, других мест принудительного содержания, созданных фашистами и их союзниками в период Второй Мировой войны, «детей войны</a:t>
            </a:r>
            <a:r>
              <a:rPr lang="ru-RU" sz="2400" dirty="0" smtClean="0"/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xmlns="" val="4229521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88538647"/>
              </p:ext>
            </p:extLst>
          </p:nvPr>
        </p:nvGraphicFramePr>
        <p:xfrm>
          <a:off x="642910" y="1357298"/>
          <a:ext cx="8059851" cy="5268830"/>
        </p:xfrm>
        <a:graphic>
          <a:graphicData uri="http://schemas.openxmlformats.org/drawingml/2006/table">
            <a:tbl>
              <a:tblPr firstRow="1" firstCol="1" bandRow="1"/>
              <a:tblGrid>
                <a:gridCol w="514255"/>
                <a:gridCol w="487074"/>
                <a:gridCol w="514255"/>
                <a:gridCol w="487074"/>
                <a:gridCol w="514255"/>
                <a:gridCol w="487074"/>
                <a:gridCol w="514255"/>
                <a:gridCol w="487074"/>
                <a:gridCol w="514255"/>
                <a:gridCol w="487074"/>
                <a:gridCol w="514255"/>
                <a:gridCol w="487074"/>
                <a:gridCol w="514255"/>
                <a:gridCol w="514255"/>
                <a:gridCol w="514255"/>
                <a:gridCol w="509112"/>
              </a:tblGrid>
              <a:tr h="144586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ИВОВ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УВОВ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Вдовы ветеранов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Узники </a:t>
                      </a:r>
                      <a:r>
                        <a:rPr lang="ru-RU" sz="2000" b="1" dirty="0" err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конц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. лагерей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Труженики тыла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Дети войны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Блокадники</a:t>
                      </a:r>
                      <a:endParaRPr lang="ru-RU" sz="20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Дети войны</a:t>
                      </a:r>
                      <a:endParaRPr lang="ru-RU" sz="20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229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Количество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курируемых в проекте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Общее количество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Количество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курируемых в проекте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Общее количество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Количество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курируемых в проекте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Общее количество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Количество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курируемых в проекте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Общее количество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Количество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курируемых в проекте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Общее количество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Количество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курируемых в проекте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Общее количество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Количество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курируемых в проекте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i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Общее количество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i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Количество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курируемых в проекте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Общее количество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i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781152" y="0"/>
            <a:ext cx="436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Приложение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№5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234845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7806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Приложение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Заполняется в соответствии с распоряжением  Министерства здравоохранения Забайкальского края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8 февраля 2024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года №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141/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«О проведении диспансеризации и профилактических осмотров граждан, относящихся к категории «Дети войны», в медицинских организациях Забайкальского края в 2024 году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22176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83383749"/>
              </p:ext>
            </p:extLst>
          </p:nvPr>
        </p:nvGraphicFramePr>
        <p:xfrm>
          <a:off x="611560" y="1556792"/>
          <a:ext cx="7776866" cy="3096344"/>
        </p:xfrm>
        <a:graphic>
          <a:graphicData uri="http://schemas.openxmlformats.org/drawingml/2006/table">
            <a:tbl>
              <a:tblPr firstRow="1" firstCol="1" bandRow="1"/>
              <a:tblGrid>
                <a:gridCol w="1276570"/>
                <a:gridCol w="1625074"/>
                <a:gridCol w="1625074"/>
                <a:gridCol w="1625074"/>
                <a:gridCol w="1625074"/>
              </a:tblGrid>
              <a:tr h="288032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Всего граждан, относящихся к категории «дети войны»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Охвачено медицинскими осмотрами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801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Охвачено диспансеризацией, (нарастающим итогом)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Охвачено профилактическими осмотрами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(нарастающим итогом)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401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Число граждан прошедших диспансеризацию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 том числе на дому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Число граждан прошедших медицинские осмотры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 том числе на дому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Итого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066038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1214422"/>
            <a:ext cx="82868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Закон Забайкальского края «О мерах социальной поддержки граждан, родившихся в довоенный период и в годы Великой Отечественной войны, постоянно проживающие на территории Забайкальского края» принят Законодательным Собранием Забайкальского края 17 апреля 2019 года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3786190"/>
            <a:ext cx="807249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Статья 1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Настоящий Закон края устанавливает меры социальной поддержки гражданам РФ, родившимся до 3 сентября 1945 года, в том числе в годы Великой Отечественной войны, постоянно проживающие на территории Забайкальского края (далее – граждане, родившиеся в довоенный период и в годы Великой Отечественной войны)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1071546"/>
            <a:ext cx="83582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Национальный проект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«Демография»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Федеральный проект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«Разработка и реализация программы системной поддержки и повышения качества жизни граждан старшего поколения «Старшее поколение»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472" y="3000372"/>
            <a:ext cx="778674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Целевой показатель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доля лиц старше трудоспособного возраста, у которых выявлены заболевания и патологические состояния, находящихся под диспансерным наблюдением»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sz="2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2024 год - 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90,1</a:t>
            </a:r>
          </a:p>
          <a:p>
            <a:pPr algn="ctr"/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301608" cy="2880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Таблица 4001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596" y="1142984"/>
            <a:ext cx="8291264" cy="133374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5. Взрослые старше трудоспособного возраста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(4000)                                                                    Код по ОКЕИ: единица - 642; человек - 792</a:t>
            </a:r>
          </a:p>
          <a:p>
            <a:pPr marL="0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28596" y="2857496"/>
          <a:ext cx="8286808" cy="462346"/>
        </p:xfrm>
        <a:graphic>
          <a:graphicData uri="http://schemas.openxmlformats.org/drawingml/2006/table">
            <a:tbl>
              <a:tblPr/>
              <a:tblGrid>
                <a:gridCol w="2710317"/>
                <a:gridCol w="5576491"/>
              </a:tblGrid>
              <a:tr h="4623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(4001)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285720" y="3007928"/>
            <a:ext cx="871543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Число физических лиц зарегистрированных пациентов - всего 1 ___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_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_________, из них с диагнозом, установленным впервые в жизни 2 ______________________,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состоит под диспансерным наблюдением на конец отчетного года (из гр. 15,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1.0)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________,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общего числа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зарегистрированных пациентов (из гр.1) подлежало диспансерному наблюдению в соответствии с Порядком проведения диспансерного наблюдения за взрослыми, утвержденным приказом Минздрава России от 15 марта 2022 года №168н 4____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4313_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____, 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них с впервые в жизни установленным диагнозом (из гр.4) 5____________, 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них находилось под диспансерным наблюдением в отчетном году 6___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3886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_________, 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них с впервые в жизни установленным диагнозом 7_______.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2844" y="5715016"/>
            <a:ext cx="87868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ФФСН N 12 "Сведения о числе заболеваний, зарегистрированных у пациентов, проживающих в районе обслуживания медицинской организации"</a:t>
            </a:r>
            <a:endParaRPr lang="ru-RU" sz="1000" dirty="0"/>
          </a:p>
        </p:txBody>
      </p:sp>
    </p:spTree>
    <p:extLst>
      <p:ext uri="{BB962C8B-B14F-4D97-AF65-F5344CB8AC3E}">
        <p14:creationId xmlns:p14="http://schemas.microsoft.com/office/powerpoint/2010/main" xmlns="" val="261317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928662" y="1428736"/>
          <a:ext cx="7286675" cy="4544955"/>
        </p:xfrm>
        <a:graphic>
          <a:graphicData uri="http://schemas.openxmlformats.org/drawingml/2006/table">
            <a:tbl>
              <a:tblPr/>
              <a:tblGrid>
                <a:gridCol w="3231047"/>
                <a:gridCol w="473370"/>
                <a:gridCol w="676177"/>
                <a:gridCol w="608893"/>
                <a:gridCol w="743938"/>
                <a:gridCol w="744415"/>
                <a:gridCol w="808835"/>
              </a:tblGrid>
              <a:tr h="717072"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Наименование </a:t>
                      </a: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 строки</a:t>
                      </a: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Ветераны ВОВ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Инвалиды ВОВ</a:t>
                      </a: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Ветераны боевых действи</a:t>
                      </a: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Инвалиды боевых действий</a:t>
                      </a: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Ветераны военной службы</a:t>
                      </a: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9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295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Состоит под диспансерным наблюдением на начало отчетного года</a:t>
                      </a: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295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Вновь взято под диспансерное наблюдение в отчетном году</a:t>
                      </a: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295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Снято с диспансерного наблюдения в течение отчетного года</a:t>
                      </a: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295">
                <a:tc>
                  <a:txBody>
                    <a:bodyPr/>
                    <a:lstStyle/>
                    <a:p>
                      <a:pPr marL="10795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из них: выехало</a:t>
                      </a: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295">
                <a:tc>
                  <a:txBody>
                    <a:bodyPr/>
                    <a:lstStyle/>
                    <a:p>
                      <a:pPr marL="10795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          умерло</a:t>
                      </a: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295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Состоит под диспансерным наблюдением на конец отчетного года</a:t>
                      </a: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589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в том числе по группам инвалидности:</a:t>
                      </a:r>
                    </a:p>
                    <a:p>
                      <a:pPr marL="10795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I</a:t>
                      </a: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295">
                <a:tc>
                  <a:txBody>
                    <a:bodyPr/>
                    <a:lstStyle/>
                    <a:p>
                      <a:pPr marL="10795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II</a:t>
                      </a: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295">
                <a:tc>
                  <a:txBody>
                    <a:bodyPr/>
                    <a:lstStyle/>
                    <a:p>
                      <a:pPr marL="10795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III</a:t>
                      </a: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589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Прошли профилактический медицинский осмотр или диспансеризацию</a:t>
                      </a:r>
                      <a:r>
                        <a:rPr lang="ru-RU" sz="1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(из стр. 6)</a:t>
                      </a: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295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Нуждались в стационарном лечении</a:t>
                      </a: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295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Получили стационарное лечение из числа нуждавшихся (стр. 11)</a:t>
                      </a: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295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Получили санаторно-курортное лечение</a:t>
                      </a: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295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Прошли курс медицинской реабилитации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</a:t>
                      </a: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142852"/>
            <a:ext cx="8344976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6. Диспансерное наблюдение за ветеранами Великой Отечественной войны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боевых действий, военной службы и инвалидами Великой Отечественной войны,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боевых действий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человек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(2600)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														   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2976" y="6357958"/>
            <a:ext cx="69294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ФФСН N 30 "Сведения о медицинской организации" </a:t>
            </a:r>
            <a:endParaRPr lang="ru-RU" sz="1200" dirty="0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5000628" y="2786058"/>
            <a:ext cx="3500462" cy="357190"/>
          </a:xfrm>
          <a:prstGeom prst="flowChartAlternate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072066" y="2786058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Строка 6 = стр. 1+ стр. 2- стр.3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786446" y="3643314"/>
            <a:ext cx="3214710" cy="7143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5786414" y="3714752"/>
            <a:ext cx="3357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Строка 6 =  стр.7+стр.8+стр.9 по графам 4 и 6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786446" y="4714884"/>
            <a:ext cx="3214710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857852" y="4714884"/>
            <a:ext cx="3286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Строки 10,11.12,13,14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&lt;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или равно стр.6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643570" y="5715016"/>
            <a:ext cx="3214710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643570" y="5715016"/>
            <a:ext cx="328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Строка 11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&gt;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или равно стр.12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00232" y="3000372"/>
            <a:ext cx="585791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Число зарегистрированных пациентов (из гр.1) подлежало диспансерному наблюдению в соответствии с Порядком проведения диспансерного наблюдения за взрослыми, утвержденным приказом Минздрава России от 15 марта 2022 года №168н, человек  (4)</a:t>
            </a:r>
          </a:p>
          <a:p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Число лиц старше трудоспособного возраста находилось под диспансерным наблюдением в отчетном году, человек (6)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357290" y="2285992"/>
            <a:ext cx="6858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ЦП =  3455 : 4313 </a:t>
            </a:r>
            <a:r>
              <a:rPr lang="ru-RU" sz="32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100 = 90,1</a:t>
            </a:r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71414"/>
            <a:ext cx="6858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Пример расчета целевого показателя (ЦП)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1285860"/>
            <a:ext cx="721523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Отчеты предоставлять в формате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WORD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заверенные подписью и печатью руководителя медицинской организации</a:t>
            </a: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 себе иметь ФФСН №30 и ФФСН №12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Списки ветеранов</a:t>
            </a: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надо заполнять отчеты в презентации!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2071678"/>
            <a:ext cx="707236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ГБУЗ «Забайкальский краевой клинический госпиталь для ветеранов войн»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Город Чита, ул.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Богомягкова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д. 121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veteranchita@mail.ru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428860" y="4500570"/>
            <a:ext cx="52149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Молчанова Татьяна Васильевна</a:t>
            </a:r>
          </a:p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Тел. 8-914-478-59-56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786" y="1214422"/>
            <a:ext cx="79296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Контакты: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714356"/>
            <a:ext cx="77867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Статья 2. Ветераны Великой Отечественной войны, п1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57158" y="214290"/>
            <a:ext cx="864399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ФЗ от 12.01.1995г. № 5-ФЗ «О ветеранах»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14282" y="1643050"/>
            <a:ext cx="850112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Ветеранами Великой Отечественной войны являются лица, принимавшие участие в боевых действиях по защите Отечества или обеспечении воинских частей действующей армии в районах боевых действий; лица, проходившие военную службу или проработавшие в тылу в период Великой Отечественной войны 1941 - 1945 годов (далее - период Великой Отечественной войны) не менее шести месяцев, исключая период работы на временно оккупированных территориях СССР, либо награжденные орденами или медалями СССР за службу и самоотверженный труд в период Великой Отечественной войны.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571480"/>
            <a:ext cx="8072494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 ветеранам Великой Отечественной войны относятся:</a:t>
            </a:r>
          </a:p>
          <a:p>
            <a:pPr marL="342900" indent="-342900">
              <a:buAutoNum type="arabicParenR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участники Великой Отечественной войны;</a:t>
            </a:r>
          </a:p>
          <a:p>
            <a:pPr marL="342900" indent="-342900">
              <a:buAutoNum type="arabicParenR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лица, работавшие на объектах противовоздушной обороны, местной противовоздушной обороны, на строительстве оборонительных сооружений, военно-морских баз, аэродромов и других военных объектов в пределах тыловых границ действующих фронтов, операционных зон действующих флотов, на прифронтовых участках железных и автомобильных дорог; члены экипажей судов транспортного флота, интернированные в начале Великой Отечественной войны в портах других государств;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3) лица, награжденные знаком "Жителю блокадного Ленинграда", лица,        награжденные знаком "Житель осажденного Севастополя", лица, награжденные знаком "Житель осажденного Сталинграда";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4) лица, проработавшие в тылу в период с 22 июня 1941 года по 9 мая 1945 года не менее шести месяцев, исключая период работы на временно оккупированных территориях СССР; лица, награжденные орденами или медалями СССР за самоотверженный труд в период Великой Отечественной войны.</a:t>
            </a:r>
          </a:p>
          <a:p>
            <a:pPr marL="342900" indent="-342900">
              <a:buAutoNum type="arabicParenR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282" y="1500174"/>
            <a:ext cx="828680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 </a:t>
            </a:r>
            <a:r>
              <a:rPr lang="ru-RU" sz="2400" dirty="0" smtClean="0"/>
              <a:t>1) военнослужащие</a:t>
            </a:r>
            <a:r>
              <a:rPr lang="ru-RU" dirty="0" smtClean="0"/>
              <a:t>, в том числе уволенные в запас (отставку), проходившие военную службу (включая воспитанников воинских частей и юнг) либо временно находившиеся в воинских частях, штабах и учреждениях, входивших в состав действующей армии,</a:t>
            </a:r>
            <a:r>
              <a:rPr lang="ru-RU" sz="2400" dirty="0" smtClean="0"/>
              <a:t> партизаны, члены подпольных организаций, действовавших в период гражданской войны или период Великой Отечественной войны на временно оккупированных территориях СССР, рабочие и служащие, работавшие в районах боевых действий, </a:t>
            </a:r>
            <a:r>
              <a:rPr lang="ru-RU" sz="2400" b="1" dirty="0" smtClean="0"/>
              <a:t>ставшие инвалидами вследствие ранения, контузии, увечья или заболевания, полученных в период гражданской войны или период Великой Отечественной войны в районах боевых действий</a:t>
            </a:r>
            <a:r>
              <a:rPr lang="ru-RU" sz="2400" dirty="0" smtClean="0"/>
              <a:t>, </a:t>
            </a:r>
            <a:r>
              <a:rPr lang="ru-RU" dirty="0" smtClean="0"/>
              <a:t>и приравненные по пенсионному обеспечению к военнослужащим воинских частей, входивших в состав действующей армии;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285728"/>
            <a:ext cx="91440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ФЗ от 12.01.1995г. № 5-ФЗ «О ветеранах»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Статья 4. Инвалиды Великой Отечественной войны и инвалиды боевых действий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30580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ФЗ от 12.01.1995г. № 5-ФЗ «О ветеранах»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1318022"/>
            <a:ext cx="8001056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Статья 3.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«Ветераны боевых действий»</a:t>
            </a:r>
            <a:r>
              <a:rPr lang="ru-RU" sz="2400" dirty="0" smtClean="0"/>
              <a:t>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Пункт 1 дополнен подпунктом 2.2 с 21 ноября 2022 г. - Федеральный закон от 21 ноября 2022 г. N 450-ФЗ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Действие подпункта 2.2 распространяется на правоотношения, возникшие с 24 февраля 2022 г.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2.2) лица, поступившие в созданные по решению органов государственной власти Российской Федерации добровольческие формирования, содействующие выполнению задач, возложенных на Вооруженные Силы Российской Федерации, в ходе специальной военной операции на территориях Украины, Донецкой Народной Республики и Луганской Народной Республики с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24 февраля 2022 года, а также на территориях Запорожской области и Херсонской области с 30 сентября 2022 года;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928670"/>
            <a:ext cx="81439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Пункт 1 дополнен подпунктом 2.3 с 28 апреля 2023 г. - Федеральный закон от 28 апреля 2023 г. N 148-ФЗ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2.3) лица, принимавшие в соответствии с решениями органов государственной власти Донецкой Народной Республики, Луганской Народной Республики участие в боевых действиях в составе Вооруженных Сил Донецкой Народной Республики, Народной милиции Луганской Народной Республики, воинских формирований и органов Донецкой Народной Республики и Луганской Народной Республики начиная с 11 мая 2014 года;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3357562"/>
            <a:ext cx="807249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Пункт 1 дополнен подпунктом 2.4 с 28 апреля 2023 г. - Федеральный закон от 28 апреля 2023 г. N 148-ФЗ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Действие положений подпункта 2.4 распространяется на правоотношения, возникшие с 24 февраля 2022 г.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2.4) лица, заключившие контракт (имевшие иные правоотношения) с организациями, содействующими выполнению задач, возложенных на Вооруженные Силы Российской Федерации, в ходе специальной военной операции на территориях Украины, Донецкой Народной Республики и Луганской Народной Республики с 24 февраля 2022 года, а также на территориях Запорожской области и Херсонской области с 30 сентября 2022 года;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2" y="1500174"/>
            <a:ext cx="728667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Статья 5. Ветераны военной службы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Комментируемая статья определяет условия, которым должны отвечать граждане, претендующие на присвоение им звания "Ветеран военной службы". Эти условия разделены на две группы: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1) лица, имеющие общую продолжительность военной службы не менее 20 лет и награжденные за отличия и успехи в службе государственными или ведомственными наградами;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2) лица, проходившие военную службу, являющиеся инвалидами вследствие военной травмы, - независимо от продолжительности военной службы.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0"/>
            <a:ext cx="74295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ФЗ от 12.01.1995г. № 5-ФЗ «О ветеранах»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2498</TotalTime>
  <Words>2451</Words>
  <Application>Microsoft Office PowerPoint</Application>
  <PresentationFormat>Экран (4:3)</PresentationFormat>
  <Paragraphs>445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Поток</vt:lpstr>
      <vt:lpstr>Отчет о работе с инвалидами и участниками войн</vt:lpstr>
      <vt:lpstr>Список необходимых документов для сдачи годового отчета</vt:lpstr>
      <vt:lpstr>Слайд 3</vt:lpstr>
      <vt:lpstr>Слайд 4</vt:lpstr>
      <vt:lpstr>Слайд 5</vt:lpstr>
      <vt:lpstr>Слайд 6</vt:lpstr>
      <vt:lpstr>ФЗ от 12.01.1995г. № 5-ФЗ «О ветеранах» </vt:lpstr>
      <vt:lpstr>Слайд 8</vt:lpstr>
      <vt:lpstr>Слайд 9</vt:lpstr>
      <vt:lpstr>Слайд 10</vt:lpstr>
      <vt:lpstr>Слайд 11</vt:lpstr>
      <vt:lpstr>Таблица 2600 </vt:lpstr>
      <vt:lpstr>Слайд 13</vt:lpstr>
      <vt:lpstr>Слайд 14</vt:lpstr>
      <vt:lpstr>Слайд 15</vt:lpstr>
      <vt:lpstr>  Приложение №1</vt:lpstr>
      <vt:lpstr>Слайд 17</vt:lpstr>
      <vt:lpstr>Приложение № 2</vt:lpstr>
      <vt:lpstr>Приложение № 3</vt:lpstr>
      <vt:lpstr>Приложение № 3  </vt:lpstr>
      <vt:lpstr>Приложение №4</vt:lpstr>
      <vt:lpstr>Слайд 22</vt:lpstr>
      <vt:lpstr>Приложение №5</vt:lpstr>
      <vt:lpstr>Слайд 24</vt:lpstr>
      <vt:lpstr>Приложение </vt:lpstr>
      <vt:lpstr>Слайд 26</vt:lpstr>
      <vt:lpstr>Слайд 27</vt:lpstr>
      <vt:lpstr>Слайд 28</vt:lpstr>
      <vt:lpstr>Таблица 4001 </vt:lpstr>
      <vt:lpstr>Слайд 30</vt:lpstr>
      <vt:lpstr>Слайд 31</vt:lpstr>
      <vt:lpstr>Слайд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ZAVGLAVDOC</dc:creator>
  <cp:lastModifiedBy>Пользователь Windows</cp:lastModifiedBy>
  <cp:revision>227</cp:revision>
  <dcterms:modified xsi:type="dcterms:W3CDTF">2024-12-11T23:43:02Z</dcterms:modified>
</cp:coreProperties>
</file>