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2348" y="759917"/>
            <a:ext cx="10687303" cy="13804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7456" y="137160"/>
            <a:ext cx="1176527" cy="98145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66494" y="768553"/>
            <a:ext cx="7306309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9750" y="2798826"/>
            <a:ext cx="10902950" cy="3888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_grebennik@oparina4.ru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10" Type="http://schemas.openxmlformats.org/officeDocument/2006/relationships/image" Target="../media/image20.pn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08390" y="185798"/>
            <a:ext cx="1174107" cy="93022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90317" y="1572895"/>
            <a:ext cx="8775065" cy="2395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296035" algn="ctr">
              <a:lnSpc>
                <a:spcPts val="6290"/>
              </a:lnSpc>
              <a:spcBef>
                <a:spcPts val="100"/>
              </a:spcBef>
              <a:tabLst>
                <a:tab pos="2279650" algn="l"/>
              </a:tabLst>
            </a:pPr>
            <a:r>
              <a:rPr sz="5400" spc="-25" dirty="0"/>
              <a:t>Форма	</a:t>
            </a:r>
            <a:r>
              <a:rPr sz="5400" dirty="0"/>
              <a:t>№</a:t>
            </a:r>
            <a:r>
              <a:rPr sz="5400" spc="-100" dirty="0"/>
              <a:t> </a:t>
            </a:r>
            <a:r>
              <a:rPr sz="5400" dirty="0"/>
              <a:t>13</a:t>
            </a:r>
            <a:endParaRPr sz="5400"/>
          </a:p>
          <a:p>
            <a:pPr marL="12065" marR="5080" algn="ctr">
              <a:lnSpc>
                <a:spcPts val="6090"/>
              </a:lnSpc>
              <a:spcBef>
                <a:spcPts val="295"/>
              </a:spcBef>
            </a:pPr>
            <a:r>
              <a:rPr sz="5400" spc="-10" dirty="0"/>
              <a:t>«Сведения </a:t>
            </a:r>
            <a:r>
              <a:rPr sz="5400" dirty="0"/>
              <a:t>о </a:t>
            </a:r>
            <a:r>
              <a:rPr sz="5400" spc="-10" dirty="0"/>
              <a:t>беременности </a:t>
            </a:r>
            <a:r>
              <a:rPr sz="5400" dirty="0"/>
              <a:t>с </a:t>
            </a:r>
            <a:r>
              <a:rPr sz="5400" spc="-1335" dirty="0"/>
              <a:t> </a:t>
            </a:r>
            <a:r>
              <a:rPr sz="5400" spc="-20" dirty="0"/>
              <a:t>абортивным</a:t>
            </a:r>
            <a:r>
              <a:rPr sz="5400" spc="-10" dirty="0"/>
              <a:t> </a:t>
            </a:r>
            <a:r>
              <a:rPr sz="5400" spc="-70" dirty="0"/>
              <a:t>исходом»</a:t>
            </a:r>
            <a:endParaRPr sz="5400"/>
          </a:p>
        </p:txBody>
      </p:sp>
      <p:sp>
        <p:nvSpPr>
          <p:cNvPr id="4" name="object 4"/>
          <p:cNvSpPr txBox="1"/>
          <p:nvPr/>
        </p:nvSpPr>
        <p:spPr>
          <a:xfrm>
            <a:off x="5361559" y="4178003"/>
            <a:ext cx="6352540" cy="2407285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1075055">
              <a:lnSpc>
                <a:spcPct val="100000"/>
              </a:lnSpc>
              <a:spcBef>
                <a:spcPts val="555"/>
              </a:spcBef>
            </a:pPr>
            <a:r>
              <a:rPr sz="2400" b="1" spc="-25" dirty="0">
                <a:latin typeface="Times New Roman"/>
                <a:cs typeface="Times New Roman"/>
              </a:rPr>
              <a:t>Гребенник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Татьяна</a:t>
            </a:r>
            <a:r>
              <a:rPr sz="2400" b="1" spc="-15" dirty="0">
                <a:latin typeface="Times New Roman"/>
                <a:cs typeface="Times New Roman"/>
              </a:rPr>
              <a:t> Константиновна</a:t>
            </a:r>
            <a:endParaRPr sz="2400">
              <a:latin typeface="Times New Roman"/>
              <a:cs typeface="Times New Roman"/>
            </a:endParaRPr>
          </a:p>
          <a:p>
            <a:pPr marL="1007110" algn="ctr">
              <a:lnSpc>
                <a:spcPct val="100000"/>
              </a:lnSpc>
              <a:spcBef>
                <a:spcPts val="330"/>
              </a:spcBef>
            </a:pPr>
            <a:r>
              <a:rPr sz="1700" spc="-5" dirty="0">
                <a:latin typeface="Times New Roman"/>
                <a:cs typeface="Times New Roman"/>
              </a:rPr>
              <a:t>(</a:t>
            </a:r>
            <a:r>
              <a:rPr sz="17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t_grebennik@oparina4.ru</a:t>
            </a:r>
            <a:r>
              <a:rPr sz="1700" spc="-5" dirty="0">
                <a:latin typeface="Times New Roman"/>
                <a:cs typeface="Times New Roman"/>
              </a:rPr>
              <a:t>)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150">
              <a:latin typeface="Times New Roman"/>
              <a:cs typeface="Times New Roman"/>
            </a:endParaRPr>
          </a:p>
          <a:p>
            <a:pPr marL="2785110">
              <a:lnSpc>
                <a:spcPct val="100000"/>
              </a:lnSpc>
            </a:pPr>
            <a:r>
              <a:rPr sz="1700" b="1" spc="-5" dirty="0">
                <a:latin typeface="Times New Roman"/>
                <a:cs typeface="Times New Roman"/>
              </a:rPr>
              <a:t>Заведующий</a:t>
            </a:r>
            <a:r>
              <a:rPr sz="1700" b="1" spc="-30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отделом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spc="-15" dirty="0">
                <a:latin typeface="Times New Roman"/>
                <a:cs typeface="Times New Roman"/>
              </a:rPr>
              <a:t>врач-методист</a:t>
            </a:r>
            <a:endParaRPr sz="1700">
              <a:latin typeface="Times New Roman"/>
              <a:cs typeface="Times New Roman"/>
            </a:endParaRPr>
          </a:p>
          <a:p>
            <a:pPr marL="2783840">
              <a:lnSpc>
                <a:spcPct val="100000"/>
              </a:lnSpc>
            </a:pPr>
            <a:r>
              <a:rPr sz="1700" b="1" spc="-5" dirty="0">
                <a:latin typeface="Times New Roman"/>
                <a:cs typeface="Times New Roman"/>
              </a:rPr>
              <a:t>Организацио</a:t>
            </a:r>
            <a:r>
              <a:rPr sz="1700" b="1" dirty="0">
                <a:latin typeface="Times New Roman"/>
                <a:cs typeface="Times New Roman"/>
              </a:rPr>
              <a:t>н</a:t>
            </a:r>
            <a:r>
              <a:rPr sz="1700" b="1" spc="-15" dirty="0">
                <a:latin typeface="Times New Roman"/>
                <a:cs typeface="Times New Roman"/>
              </a:rPr>
              <a:t>н</a:t>
            </a:r>
            <a:r>
              <a:rPr sz="1700" b="1" dirty="0">
                <a:latin typeface="Times New Roman"/>
                <a:cs typeface="Times New Roman"/>
              </a:rPr>
              <a:t>о</a:t>
            </a:r>
            <a:r>
              <a:rPr sz="1700" b="1" spc="-5" dirty="0">
                <a:latin typeface="Times New Roman"/>
                <a:cs typeface="Times New Roman"/>
              </a:rPr>
              <a:t>-ме</a:t>
            </a:r>
            <a:r>
              <a:rPr sz="1700" b="1" spc="-30" dirty="0">
                <a:latin typeface="Times New Roman"/>
                <a:cs typeface="Times New Roman"/>
              </a:rPr>
              <a:t>т</a:t>
            </a:r>
            <a:r>
              <a:rPr sz="1700" b="1" spc="-50" dirty="0">
                <a:latin typeface="Times New Roman"/>
                <a:cs typeface="Times New Roman"/>
              </a:rPr>
              <a:t>о</a:t>
            </a:r>
            <a:r>
              <a:rPr sz="1700" b="1" dirty="0">
                <a:latin typeface="Times New Roman"/>
                <a:cs typeface="Times New Roman"/>
              </a:rPr>
              <a:t>д</a:t>
            </a:r>
            <a:r>
              <a:rPr sz="1700" b="1" spc="-10" dirty="0">
                <a:latin typeface="Times New Roman"/>
                <a:cs typeface="Times New Roman"/>
              </a:rPr>
              <a:t>и</a:t>
            </a:r>
            <a:r>
              <a:rPr sz="1700" b="1" dirty="0">
                <a:latin typeface="Times New Roman"/>
                <a:cs typeface="Times New Roman"/>
              </a:rPr>
              <a:t>ч</a:t>
            </a:r>
            <a:r>
              <a:rPr sz="1700" b="1" spc="20" dirty="0">
                <a:latin typeface="Times New Roman"/>
                <a:cs typeface="Times New Roman"/>
              </a:rPr>
              <a:t>е</a:t>
            </a:r>
            <a:r>
              <a:rPr sz="1700" b="1" spc="-15" dirty="0">
                <a:latin typeface="Times New Roman"/>
                <a:cs typeface="Times New Roman"/>
              </a:rPr>
              <a:t>с</a:t>
            </a:r>
            <a:r>
              <a:rPr sz="1700" b="1" spc="5" dirty="0">
                <a:latin typeface="Times New Roman"/>
                <a:cs typeface="Times New Roman"/>
              </a:rPr>
              <a:t>к</a:t>
            </a:r>
            <a:r>
              <a:rPr sz="1700" b="1" dirty="0">
                <a:latin typeface="Times New Roman"/>
                <a:cs typeface="Times New Roman"/>
              </a:rPr>
              <a:t>й</a:t>
            </a:r>
            <a:r>
              <a:rPr sz="1700" b="1" spc="-55" dirty="0">
                <a:latin typeface="Times New Roman"/>
                <a:cs typeface="Times New Roman"/>
              </a:rPr>
              <a:t> </a:t>
            </a:r>
            <a:r>
              <a:rPr sz="1700" b="1" spc="-25" dirty="0">
                <a:latin typeface="Times New Roman"/>
                <a:cs typeface="Times New Roman"/>
              </a:rPr>
              <a:t>от</a:t>
            </a:r>
            <a:r>
              <a:rPr sz="1700" b="1" dirty="0">
                <a:latin typeface="Times New Roman"/>
                <a:cs typeface="Times New Roman"/>
              </a:rPr>
              <a:t>дел</a:t>
            </a:r>
            <a:endParaRPr sz="1700">
              <a:latin typeface="Times New Roman"/>
              <a:cs typeface="Times New Roman"/>
            </a:endParaRPr>
          </a:p>
          <a:p>
            <a:pPr marL="1045210" algn="ctr">
              <a:lnSpc>
                <a:spcPct val="100000"/>
              </a:lnSpc>
              <a:spcBef>
                <a:spcPts val="300"/>
              </a:spcBef>
            </a:pPr>
            <a:r>
              <a:rPr sz="1700" b="1" spc="-15" dirty="0">
                <a:latin typeface="Times New Roman"/>
                <a:cs typeface="Times New Roman"/>
              </a:rPr>
              <a:t>ФГБУ</a:t>
            </a:r>
            <a:r>
              <a:rPr sz="1700" b="1" spc="-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«НМИЦ</a:t>
            </a:r>
            <a:r>
              <a:rPr sz="1700" b="1" spc="-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АГП</a:t>
            </a:r>
            <a:r>
              <a:rPr sz="1700" b="1" spc="-2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им.</a:t>
            </a:r>
            <a:r>
              <a:rPr sz="1700" b="1" spc="-20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В.И.</a:t>
            </a:r>
            <a:r>
              <a:rPr sz="1700" b="1" spc="-10" dirty="0">
                <a:latin typeface="Times New Roman"/>
                <a:cs typeface="Times New Roman"/>
              </a:rPr>
              <a:t> </a:t>
            </a:r>
            <a:r>
              <a:rPr sz="1700" b="1" spc="-20" dirty="0">
                <a:latin typeface="Times New Roman"/>
                <a:cs typeface="Times New Roman"/>
              </a:rPr>
              <a:t>Кулакова»</a:t>
            </a:r>
            <a:r>
              <a:rPr sz="1700" b="1" spc="-45" dirty="0">
                <a:latin typeface="Times New Roman"/>
                <a:cs typeface="Times New Roman"/>
              </a:rPr>
              <a:t> </a:t>
            </a:r>
            <a:r>
              <a:rPr sz="1700" b="1" dirty="0">
                <a:latin typeface="Times New Roman"/>
                <a:cs typeface="Times New Roman"/>
              </a:rPr>
              <a:t>МЗ</a:t>
            </a:r>
            <a:r>
              <a:rPr sz="1700" b="1" spc="-15" dirty="0">
                <a:latin typeface="Times New Roman"/>
                <a:cs typeface="Times New Roman"/>
              </a:rPr>
              <a:t> </a:t>
            </a:r>
            <a:r>
              <a:rPr sz="1700" b="1" spc="-10" dirty="0">
                <a:latin typeface="Times New Roman"/>
                <a:cs typeface="Times New Roman"/>
              </a:rPr>
              <a:t>РФ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1F3863"/>
                </a:solidFill>
                <a:latin typeface="Times New Roman"/>
                <a:cs typeface="Times New Roman"/>
              </a:rPr>
              <a:t>декабрь,</a:t>
            </a:r>
            <a:r>
              <a:rPr sz="1600" b="1" spc="-15" dirty="0">
                <a:solidFill>
                  <a:srgbClr val="1F3863"/>
                </a:solidFill>
                <a:latin typeface="Times New Roman"/>
                <a:cs typeface="Times New Roman"/>
              </a:rPr>
              <a:t> </a:t>
            </a:r>
            <a:r>
              <a:rPr sz="1600" b="1" spc="-5" dirty="0">
                <a:solidFill>
                  <a:srgbClr val="1F3863"/>
                </a:solidFill>
                <a:latin typeface="Times New Roman"/>
                <a:cs typeface="Times New Roman"/>
              </a:rPr>
              <a:t>2023</a:t>
            </a:r>
            <a:r>
              <a:rPr sz="1600" b="1" spc="-25" dirty="0">
                <a:solidFill>
                  <a:srgbClr val="1F3863"/>
                </a:solidFill>
                <a:latin typeface="Times New Roman"/>
                <a:cs typeface="Times New Roman"/>
              </a:rPr>
              <a:t> </a:t>
            </a:r>
            <a:r>
              <a:rPr sz="1600" b="1" spc="-100" dirty="0">
                <a:solidFill>
                  <a:srgbClr val="1F3863"/>
                </a:solidFill>
                <a:latin typeface="Times New Roman"/>
                <a:cs typeface="Times New Roman"/>
              </a:rPr>
              <a:t>г.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7456" y="192023"/>
            <a:ext cx="1176527" cy="92659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514855" y="1024127"/>
            <a:ext cx="8370570" cy="611505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 marL="5080">
              <a:lnSpc>
                <a:spcPts val="3260"/>
              </a:lnSpc>
            </a:pP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Число</a:t>
            </a:r>
            <a:r>
              <a:rPr sz="28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женщин,</a:t>
            </a:r>
            <a:r>
              <a:rPr sz="28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умерших</a:t>
            </a:r>
            <a:r>
              <a:rPr sz="28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от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28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07796" y="2071243"/>
            <a:ext cx="9316720" cy="1431290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080">
              <a:lnSpc>
                <a:spcPts val="3610"/>
              </a:lnSpc>
              <a:spcBef>
                <a:spcPts val="415"/>
              </a:spcBef>
            </a:pPr>
            <a:r>
              <a:rPr b="0" spc="-25" dirty="0">
                <a:solidFill>
                  <a:srgbClr val="FF0000"/>
                </a:solidFill>
                <a:latin typeface="Times New Roman"/>
                <a:cs typeface="Times New Roman"/>
              </a:rPr>
              <a:t>Таблица</a:t>
            </a:r>
            <a:r>
              <a:rPr b="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3000</a:t>
            </a:r>
            <a:r>
              <a:rPr b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spc="-10" dirty="0">
                <a:latin typeface="Times New Roman"/>
                <a:cs typeface="Times New Roman"/>
              </a:rPr>
              <a:t>показывает</a:t>
            </a:r>
            <a:r>
              <a:rPr b="0" spc="-45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число </a:t>
            </a:r>
            <a:r>
              <a:rPr b="0" spc="-5" dirty="0">
                <a:latin typeface="Times New Roman"/>
                <a:cs typeface="Times New Roman"/>
              </a:rPr>
              <a:t>женщин,</a:t>
            </a:r>
            <a:r>
              <a:rPr b="0" spc="-15" dirty="0">
                <a:latin typeface="Times New Roman"/>
                <a:cs typeface="Times New Roman"/>
              </a:rPr>
              <a:t> </a:t>
            </a:r>
            <a:r>
              <a:rPr b="0" spc="-5" dirty="0">
                <a:latin typeface="Times New Roman"/>
                <a:cs typeface="Times New Roman"/>
              </a:rPr>
              <a:t>умерших</a:t>
            </a:r>
            <a:r>
              <a:rPr b="0" spc="-45" dirty="0">
                <a:latin typeface="Times New Roman"/>
                <a:cs typeface="Times New Roman"/>
              </a:rPr>
              <a:t> </a:t>
            </a:r>
            <a:r>
              <a:rPr b="0" spc="-15" dirty="0">
                <a:latin typeface="Times New Roman"/>
                <a:cs typeface="Times New Roman"/>
              </a:rPr>
              <a:t>от </a:t>
            </a:r>
            <a:r>
              <a:rPr b="0" spc="-785" dirty="0">
                <a:latin typeface="Times New Roman"/>
                <a:cs typeface="Times New Roman"/>
              </a:rPr>
              <a:t> </a:t>
            </a:r>
            <a:r>
              <a:rPr b="0" dirty="0">
                <a:latin typeface="Times New Roman"/>
                <a:cs typeface="Times New Roman"/>
              </a:rPr>
              <a:t>прерывания</a:t>
            </a:r>
            <a:r>
              <a:rPr b="0" spc="-30" dirty="0">
                <a:latin typeface="Times New Roman"/>
                <a:cs typeface="Times New Roman"/>
              </a:rPr>
              <a:t> </a:t>
            </a:r>
            <a:r>
              <a:rPr b="0" spc="5" dirty="0">
                <a:latin typeface="Times New Roman"/>
                <a:cs typeface="Times New Roman"/>
              </a:rPr>
              <a:t>беременности</a:t>
            </a:r>
          </a:p>
          <a:p>
            <a:pPr marL="1568450">
              <a:lnSpc>
                <a:spcPts val="3529"/>
              </a:lnSpc>
            </a:pPr>
            <a:r>
              <a:rPr b="0" spc="-65" dirty="0">
                <a:solidFill>
                  <a:srgbClr val="FF0000"/>
                </a:solidFill>
                <a:latin typeface="Times New Roman"/>
                <a:cs typeface="Times New Roman"/>
              </a:rPr>
              <a:t>(Только</a:t>
            </a:r>
            <a:r>
              <a:rPr b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spc="-65" dirty="0">
                <a:solidFill>
                  <a:srgbClr val="FF0000"/>
                </a:solidFill>
                <a:latin typeface="Times New Roman"/>
                <a:cs typeface="Times New Roman"/>
              </a:rPr>
              <a:t>коды</a:t>
            </a:r>
            <a:r>
              <a:rPr b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МКБ-10</a:t>
            </a:r>
            <a:r>
              <a:rPr b="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O02</a:t>
            </a:r>
            <a:r>
              <a:rPr b="0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b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O06</a:t>
            </a:r>
            <a:r>
              <a:rPr b="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0" dirty="0">
                <a:solidFill>
                  <a:srgbClr val="FF0000"/>
                </a:solidFill>
                <a:latin typeface="Times New Roman"/>
                <a:cs typeface="Times New Roman"/>
              </a:rPr>
              <a:t>и O08)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07796" y="3447669"/>
            <a:ext cx="9799955" cy="97091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3600"/>
              </a:lnSpc>
              <a:spcBef>
                <a:spcPts val="425"/>
              </a:spcBef>
            </a:pPr>
            <a:r>
              <a:rPr sz="3200" spc="-10" dirty="0">
                <a:latin typeface="Times New Roman"/>
                <a:cs typeface="Times New Roman"/>
              </a:rPr>
              <a:t>всего </a:t>
            </a:r>
            <a:r>
              <a:rPr sz="3200" dirty="0">
                <a:latin typeface="Times New Roman"/>
                <a:cs typeface="Times New Roman"/>
              </a:rPr>
              <a:t>(графа 1), </a:t>
            </a:r>
            <a:r>
              <a:rPr sz="3200" spc="-5" dirty="0">
                <a:latin typeface="Times New Roman"/>
                <a:cs typeface="Times New Roman"/>
              </a:rPr>
              <a:t>из них </a:t>
            </a:r>
            <a:r>
              <a:rPr sz="3200" dirty="0">
                <a:latin typeface="Times New Roman"/>
                <a:cs typeface="Times New Roman"/>
              </a:rPr>
              <a:t>в сроки: до 12 </a:t>
            </a:r>
            <a:r>
              <a:rPr sz="3200" spc="-5" dirty="0">
                <a:latin typeface="Times New Roman"/>
                <a:cs typeface="Times New Roman"/>
              </a:rPr>
              <a:t>недель </a:t>
            </a:r>
            <a:r>
              <a:rPr sz="3200" dirty="0">
                <a:latin typeface="Times New Roman"/>
                <a:cs typeface="Times New Roman"/>
              </a:rPr>
              <a:t>(графа 2), с </a:t>
            </a:r>
            <a:r>
              <a:rPr sz="3200" spc="-7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12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до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22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недель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(графа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3).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40992" y="5145023"/>
            <a:ext cx="4472940" cy="1007744"/>
          </a:xfrm>
          <a:prstGeom prst="rect">
            <a:avLst/>
          </a:prstGeom>
          <a:solidFill>
            <a:srgbClr val="8FABD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270"/>
              </a:lnSpc>
            </a:pPr>
            <a:r>
              <a:rPr sz="2800" b="1" spc="-25" dirty="0">
                <a:latin typeface="Times New Roman"/>
                <a:cs typeface="Times New Roman"/>
              </a:rPr>
              <a:t>Таблица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3000: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sz="2800" spc="-40" dirty="0">
                <a:latin typeface="Times New Roman"/>
                <a:cs typeface="Times New Roman"/>
              </a:rPr>
              <a:t>Графа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1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=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графа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2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+</a:t>
            </a:r>
            <a:r>
              <a:rPr sz="2800" spc="-10" dirty="0">
                <a:latin typeface="Times New Roman"/>
                <a:cs typeface="Times New Roman"/>
              </a:rPr>
              <a:t> графа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3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4484" y="185928"/>
            <a:ext cx="1174097" cy="932687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780287" y="2185416"/>
            <a:ext cx="1353820" cy="4142740"/>
            <a:chOff x="780287" y="2185416"/>
            <a:chExt cx="1353820" cy="414274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0287" y="2185416"/>
              <a:ext cx="1353312" cy="414223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222247" y="2810256"/>
              <a:ext cx="265430" cy="274320"/>
            </a:xfrm>
            <a:custGeom>
              <a:avLst/>
              <a:gdLst/>
              <a:ahLst/>
              <a:cxnLst/>
              <a:rect l="l" t="t" r="r" b="b"/>
              <a:pathLst>
                <a:path w="265430" h="274319">
                  <a:moveTo>
                    <a:pt x="265175" y="0"/>
                  </a:moveTo>
                  <a:lnTo>
                    <a:pt x="0" y="0"/>
                  </a:lnTo>
                  <a:lnTo>
                    <a:pt x="0" y="274320"/>
                  </a:lnTo>
                  <a:lnTo>
                    <a:pt x="265175" y="274320"/>
                  </a:lnTo>
                  <a:lnTo>
                    <a:pt x="265175" y="0"/>
                  </a:lnTo>
                  <a:close/>
                </a:path>
              </a:pathLst>
            </a:custGeom>
            <a:solidFill>
              <a:srgbClr val="2E54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10257" y="504189"/>
            <a:ext cx="7581900" cy="972819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080">
              <a:lnSpc>
                <a:spcPts val="3610"/>
              </a:lnSpc>
              <a:spcBef>
                <a:spcPts val="415"/>
              </a:spcBef>
            </a:pPr>
            <a:r>
              <a:rPr spc="-15" dirty="0"/>
              <a:t>Форма </a:t>
            </a:r>
            <a:r>
              <a:rPr dirty="0"/>
              <a:t>№ 13 </a:t>
            </a:r>
            <a:r>
              <a:rPr spc="-5" dirty="0"/>
              <a:t>«Сведения </a:t>
            </a:r>
            <a:r>
              <a:rPr dirty="0"/>
              <a:t>о </a:t>
            </a:r>
            <a:r>
              <a:rPr spc="-5" dirty="0"/>
              <a:t>беременности </a:t>
            </a:r>
            <a:r>
              <a:rPr dirty="0"/>
              <a:t>с </a:t>
            </a:r>
            <a:r>
              <a:rPr spc="-790" dirty="0"/>
              <a:t> </a:t>
            </a:r>
            <a:r>
              <a:rPr spc="-10" dirty="0"/>
              <a:t>абортивным</a:t>
            </a:r>
            <a:r>
              <a:rPr spc="-45" dirty="0"/>
              <a:t> </a:t>
            </a:r>
            <a:r>
              <a:rPr spc="-40" dirty="0"/>
              <a:t>исходом»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18886" y="1865502"/>
            <a:ext cx="397065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C00000"/>
                </a:solidFill>
                <a:latin typeface="Times New Roman"/>
                <a:cs typeface="Times New Roman"/>
              </a:rPr>
              <a:t>Пояснительные</a:t>
            </a:r>
            <a:r>
              <a:rPr sz="2800" b="1" spc="-50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C00000"/>
                </a:solidFill>
                <a:latin typeface="Times New Roman"/>
                <a:cs typeface="Times New Roman"/>
              </a:rPr>
              <a:t>записки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09852" y="2778632"/>
            <a:ext cx="3079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1</a:t>
            </a:r>
            <a:r>
              <a:rPr sz="2800" b="1" spc="-5" dirty="0">
                <a:solidFill>
                  <a:srgbClr val="C00000"/>
                </a:solidFill>
                <a:latin typeface="Corbel"/>
                <a:cs typeface="Corbel"/>
              </a:rPr>
              <a:t>.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24000" y="4130040"/>
            <a:ext cx="280670" cy="274320"/>
          </a:xfrm>
          <a:custGeom>
            <a:avLst/>
            <a:gdLst/>
            <a:ahLst/>
            <a:cxnLst/>
            <a:rect l="l" t="t" r="r" b="b"/>
            <a:pathLst>
              <a:path w="280669" h="274320">
                <a:moveTo>
                  <a:pt x="280415" y="0"/>
                </a:moveTo>
                <a:lnTo>
                  <a:pt x="0" y="0"/>
                </a:lnTo>
                <a:lnTo>
                  <a:pt x="0" y="274319"/>
                </a:lnTo>
                <a:lnTo>
                  <a:pt x="280415" y="274319"/>
                </a:lnTo>
                <a:lnTo>
                  <a:pt x="280415" y="0"/>
                </a:lnTo>
                <a:close/>
              </a:path>
            </a:pathLst>
          </a:custGeom>
          <a:solidFill>
            <a:srgbClr val="2E54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511553" y="4098797"/>
            <a:ext cx="3079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2</a:t>
            </a:r>
            <a:r>
              <a:rPr sz="2800" b="1" spc="-5" dirty="0">
                <a:solidFill>
                  <a:srgbClr val="C00000"/>
                </a:solidFill>
                <a:latin typeface="Corbel"/>
                <a:cs typeface="Corbel"/>
              </a:rPr>
              <a:t>.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225296" y="5416296"/>
            <a:ext cx="280670" cy="277495"/>
          </a:xfrm>
          <a:custGeom>
            <a:avLst/>
            <a:gdLst/>
            <a:ahLst/>
            <a:cxnLst/>
            <a:rect l="l" t="t" r="r" b="b"/>
            <a:pathLst>
              <a:path w="280669" h="277495">
                <a:moveTo>
                  <a:pt x="280416" y="0"/>
                </a:moveTo>
                <a:lnTo>
                  <a:pt x="0" y="0"/>
                </a:lnTo>
                <a:lnTo>
                  <a:pt x="0" y="277367"/>
                </a:lnTo>
                <a:lnTo>
                  <a:pt x="280416" y="277367"/>
                </a:lnTo>
                <a:lnTo>
                  <a:pt x="280416" y="0"/>
                </a:lnTo>
                <a:close/>
              </a:path>
            </a:pathLst>
          </a:custGeom>
          <a:solidFill>
            <a:srgbClr val="2E54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212900" y="5385308"/>
            <a:ext cx="3079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C00000"/>
                </a:solidFill>
                <a:latin typeface="Times New Roman"/>
                <a:cs typeface="Times New Roman"/>
              </a:rPr>
              <a:t>3</a:t>
            </a:r>
            <a:r>
              <a:rPr sz="2800" b="1" spc="-5" dirty="0">
                <a:solidFill>
                  <a:srgbClr val="C00000"/>
                </a:solidFill>
                <a:latin typeface="Corbel"/>
                <a:cs typeface="Corbel"/>
              </a:rPr>
              <a:t>.</a:t>
            </a:r>
            <a:endParaRPr sz="2800">
              <a:latin typeface="Corbel"/>
              <a:cs typeface="Corbe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36064" y="2764535"/>
            <a:ext cx="6358255" cy="539750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20"/>
              </a:lnSpc>
            </a:pP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Прерывание</a:t>
            </a:r>
            <a:r>
              <a:rPr sz="25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r>
              <a:rPr sz="2500" spc="5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25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девочек</a:t>
            </a:r>
            <a:r>
              <a:rPr sz="25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до</a:t>
            </a:r>
            <a:r>
              <a:rPr sz="25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14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лет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22576" y="3953255"/>
            <a:ext cx="8476615" cy="741045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70"/>
              </a:lnSpc>
            </a:pP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Сведение</a:t>
            </a:r>
            <a:r>
              <a:rPr sz="25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умерших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25" dirty="0">
                <a:solidFill>
                  <a:srgbClr val="FFFFFF"/>
                </a:solidFill>
                <a:latin typeface="Times New Roman"/>
                <a:cs typeface="Times New Roman"/>
              </a:rPr>
              <a:t>от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2500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r>
              <a:rPr sz="25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(O02</a:t>
            </a:r>
            <a:r>
              <a:rPr sz="25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-O06)</a:t>
            </a:r>
            <a:endParaRPr sz="2500">
              <a:latin typeface="Times New Roman"/>
              <a:cs typeface="Times New Roman"/>
            </a:endParaRPr>
          </a:p>
          <a:p>
            <a:pPr>
              <a:lnSpc>
                <a:spcPts val="2850"/>
              </a:lnSpc>
            </a:pP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указанных</a:t>
            </a:r>
            <a:r>
              <a:rPr sz="25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в 3000</a:t>
            </a: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таблице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99488" y="5251703"/>
            <a:ext cx="7983220" cy="741045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75"/>
              </a:lnSpc>
            </a:pP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Если</a:t>
            </a:r>
            <a:r>
              <a:rPr sz="25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разница</a:t>
            </a:r>
            <a:r>
              <a:rPr sz="2500" spc="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данных</a:t>
            </a:r>
            <a:r>
              <a:rPr sz="25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5" dirty="0">
                <a:solidFill>
                  <a:srgbClr val="FFFFFF"/>
                </a:solidFill>
                <a:latin typeface="Times New Roman"/>
                <a:cs typeface="Times New Roman"/>
              </a:rPr>
              <a:t>более</a:t>
            </a:r>
            <a:r>
              <a:rPr sz="25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10%</a:t>
            </a:r>
            <a:r>
              <a:rPr sz="25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25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сравнении</a:t>
            </a:r>
            <a:r>
              <a:rPr sz="2500" spc="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25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500" spc="-10" dirty="0">
                <a:solidFill>
                  <a:srgbClr val="FFFFFF"/>
                </a:solidFill>
                <a:latin typeface="Times New Roman"/>
                <a:cs typeface="Times New Roman"/>
              </a:rPr>
              <a:t>прошлым</a:t>
            </a:r>
            <a:endParaRPr sz="2500">
              <a:latin typeface="Times New Roman"/>
              <a:cs typeface="Times New Roman"/>
            </a:endParaRPr>
          </a:p>
          <a:p>
            <a:pPr>
              <a:lnSpc>
                <a:spcPts val="2850"/>
              </a:lnSpc>
            </a:pPr>
            <a:r>
              <a:rPr sz="2500" spc="-40" dirty="0">
                <a:solidFill>
                  <a:srgbClr val="FFFFFF"/>
                </a:solidFill>
                <a:latin typeface="Times New Roman"/>
                <a:cs typeface="Times New Roman"/>
              </a:rPr>
              <a:t>годом</a:t>
            </a:r>
            <a:endParaRPr sz="25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44870" y="210311"/>
            <a:ext cx="1125458" cy="89001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4672" y="1267967"/>
            <a:ext cx="1277112" cy="170383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01114" y="754126"/>
            <a:ext cx="716597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solidFill>
                  <a:srgbClr val="C00000"/>
                </a:solidFill>
              </a:rPr>
              <a:t>Пояснительные</a:t>
            </a:r>
            <a:r>
              <a:rPr spc="-25" dirty="0">
                <a:solidFill>
                  <a:srgbClr val="C00000"/>
                </a:solidFill>
              </a:rPr>
              <a:t> </a:t>
            </a:r>
            <a:r>
              <a:rPr spc="-5" dirty="0">
                <a:solidFill>
                  <a:srgbClr val="C00000"/>
                </a:solidFill>
              </a:rPr>
              <a:t>записки</a:t>
            </a:r>
            <a:r>
              <a:rPr spc="-20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к</a:t>
            </a:r>
            <a:r>
              <a:rPr spc="-15" dirty="0">
                <a:solidFill>
                  <a:srgbClr val="C00000"/>
                </a:solidFill>
              </a:rPr>
              <a:t> </a:t>
            </a:r>
            <a:r>
              <a:rPr spc="-10" dirty="0">
                <a:solidFill>
                  <a:srgbClr val="C00000"/>
                </a:solidFill>
              </a:rPr>
              <a:t>форме</a:t>
            </a:r>
            <a:r>
              <a:rPr spc="-45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№</a:t>
            </a:r>
            <a:r>
              <a:rPr spc="-10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225039" y="2033016"/>
            <a:ext cx="6105525" cy="402590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Прерывание</a:t>
            </a:r>
            <a:r>
              <a:rPr sz="24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 у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Times New Roman"/>
                <a:cs typeface="Times New Roman"/>
              </a:rPr>
              <a:t>девочек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до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14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лет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54481" y="2947161"/>
          <a:ext cx="11014075" cy="3806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6625"/>
                <a:gridCol w="2200275"/>
                <a:gridCol w="2200275"/>
                <a:gridCol w="2200275"/>
                <a:gridCol w="2206625"/>
              </a:tblGrid>
              <a:tr h="1368552">
                <a:tc gridSpan="5">
                  <a:txBody>
                    <a:bodyPr/>
                    <a:lstStyle/>
                    <a:p>
                      <a:pPr marL="332105" marR="29845" indent="-332740">
                        <a:lnSpc>
                          <a:spcPct val="105000"/>
                        </a:lnSpc>
                        <a:spcBef>
                          <a:spcPts val="90"/>
                        </a:spcBef>
                      </a:pP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Все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аборты</a:t>
                      </a:r>
                      <a:r>
                        <a:rPr sz="28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девочек</a:t>
                      </a:r>
                      <a:r>
                        <a:rPr sz="2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возрасте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2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14</a:t>
                      </a:r>
                      <a:r>
                        <a:rPr sz="28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лет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вкл.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считаются</a:t>
                      </a:r>
                      <a:r>
                        <a:rPr sz="28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как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аборты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по </a:t>
                      </a:r>
                      <a:r>
                        <a:rPr sz="2800" spc="-6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медицинским</a:t>
                      </a:r>
                      <a:r>
                        <a:rPr sz="2800" spc="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показаниям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8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2800" spc="-10" dirty="0">
                          <a:latin typeface="Times New Roman"/>
                          <a:cs typeface="Times New Roman"/>
                        </a:rPr>
                        <a:t>силу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физиологической</a:t>
                      </a:r>
                      <a:r>
                        <a:rPr sz="2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незрелости </a:t>
                      </a:r>
                      <a:r>
                        <a:rPr sz="28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spc="-5" dirty="0">
                          <a:latin typeface="Times New Roman"/>
                          <a:cs typeface="Times New Roman"/>
                        </a:rPr>
                        <a:t>организма.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114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42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29209">
                        <a:lnSpc>
                          <a:spcPct val="100000"/>
                        </a:lnSpc>
                      </a:pPr>
                      <a:r>
                        <a:rPr sz="2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Регион</a:t>
                      </a:r>
                      <a:r>
                        <a:rPr sz="2000" spc="-2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проживания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0965" marR="93980" indent="-1270" algn="ctr">
                        <a:lnSpc>
                          <a:spcPts val="2400"/>
                        </a:lnSpc>
                        <a:spcBef>
                          <a:spcPts val="2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Дата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рождения, </a:t>
                      </a:r>
                      <a:r>
                        <a:rPr sz="2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возраст</a:t>
                      </a:r>
                      <a:r>
                        <a:rPr sz="20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момент </a:t>
                      </a:r>
                      <a:r>
                        <a:rPr sz="2000" spc="-48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госпитализации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9775" marR="75565" indent="-657225">
                        <a:lnSpc>
                          <a:spcPts val="2400"/>
                        </a:lnSpc>
                        <a:spcBef>
                          <a:spcPts val="20"/>
                        </a:spcBef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Дата производства </a:t>
                      </a:r>
                      <a:r>
                        <a:rPr sz="2000" spc="-48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аборта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2340"/>
                        </a:lnSpc>
                      </a:pPr>
                      <a:r>
                        <a:rPr sz="2000" spc="-5" dirty="0">
                          <a:latin typeface="Times New Roman"/>
                          <a:cs typeface="Times New Roman"/>
                        </a:rPr>
                        <a:t>Диагноз</a:t>
                      </a:r>
                      <a:r>
                        <a:rPr sz="20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latin typeface="Times New Roman"/>
                          <a:cs typeface="Times New Roman"/>
                        </a:rPr>
                        <a:t>(МКБ-10)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340"/>
                        </a:lnSpc>
                      </a:pPr>
                      <a:r>
                        <a:rPr sz="2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Способ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marL="345440" marR="335280" indent="62865"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прерывания </a:t>
                      </a:r>
                      <a:r>
                        <a:rPr sz="20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беременности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962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14484" y="185928"/>
            <a:ext cx="1174097" cy="9326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5152" y="1551432"/>
            <a:ext cx="1188720" cy="414527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01114" y="754126"/>
            <a:ext cx="716597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solidFill>
                  <a:srgbClr val="C00000"/>
                </a:solidFill>
              </a:rPr>
              <a:t>Пояснительные</a:t>
            </a:r>
            <a:r>
              <a:rPr spc="-25" dirty="0">
                <a:solidFill>
                  <a:srgbClr val="C00000"/>
                </a:solidFill>
              </a:rPr>
              <a:t> </a:t>
            </a:r>
            <a:r>
              <a:rPr spc="-5" dirty="0">
                <a:solidFill>
                  <a:srgbClr val="C00000"/>
                </a:solidFill>
              </a:rPr>
              <a:t>записки</a:t>
            </a:r>
            <a:r>
              <a:rPr spc="-20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к</a:t>
            </a:r>
            <a:r>
              <a:rPr spc="-15" dirty="0">
                <a:solidFill>
                  <a:srgbClr val="C00000"/>
                </a:solidFill>
              </a:rPr>
              <a:t> </a:t>
            </a:r>
            <a:r>
              <a:rPr spc="-10" dirty="0">
                <a:solidFill>
                  <a:srgbClr val="C00000"/>
                </a:solidFill>
              </a:rPr>
              <a:t>форме</a:t>
            </a:r>
            <a:r>
              <a:rPr spc="-45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№</a:t>
            </a:r>
            <a:r>
              <a:rPr spc="-10" dirty="0">
                <a:solidFill>
                  <a:srgbClr val="C00000"/>
                </a:solidFill>
              </a:rPr>
              <a:t> </a:t>
            </a:r>
            <a:r>
              <a:rPr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898648" y="1636776"/>
            <a:ext cx="6941820" cy="911860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70"/>
              </a:lnSpc>
              <a:tabLst>
                <a:tab pos="1373505" algn="l"/>
                <a:tab pos="1671955" algn="l"/>
                <a:tab pos="2998470" algn="l"/>
                <a:tab pos="3423285" algn="l"/>
                <a:tab pos="5120005" algn="l"/>
              </a:tabLst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2400" spc="-2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2400" spc="-3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дение	о	</a:t>
            </a:r>
            <a:r>
              <a:rPr sz="2400" spc="-15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ерших	</a:t>
            </a:r>
            <a:r>
              <a:rPr sz="2400" spc="-4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т	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ы</a:t>
            </a:r>
            <a:r>
              <a:rPr sz="2400" spc="-4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2400" spc="1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ни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я	</a:t>
            </a:r>
            <a:r>
              <a:rPr sz="2400" spc="-35" dirty="0">
                <a:solidFill>
                  <a:srgbClr val="FFFFFF"/>
                </a:solidFill>
                <a:latin typeface="Times New Roman"/>
                <a:cs typeface="Times New Roman"/>
              </a:rPr>
              <a:t>б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ере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енн</a:t>
            </a:r>
            <a:r>
              <a:rPr sz="2400" spc="6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сти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2735"/>
              </a:lnSpc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(МКБ-10</a:t>
            </a:r>
            <a:r>
              <a:rPr sz="24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O02</a:t>
            </a:r>
            <a:r>
              <a:rPr sz="24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 O06)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указанных</a:t>
            </a:r>
            <a:r>
              <a:rPr sz="24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в 3000 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таблице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55850" y="3258692"/>
            <a:ext cx="7796530" cy="2769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914400" algn="just">
              <a:lnSpc>
                <a:spcPct val="100000"/>
              </a:lnSpc>
              <a:spcBef>
                <a:spcPts val="105"/>
              </a:spcBef>
            </a:pPr>
            <a:r>
              <a:rPr sz="2000" spc="5" dirty="0">
                <a:latin typeface="Times New Roman"/>
                <a:cs typeface="Times New Roman"/>
              </a:rPr>
              <a:t>Предоставить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«Карту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донесения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случае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материнской 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смерти», учетная </a:t>
            </a:r>
            <a:r>
              <a:rPr sz="2000" spc="-10" dirty="0">
                <a:latin typeface="Times New Roman"/>
                <a:cs typeface="Times New Roman"/>
              </a:rPr>
              <a:t>форма </a:t>
            </a:r>
            <a:r>
              <a:rPr sz="2000" spc="-5" dirty="0">
                <a:latin typeface="Times New Roman"/>
                <a:cs typeface="Times New Roman"/>
              </a:rPr>
              <a:t>№003/у-МС утверждена </a:t>
            </a:r>
            <a:r>
              <a:rPr sz="2000" spc="-15" dirty="0">
                <a:latin typeface="Times New Roman"/>
                <a:cs typeface="Times New Roman"/>
              </a:rPr>
              <a:t>приказом Минздрава 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России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от</a:t>
            </a:r>
            <a:r>
              <a:rPr sz="2000" spc="-5" dirty="0">
                <a:latin typeface="Times New Roman"/>
                <a:cs typeface="Times New Roman"/>
              </a:rPr>
              <a:t> 20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октября</a:t>
            </a:r>
            <a:r>
              <a:rPr sz="2000" spc="-5" dirty="0">
                <a:latin typeface="Times New Roman"/>
                <a:cs typeface="Times New Roman"/>
              </a:rPr>
              <a:t> 2020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20" dirty="0">
                <a:latin typeface="Times New Roman"/>
                <a:cs typeface="Times New Roman"/>
              </a:rPr>
              <a:t>г.</a:t>
            </a:r>
            <a:r>
              <a:rPr sz="2000" spc="-114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Times New Roman"/>
                <a:cs typeface="Times New Roman"/>
              </a:rPr>
              <a:t>№ </a:t>
            </a:r>
            <a:r>
              <a:rPr sz="2000" spc="-20" dirty="0">
                <a:latin typeface="Times New Roman"/>
                <a:cs typeface="Times New Roman"/>
              </a:rPr>
              <a:t>1130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н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«Об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утверждении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Порядка </a:t>
            </a:r>
            <a:r>
              <a:rPr sz="2000" spc="-5" dirty="0">
                <a:latin typeface="Times New Roman"/>
                <a:cs typeface="Times New Roman"/>
              </a:rPr>
              <a:t> оказания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медицинской</a:t>
            </a:r>
            <a:r>
              <a:rPr sz="2000" spc="-10" dirty="0">
                <a:latin typeface="Times New Roman"/>
                <a:cs typeface="Times New Roman"/>
              </a:rPr>
              <a:t> помощи</a:t>
            </a:r>
            <a:r>
              <a:rPr sz="2000" spc="-5" dirty="0">
                <a:latin typeface="Times New Roman"/>
                <a:cs typeface="Times New Roman"/>
              </a:rPr>
              <a:t> по</a:t>
            </a:r>
            <a:r>
              <a:rPr sz="2000" dirty="0">
                <a:latin typeface="Times New Roman"/>
                <a:cs typeface="Times New Roman"/>
              </a:rPr>
              <a:t> профилю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«акушерство</a:t>
            </a:r>
            <a:r>
              <a:rPr sz="2000" dirty="0">
                <a:latin typeface="Times New Roman"/>
                <a:cs typeface="Times New Roman"/>
              </a:rPr>
              <a:t> и 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гинекология»,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скрыв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персональные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данные.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7620" algn="just">
              <a:lnSpc>
                <a:spcPct val="100000"/>
              </a:lnSpc>
              <a:spcBef>
                <a:spcPts val="5"/>
              </a:spcBef>
            </a:pPr>
            <a:r>
              <a:rPr sz="2000" b="1" spc="-15" dirty="0">
                <a:latin typeface="Times New Roman"/>
                <a:cs typeface="Times New Roman"/>
              </a:rPr>
              <a:t>«Карту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донесения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о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случае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материнской</a:t>
            </a:r>
            <a:r>
              <a:rPr sz="2000" b="1" spc="-10" dirty="0">
                <a:latin typeface="Times New Roman"/>
                <a:cs typeface="Times New Roman"/>
              </a:rPr>
              <a:t> смерти»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сдавать 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специалисту </a:t>
            </a:r>
            <a:r>
              <a:rPr sz="2000" b="1" spc="-10" dirty="0">
                <a:latin typeface="Times New Roman"/>
                <a:cs typeface="Times New Roman"/>
              </a:rPr>
              <a:t>принимающему </a:t>
            </a:r>
            <a:r>
              <a:rPr sz="2000" b="1" spc="-15" dirty="0">
                <a:latin typeface="Times New Roman"/>
                <a:cs typeface="Times New Roman"/>
              </a:rPr>
              <a:t>форму </a:t>
            </a:r>
            <a:r>
              <a:rPr sz="2000" b="1" spc="-10" dirty="0">
                <a:latin typeface="Times New Roman"/>
                <a:cs typeface="Times New Roman"/>
              </a:rPr>
              <a:t>ФСН </a:t>
            </a:r>
            <a:r>
              <a:rPr sz="2000" b="1" spc="-5" dirty="0">
                <a:latin typeface="Times New Roman"/>
                <a:cs typeface="Times New Roman"/>
              </a:rPr>
              <a:t>№13, вне зависимости </a:t>
            </a:r>
            <a:r>
              <a:rPr sz="2000" b="1" spc="-20" dirty="0">
                <a:latin typeface="Times New Roman"/>
                <a:cs typeface="Times New Roman"/>
              </a:rPr>
              <a:t>от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того,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что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Вы</a:t>
            </a:r>
            <a:r>
              <a:rPr sz="2000" b="1" spc="-5" dirty="0">
                <a:latin typeface="Times New Roman"/>
                <a:cs typeface="Times New Roman"/>
              </a:rPr>
              <a:t> ее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уже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сдали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 другими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формами.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495" y="1399032"/>
            <a:ext cx="11271504" cy="528828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63954" y="866901"/>
            <a:ext cx="73037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25" dirty="0"/>
              <a:t> </a:t>
            </a:r>
            <a:r>
              <a:rPr dirty="0"/>
              <a:t>№</a:t>
            </a:r>
            <a:r>
              <a:rPr spc="-20" dirty="0"/>
              <a:t> </a:t>
            </a:r>
            <a:r>
              <a:rPr dirty="0"/>
              <a:t>13</a:t>
            </a:r>
            <a:r>
              <a:rPr spc="5" dirty="0"/>
              <a:t> </a:t>
            </a:r>
            <a:r>
              <a:rPr spc="-5" dirty="0"/>
              <a:t>«Сведения </a:t>
            </a:r>
            <a:r>
              <a:rPr dirty="0"/>
              <a:t>о</a:t>
            </a:r>
            <a:r>
              <a:rPr spc="-5" dirty="0"/>
              <a:t> беременности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60081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09663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933053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769602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60615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42700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539750" y="2798826"/>
          <a:ext cx="10895326" cy="3875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200"/>
                <a:gridCol w="4131310"/>
                <a:gridCol w="528954"/>
                <a:gridCol w="912494"/>
                <a:gridCol w="1057909"/>
                <a:gridCol w="827404"/>
                <a:gridCol w="853440"/>
                <a:gridCol w="836295"/>
                <a:gridCol w="815975"/>
                <a:gridCol w="855345"/>
              </a:tblGrid>
              <a:tr h="308737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Наименование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№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стро-ки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51460" marR="241300" indent="2095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Код по </a:t>
                      </a:r>
                      <a:r>
                        <a:rPr sz="1000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МКБ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-10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 числе</a:t>
                      </a:r>
                      <a:r>
                        <a:rPr sz="10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 возрасте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(лет):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7366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49122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222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4130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032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45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50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лет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и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246379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старше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267588"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8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376555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55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35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Число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прерываний</a:t>
                      </a:r>
                      <a:r>
                        <a:rPr sz="10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беременности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 срок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до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22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недель,</a:t>
                      </a:r>
                      <a:r>
                        <a:rPr sz="100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33679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5085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73050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1300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762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76555" algn="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</a:tr>
              <a:tr h="2675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 числе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(из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стр. 1):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623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7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анормальные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продукты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зачатия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самопроизвольный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O03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450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медицинский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 по медицинским</a:t>
                      </a:r>
                      <a:r>
                        <a:rPr sz="10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показаниям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900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виды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аборта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(криминальный)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неуточненный</a:t>
                      </a:r>
                      <a:r>
                        <a:rPr sz="10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(внебольничный)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grpSp>
        <p:nvGrpSpPr>
          <p:cNvPr id="9" name="object 9"/>
          <p:cNvGrpSpPr/>
          <p:nvPr/>
        </p:nvGrpSpPr>
        <p:grpSpPr>
          <a:xfrm>
            <a:off x="6435597" y="1542033"/>
            <a:ext cx="5417185" cy="4287520"/>
            <a:chOff x="6435597" y="1542033"/>
            <a:chExt cx="5417185" cy="4287520"/>
          </a:xfrm>
        </p:grpSpPr>
        <p:sp>
          <p:nvSpPr>
            <p:cNvPr id="10" name="object 10"/>
            <p:cNvSpPr/>
            <p:nvPr/>
          </p:nvSpPr>
          <p:spPr>
            <a:xfrm>
              <a:off x="6441947" y="1548383"/>
              <a:ext cx="5404485" cy="4274820"/>
            </a:xfrm>
            <a:custGeom>
              <a:avLst/>
              <a:gdLst/>
              <a:ahLst/>
              <a:cxnLst/>
              <a:rect l="l" t="t" r="r" b="b"/>
              <a:pathLst>
                <a:path w="5404484" h="4274820">
                  <a:moveTo>
                    <a:pt x="5404104" y="0"/>
                  </a:moveTo>
                  <a:lnTo>
                    <a:pt x="0" y="0"/>
                  </a:lnTo>
                  <a:lnTo>
                    <a:pt x="0" y="1530095"/>
                  </a:lnTo>
                  <a:lnTo>
                    <a:pt x="900683" y="1530095"/>
                  </a:lnTo>
                  <a:lnTo>
                    <a:pt x="466344" y="4274426"/>
                  </a:lnTo>
                  <a:lnTo>
                    <a:pt x="2251709" y="1530095"/>
                  </a:lnTo>
                  <a:lnTo>
                    <a:pt x="5404104" y="1530095"/>
                  </a:lnTo>
                  <a:lnTo>
                    <a:pt x="5404104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441947" y="1548383"/>
              <a:ext cx="5404485" cy="4274820"/>
            </a:xfrm>
            <a:custGeom>
              <a:avLst/>
              <a:gdLst/>
              <a:ahLst/>
              <a:cxnLst/>
              <a:rect l="l" t="t" r="r" b="b"/>
              <a:pathLst>
                <a:path w="5404484" h="4274820">
                  <a:moveTo>
                    <a:pt x="0" y="0"/>
                  </a:moveTo>
                  <a:lnTo>
                    <a:pt x="900683" y="0"/>
                  </a:lnTo>
                  <a:lnTo>
                    <a:pt x="2251709" y="0"/>
                  </a:lnTo>
                  <a:lnTo>
                    <a:pt x="5404104" y="0"/>
                  </a:lnTo>
                  <a:lnTo>
                    <a:pt x="5404104" y="892555"/>
                  </a:lnTo>
                  <a:lnTo>
                    <a:pt x="5404104" y="1275079"/>
                  </a:lnTo>
                  <a:lnTo>
                    <a:pt x="5404104" y="1530095"/>
                  </a:lnTo>
                  <a:lnTo>
                    <a:pt x="2251709" y="1530095"/>
                  </a:lnTo>
                  <a:lnTo>
                    <a:pt x="466344" y="4274426"/>
                  </a:lnTo>
                  <a:lnTo>
                    <a:pt x="900683" y="1530095"/>
                  </a:lnTo>
                  <a:lnTo>
                    <a:pt x="0" y="1530095"/>
                  </a:lnTo>
                  <a:lnTo>
                    <a:pt x="0" y="1275079"/>
                  </a:lnTo>
                  <a:lnTo>
                    <a:pt x="0" y="89255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521577" y="2018487"/>
            <a:ext cx="520192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таблице 2000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указывается</a:t>
            </a:r>
            <a:r>
              <a:rPr sz="1800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только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число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абортов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по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медицинским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показаниям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666494" y="768553"/>
            <a:ext cx="7306309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5" dirty="0"/>
              <a:t> </a:t>
            </a:r>
            <a:r>
              <a:rPr spc="5" dirty="0"/>
              <a:t>№</a:t>
            </a:r>
            <a:r>
              <a:rPr spc="-30" dirty="0"/>
              <a:t> </a:t>
            </a:r>
            <a:r>
              <a:rPr dirty="0"/>
              <a:t>13</a:t>
            </a:r>
            <a:r>
              <a:rPr spc="-15" dirty="0"/>
              <a:t> </a:t>
            </a:r>
            <a:r>
              <a:rPr dirty="0"/>
              <a:t>«Сведения</a:t>
            </a:r>
            <a:r>
              <a:rPr spc="-30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 </a:t>
            </a:r>
            <a:r>
              <a:rPr spc="-785" dirty="0"/>
              <a:t> </a:t>
            </a:r>
            <a:r>
              <a:rPr dirty="0"/>
              <a:t>с</a:t>
            </a:r>
            <a:r>
              <a:rPr spc="-5" dirty="0"/>
              <a:t> </a:t>
            </a:r>
            <a:r>
              <a:rPr spc="-10" dirty="0"/>
              <a:t>абортивным</a:t>
            </a:r>
            <a:r>
              <a:rPr spc="-40" dirty="0"/>
              <a:t> исходом»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74040" y="2480309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(20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5524500" y="5600700"/>
            <a:ext cx="419100" cy="393700"/>
          </a:xfrm>
          <a:custGeom>
            <a:avLst/>
            <a:gdLst/>
            <a:ahLst/>
            <a:cxnLst/>
            <a:rect l="l" t="t" r="r" b="b"/>
            <a:pathLst>
              <a:path w="419100" h="393700">
                <a:moveTo>
                  <a:pt x="0" y="196596"/>
                </a:moveTo>
                <a:lnTo>
                  <a:pt x="5536" y="151519"/>
                </a:lnTo>
                <a:lnTo>
                  <a:pt x="21304" y="110140"/>
                </a:lnTo>
                <a:lnTo>
                  <a:pt x="46046" y="73637"/>
                </a:lnTo>
                <a:lnTo>
                  <a:pt x="78501" y="43191"/>
                </a:lnTo>
                <a:lnTo>
                  <a:pt x="117410" y="19983"/>
                </a:lnTo>
                <a:lnTo>
                  <a:pt x="161512" y="5192"/>
                </a:lnTo>
                <a:lnTo>
                  <a:pt x="209550" y="0"/>
                </a:lnTo>
                <a:lnTo>
                  <a:pt x="257587" y="5192"/>
                </a:lnTo>
                <a:lnTo>
                  <a:pt x="301689" y="19983"/>
                </a:lnTo>
                <a:lnTo>
                  <a:pt x="340598" y="43191"/>
                </a:lnTo>
                <a:lnTo>
                  <a:pt x="373053" y="73637"/>
                </a:lnTo>
                <a:lnTo>
                  <a:pt x="397795" y="110140"/>
                </a:lnTo>
                <a:lnTo>
                  <a:pt x="413563" y="151519"/>
                </a:lnTo>
                <a:lnTo>
                  <a:pt x="419100" y="196596"/>
                </a:lnTo>
                <a:lnTo>
                  <a:pt x="413563" y="241672"/>
                </a:lnTo>
                <a:lnTo>
                  <a:pt x="397795" y="283051"/>
                </a:lnTo>
                <a:lnTo>
                  <a:pt x="373053" y="319554"/>
                </a:lnTo>
                <a:lnTo>
                  <a:pt x="340598" y="350000"/>
                </a:lnTo>
                <a:lnTo>
                  <a:pt x="301689" y="373208"/>
                </a:lnTo>
                <a:lnTo>
                  <a:pt x="257587" y="387999"/>
                </a:lnTo>
                <a:lnTo>
                  <a:pt x="209550" y="393191"/>
                </a:lnTo>
                <a:lnTo>
                  <a:pt x="161512" y="387999"/>
                </a:lnTo>
                <a:lnTo>
                  <a:pt x="117410" y="373208"/>
                </a:lnTo>
                <a:lnTo>
                  <a:pt x="78501" y="350000"/>
                </a:lnTo>
                <a:lnTo>
                  <a:pt x="46046" y="319554"/>
                </a:lnTo>
                <a:lnTo>
                  <a:pt x="21304" y="283051"/>
                </a:lnTo>
                <a:lnTo>
                  <a:pt x="5536" y="241672"/>
                </a:lnTo>
                <a:lnTo>
                  <a:pt x="0" y="196596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95440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260081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09663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933053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769602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60615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5824601" y="1314958"/>
            <a:ext cx="6233795" cy="5372100"/>
            <a:chOff x="5824601" y="1314958"/>
            <a:chExt cx="6233795" cy="5372100"/>
          </a:xfrm>
        </p:grpSpPr>
        <p:sp>
          <p:nvSpPr>
            <p:cNvPr id="9" name="object 9"/>
            <p:cNvSpPr/>
            <p:nvPr/>
          </p:nvSpPr>
          <p:spPr>
            <a:xfrm>
              <a:off x="11442700" y="2798825"/>
              <a:ext cx="0" cy="3888104"/>
            </a:xfrm>
            <a:custGeom>
              <a:avLst/>
              <a:gdLst/>
              <a:ahLst/>
              <a:cxnLst/>
              <a:rect l="l" t="t" r="r" b="b"/>
              <a:pathLst>
                <a:path h="3888104">
                  <a:moveTo>
                    <a:pt x="0" y="0"/>
                  </a:moveTo>
                  <a:lnTo>
                    <a:pt x="0" y="388772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830951" y="1321308"/>
              <a:ext cx="6221095" cy="4850765"/>
            </a:xfrm>
            <a:custGeom>
              <a:avLst/>
              <a:gdLst/>
              <a:ahLst/>
              <a:cxnLst/>
              <a:rect l="l" t="t" r="r" b="b"/>
              <a:pathLst>
                <a:path w="6221095" h="4850765">
                  <a:moveTo>
                    <a:pt x="6220841" y="0"/>
                  </a:moveTo>
                  <a:lnTo>
                    <a:pt x="1444625" y="0"/>
                  </a:lnTo>
                  <a:lnTo>
                    <a:pt x="1444625" y="1714500"/>
                  </a:lnTo>
                  <a:lnTo>
                    <a:pt x="2240660" y="1714500"/>
                  </a:lnTo>
                  <a:lnTo>
                    <a:pt x="0" y="4850523"/>
                  </a:lnTo>
                  <a:lnTo>
                    <a:pt x="3434715" y="1714500"/>
                  </a:lnTo>
                  <a:lnTo>
                    <a:pt x="6220841" y="1714500"/>
                  </a:lnTo>
                  <a:lnTo>
                    <a:pt x="6220841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830951" y="1321308"/>
              <a:ext cx="6221095" cy="4850765"/>
            </a:xfrm>
            <a:custGeom>
              <a:avLst/>
              <a:gdLst/>
              <a:ahLst/>
              <a:cxnLst/>
              <a:rect l="l" t="t" r="r" b="b"/>
              <a:pathLst>
                <a:path w="6221095" h="4850765">
                  <a:moveTo>
                    <a:pt x="1444625" y="0"/>
                  </a:moveTo>
                  <a:lnTo>
                    <a:pt x="2240660" y="0"/>
                  </a:lnTo>
                  <a:lnTo>
                    <a:pt x="3434715" y="0"/>
                  </a:lnTo>
                  <a:lnTo>
                    <a:pt x="6220841" y="0"/>
                  </a:lnTo>
                  <a:lnTo>
                    <a:pt x="6220841" y="1000125"/>
                  </a:lnTo>
                  <a:lnTo>
                    <a:pt x="6220841" y="1428750"/>
                  </a:lnTo>
                  <a:lnTo>
                    <a:pt x="6220841" y="1714500"/>
                  </a:lnTo>
                  <a:lnTo>
                    <a:pt x="3434715" y="1714500"/>
                  </a:lnTo>
                  <a:lnTo>
                    <a:pt x="0" y="4850523"/>
                  </a:lnTo>
                  <a:lnTo>
                    <a:pt x="2240660" y="1714500"/>
                  </a:lnTo>
                  <a:lnTo>
                    <a:pt x="1444625" y="1714500"/>
                  </a:lnTo>
                  <a:lnTo>
                    <a:pt x="1444625" y="1428750"/>
                  </a:lnTo>
                  <a:lnTo>
                    <a:pt x="1444625" y="1000125"/>
                  </a:lnTo>
                  <a:lnTo>
                    <a:pt x="1444625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7355205" y="1335151"/>
            <a:ext cx="446976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В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число других видов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абортов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(криминальных)</a:t>
            </a:r>
            <a:r>
              <a:rPr sz="18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включаются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случаи,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когда 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установлено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вмешательство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целью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самой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беременной </a:t>
            </a:r>
            <a:r>
              <a:rPr sz="1800" spc="-43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или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другими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лицами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вне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лечебной</a:t>
            </a:r>
            <a:endParaRPr sz="1800">
              <a:latin typeface="Times New Roman"/>
              <a:cs typeface="Times New Roman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539750" y="2798826"/>
          <a:ext cx="10895326" cy="3875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200"/>
                <a:gridCol w="4131310"/>
                <a:gridCol w="528954"/>
                <a:gridCol w="912494"/>
                <a:gridCol w="1057909"/>
                <a:gridCol w="827404"/>
                <a:gridCol w="853440"/>
                <a:gridCol w="836295"/>
                <a:gridCol w="815975"/>
                <a:gridCol w="855345"/>
              </a:tblGrid>
              <a:tr h="308737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Наименование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№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стро-ки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13664">
                        <a:lnSpc>
                          <a:spcPts val="1945"/>
                        </a:lnSpc>
                      </a:pP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организации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(О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ч</a:t>
                      </a: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ис</a:t>
                      </a:r>
                      <a:r>
                        <a:rPr sz="2700" spc="-247" baseline="13888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1000" spc="-165" dirty="0">
                          <a:latin typeface="Calibri"/>
                          <a:cs typeface="Calibri"/>
                        </a:rPr>
                        <a:t>ле</a:t>
                      </a:r>
                      <a:r>
                        <a:rPr sz="1000" spc="-1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возрасте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(лет):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49122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1460" marR="241300" indent="20955">
                        <a:lnSpc>
                          <a:spcPct val="100000"/>
                        </a:lnSpc>
                        <a:spcBef>
                          <a:spcPts val="894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Код по </a:t>
                      </a:r>
                      <a:r>
                        <a:rPr sz="1000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МКБ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-10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113664" marB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222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4130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032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45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50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лет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и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246379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старше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267588"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8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376555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55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35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Число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прерываний</a:t>
                      </a:r>
                      <a:r>
                        <a:rPr sz="10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беременности</a:t>
                      </a:r>
                      <a:r>
                        <a:rPr sz="100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 срок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до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недель,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33679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5085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73050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1300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762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76555" algn="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</a:tr>
              <a:tr h="2675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 числе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(из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стр. 1):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623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7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анормальные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продукты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зачатия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самопроизвольный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O03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450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медицинский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900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виды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аборта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(криминальный)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неуточненный</a:t>
                      </a:r>
                      <a:r>
                        <a:rPr sz="10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(внебольничный)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30" dirty="0"/>
              <a:t> </a:t>
            </a:r>
            <a:r>
              <a:rPr dirty="0"/>
              <a:t>13</a:t>
            </a:r>
            <a:r>
              <a:rPr spc="-20" dirty="0"/>
              <a:t> </a:t>
            </a:r>
            <a:r>
              <a:rPr dirty="0"/>
              <a:t>«Сведения</a:t>
            </a:r>
            <a:r>
              <a:rPr spc="-30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666494" y="1256791"/>
            <a:ext cx="439166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imes New Roman"/>
                <a:cs typeface="Times New Roman"/>
              </a:rPr>
              <a:t>с</a:t>
            </a:r>
            <a:r>
              <a:rPr sz="3200" b="1" spc="-2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абортивным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spc="-40" dirty="0">
                <a:latin typeface="Times New Roman"/>
                <a:cs typeface="Times New Roman"/>
              </a:rPr>
              <a:t>исходом»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040" y="2480309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(10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8" name="object 18"/>
          <p:cNvSpPr/>
          <p:nvPr/>
        </p:nvSpPr>
        <p:spPr>
          <a:xfrm>
            <a:off x="5474208" y="5993891"/>
            <a:ext cx="469900" cy="368935"/>
          </a:xfrm>
          <a:custGeom>
            <a:avLst/>
            <a:gdLst/>
            <a:ahLst/>
            <a:cxnLst/>
            <a:rect l="l" t="t" r="r" b="b"/>
            <a:pathLst>
              <a:path w="469900" h="368935">
                <a:moveTo>
                  <a:pt x="0" y="184404"/>
                </a:moveTo>
                <a:lnTo>
                  <a:pt x="6195" y="142122"/>
                </a:lnTo>
                <a:lnTo>
                  <a:pt x="23846" y="103308"/>
                </a:lnTo>
                <a:lnTo>
                  <a:pt x="51544" y="69069"/>
                </a:lnTo>
                <a:lnTo>
                  <a:pt x="87885" y="40512"/>
                </a:lnTo>
                <a:lnTo>
                  <a:pt x="131461" y="18743"/>
                </a:lnTo>
                <a:lnTo>
                  <a:pt x="180867" y="4870"/>
                </a:lnTo>
                <a:lnTo>
                  <a:pt x="234695" y="0"/>
                </a:lnTo>
                <a:lnTo>
                  <a:pt x="288524" y="4870"/>
                </a:lnTo>
                <a:lnTo>
                  <a:pt x="337930" y="18743"/>
                </a:lnTo>
                <a:lnTo>
                  <a:pt x="381506" y="40512"/>
                </a:lnTo>
                <a:lnTo>
                  <a:pt x="417847" y="69069"/>
                </a:lnTo>
                <a:lnTo>
                  <a:pt x="445545" y="103308"/>
                </a:lnTo>
                <a:lnTo>
                  <a:pt x="463196" y="142122"/>
                </a:lnTo>
                <a:lnTo>
                  <a:pt x="469391" y="184404"/>
                </a:lnTo>
                <a:lnTo>
                  <a:pt x="463196" y="226685"/>
                </a:lnTo>
                <a:lnTo>
                  <a:pt x="445545" y="265499"/>
                </a:lnTo>
                <a:lnTo>
                  <a:pt x="417847" y="299738"/>
                </a:lnTo>
                <a:lnTo>
                  <a:pt x="381506" y="328295"/>
                </a:lnTo>
                <a:lnTo>
                  <a:pt x="337930" y="350064"/>
                </a:lnTo>
                <a:lnTo>
                  <a:pt x="288524" y="363937"/>
                </a:lnTo>
                <a:lnTo>
                  <a:pt x="234695" y="368808"/>
                </a:lnTo>
                <a:lnTo>
                  <a:pt x="180867" y="363937"/>
                </a:lnTo>
                <a:lnTo>
                  <a:pt x="131461" y="350064"/>
                </a:lnTo>
                <a:lnTo>
                  <a:pt x="87885" y="328295"/>
                </a:lnTo>
                <a:lnTo>
                  <a:pt x="51544" y="299738"/>
                </a:lnTo>
                <a:lnTo>
                  <a:pt x="23846" y="265499"/>
                </a:lnTo>
                <a:lnTo>
                  <a:pt x="6195" y="226685"/>
                </a:lnTo>
                <a:lnTo>
                  <a:pt x="0" y="184404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60081" y="2798826"/>
            <a:ext cx="0" cy="3888104"/>
          </a:xfrm>
          <a:custGeom>
            <a:avLst/>
            <a:gdLst/>
            <a:ahLst/>
            <a:cxnLst/>
            <a:rect l="l" t="t" r="r" b="b"/>
            <a:pathLst>
              <a:path h="3888104">
                <a:moveTo>
                  <a:pt x="0" y="0"/>
                </a:moveTo>
                <a:lnTo>
                  <a:pt x="0" y="38877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09663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933053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769602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606151" y="3107563"/>
            <a:ext cx="0" cy="3579495"/>
          </a:xfrm>
          <a:custGeom>
            <a:avLst/>
            <a:gdLst/>
            <a:ahLst/>
            <a:cxnLst/>
            <a:rect l="l" t="t" r="r" b="b"/>
            <a:pathLst>
              <a:path h="3579495">
                <a:moveTo>
                  <a:pt x="0" y="0"/>
                </a:moveTo>
                <a:lnTo>
                  <a:pt x="0" y="35789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5977001" y="1281430"/>
            <a:ext cx="6081395" cy="5405120"/>
            <a:chOff x="5977001" y="1281430"/>
            <a:chExt cx="6081395" cy="5405120"/>
          </a:xfrm>
        </p:grpSpPr>
        <p:sp>
          <p:nvSpPr>
            <p:cNvPr id="8" name="object 8"/>
            <p:cNvSpPr/>
            <p:nvPr/>
          </p:nvSpPr>
          <p:spPr>
            <a:xfrm>
              <a:off x="11442700" y="2798826"/>
              <a:ext cx="0" cy="3888104"/>
            </a:xfrm>
            <a:custGeom>
              <a:avLst/>
              <a:gdLst/>
              <a:ahLst/>
              <a:cxnLst/>
              <a:rect l="l" t="t" r="r" b="b"/>
              <a:pathLst>
                <a:path h="3888104">
                  <a:moveTo>
                    <a:pt x="0" y="0"/>
                  </a:moveTo>
                  <a:lnTo>
                    <a:pt x="0" y="388772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983351" y="1287780"/>
              <a:ext cx="6068695" cy="5161915"/>
            </a:xfrm>
            <a:custGeom>
              <a:avLst/>
              <a:gdLst/>
              <a:ahLst/>
              <a:cxnLst/>
              <a:rect l="l" t="t" r="r" b="b"/>
              <a:pathLst>
                <a:path w="6068695" h="5161915">
                  <a:moveTo>
                    <a:pt x="6068441" y="0"/>
                  </a:moveTo>
                  <a:lnTo>
                    <a:pt x="1292225" y="0"/>
                  </a:lnTo>
                  <a:lnTo>
                    <a:pt x="1292225" y="2427732"/>
                  </a:lnTo>
                  <a:lnTo>
                    <a:pt x="2088260" y="2427732"/>
                  </a:lnTo>
                  <a:lnTo>
                    <a:pt x="0" y="5161699"/>
                  </a:lnTo>
                  <a:lnTo>
                    <a:pt x="3282315" y="2427732"/>
                  </a:lnTo>
                  <a:lnTo>
                    <a:pt x="6068441" y="2427732"/>
                  </a:lnTo>
                  <a:lnTo>
                    <a:pt x="6068441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983351" y="1287780"/>
              <a:ext cx="6068695" cy="5161915"/>
            </a:xfrm>
            <a:custGeom>
              <a:avLst/>
              <a:gdLst/>
              <a:ahLst/>
              <a:cxnLst/>
              <a:rect l="l" t="t" r="r" b="b"/>
              <a:pathLst>
                <a:path w="6068695" h="5161915">
                  <a:moveTo>
                    <a:pt x="1292225" y="0"/>
                  </a:moveTo>
                  <a:lnTo>
                    <a:pt x="2088260" y="0"/>
                  </a:lnTo>
                  <a:lnTo>
                    <a:pt x="3282315" y="0"/>
                  </a:lnTo>
                  <a:lnTo>
                    <a:pt x="6068441" y="0"/>
                  </a:lnTo>
                  <a:lnTo>
                    <a:pt x="6068441" y="1416177"/>
                  </a:lnTo>
                  <a:lnTo>
                    <a:pt x="6068441" y="2023110"/>
                  </a:lnTo>
                  <a:lnTo>
                    <a:pt x="6068441" y="2427732"/>
                  </a:lnTo>
                  <a:lnTo>
                    <a:pt x="3282315" y="2427732"/>
                  </a:lnTo>
                  <a:lnTo>
                    <a:pt x="0" y="5161699"/>
                  </a:lnTo>
                  <a:lnTo>
                    <a:pt x="2088260" y="2427732"/>
                  </a:lnTo>
                  <a:lnTo>
                    <a:pt x="1292225" y="2427732"/>
                  </a:lnTo>
                  <a:lnTo>
                    <a:pt x="1292225" y="2023110"/>
                  </a:lnTo>
                  <a:lnTo>
                    <a:pt x="1292225" y="1416177"/>
                  </a:lnTo>
                  <a:lnTo>
                    <a:pt x="1292225" y="0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7355205" y="1521078"/>
            <a:ext cx="450088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В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число 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неуточненных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(внебольничных)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абортов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включаются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случаи,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когда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не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выявлено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достаточных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данных,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позволяющих </a:t>
            </a:r>
            <a:r>
              <a:rPr sz="1800" spc="-43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судить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характере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аборта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(спонтанном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55205" y="2618613"/>
            <a:ext cx="39998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прерывании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или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имевшем</a:t>
            </a:r>
            <a:endParaRPr sz="1800">
              <a:latin typeface="Times New Roman"/>
              <a:cs typeface="Times New Roman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803857"/>
              </p:ext>
            </p:extLst>
          </p:nvPr>
        </p:nvGraphicFramePr>
        <p:xfrm>
          <a:off x="539750" y="2798826"/>
          <a:ext cx="10941681" cy="3875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200"/>
                <a:gridCol w="4131310"/>
                <a:gridCol w="528954"/>
                <a:gridCol w="912494"/>
                <a:gridCol w="1050292"/>
                <a:gridCol w="844546"/>
                <a:gridCol w="890270"/>
                <a:gridCol w="836295"/>
                <a:gridCol w="815975"/>
                <a:gridCol w="855345"/>
              </a:tblGrid>
              <a:tr h="308737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Наименование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№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стро-ки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51460" marR="241300" indent="2095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Код по </a:t>
                      </a:r>
                      <a:r>
                        <a:rPr sz="1000" spc="-2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МКБ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-10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113664">
                        <a:lnSpc>
                          <a:spcPts val="1540"/>
                        </a:lnSpc>
                        <a:spcBef>
                          <a:spcPts val="790"/>
                        </a:spcBef>
                      </a:pPr>
                      <a:r>
                        <a:rPr sz="18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место</a:t>
                      </a:r>
                      <a:r>
                        <a:rPr sz="18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вмеша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ом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ч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ис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500" spc="-37" baseline="555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40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500" spc="-607" baseline="5555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500" spc="15" baseline="555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оз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рас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те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(л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500" spc="-367" baseline="55555" dirty="0">
                          <a:latin typeface="Calibri"/>
                          <a:cs typeface="Calibri"/>
                        </a:rPr>
                        <a:t>т):</a:t>
                      </a:r>
                      <a:r>
                        <a:rPr sz="18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800" spc="-1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ее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0033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49122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прерыв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280670" marR="317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60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ания)(О0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16510" marR="30480" algn="ctr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17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60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18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24130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18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60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0320" algn="ctr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45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49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50</a:t>
                      </a:r>
                      <a:r>
                        <a:rPr sz="10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лет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и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246379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старше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267588"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370840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415290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7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8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376555" algn="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9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34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55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6350">
                        <a:lnSpc>
                          <a:spcPct val="100000"/>
                        </a:lnSpc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Число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прерываний</a:t>
                      </a:r>
                      <a:r>
                        <a:rPr sz="10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беременности</a:t>
                      </a:r>
                      <a:r>
                        <a:rPr sz="100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 срок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до</a:t>
                      </a:r>
                      <a:r>
                        <a:rPr sz="10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недель,</a:t>
                      </a:r>
                      <a:r>
                        <a:rPr sz="100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всего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33679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55A11"/>
                    </a:solidFill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57505" algn="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marR="304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99415" algn="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25400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1300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4762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R="376555" algn="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635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</a:tr>
              <a:tr h="2675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том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 числе</a:t>
                      </a:r>
                      <a:r>
                        <a:rPr sz="10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(из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стр. 1):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29845" algn="ctr">
                        <a:lnSpc>
                          <a:spcPct val="100000"/>
                        </a:lnSpc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623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67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анормальные</a:t>
                      </a:r>
                      <a:r>
                        <a:rPr sz="10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продукты</a:t>
                      </a:r>
                      <a:r>
                        <a:rPr sz="1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зачатия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08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самопроизвольный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O03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450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медицинский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O04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900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другие</a:t>
                      </a:r>
                      <a:r>
                        <a:rPr sz="1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виды</a:t>
                      </a:r>
                      <a:r>
                        <a:rPr sz="1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аборта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(криминальный)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96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5" dirty="0">
                          <a:latin typeface="Calibri"/>
                          <a:cs typeface="Calibri"/>
                        </a:rPr>
                        <a:t>аборт</a:t>
                      </a:r>
                      <a:r>
                        <a:rPr sz="10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10" dirty="0">
                          <a:latin typeface="Calibri"/>
                          <a:cs typeface="Calibri"/>
                        </a:rPr>
                        <a:t>неуточненный</a:t>
                      </a:r>
                      <a:r>
                        <a:rPr sz="100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000" spc="-5" dirty="0">
                          <a:latin typeface="Calibri"/>
                          <a:cs typeface="Calibri"/>
                        </a:rPr>
                        <a:t>(внебольничный)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dirty="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O06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000" spc="-10" dirty="0">
                          <a:latin typeface="Calibri"/>
                          <a:cs typeface="Calibri"/>
                        </a:rPr>
                        <a:t>25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T="90170" marB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8FAADC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30" dirty="0"/>
              <a:t> </a:t>
            </a:r>
            <a:r>
              <a:rPr dirty="0"/>
              <a:t>13</a:t>
            </a:r>
            <a:r>
              <a:rPr spc="-20" dirty="0"/>
              <a:t> </a:t>
            </a:r>
            <a:r>
              <a:rPr dirty="0"/>
              <a:t>«Сведения</a:t>
            </a:r>
            <a:r>
              <a:rPr spc="-30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666494" y="1256791"/>
            <a:ext cx="439166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imes New Roman"/>
                <a:cs typeface="Times New Roman"/>
              </a:rPr>
              <a:t>с</a:t>
            </a:r>
            <a:r>
              <a:rPr sz="3200" b="1" spc="-2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абортивным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spc="-40" dirty="0">
                <a:latin typeface="Times New Roman"/>
                <a:cs typeface="Times New Roman"/>
              </a:rPr>
              <a:t>исходом»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4040" y="2480309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(10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8" name="object 18"/>
          <p:cNvSpPr/>
          <p:nvPr/>
        </p:nvSpPr>
        <p:spPr>
          <a:xfrm>
            <a:off x="5524500" y="6312408"/>
            <a:ext cx="469900" cy="367665"/>
          </a:xfrm>
          <a:custGeom>
            <a:avLst/>
            <a:gdLst/>
            <a:ahLst/>
            <a:cxnLst/>
            <a:rect l="l" t="t" r="r" b="b"/>
            <a:pathLst>
              <a:path w="469900" h="367665">
                <a:moveTo>
                  <a:pt x="0" y="183641"/>
                </a:moveTo>
                <a:lnTo>
                  <a:pt x="6195" y="141534"/>
                </a:lnTo>
                <a:lnTo>
                  <a:pt x="23846" y="102881"/>
                </a:lnTo>
                <a:lnTo>
                  <a:pt x="51544" y="68783"/>
                </a:lnTo>
                <a:lnTo>
                  <a:pt x="87885" y="40344"/>
                </a:lnTo>
                <a:lnTo>
                  <a:pt x="131461" y="18665"/>
                </a:lnTo>
                <a:lnTo>
                  <a:pt x="180867" y="4850"/>
                </a:lnTo>
                <a:lnTo>
                  <a:pt x="234696" y="0"/>
                </a:lnTo>
                <a:lnTo>
                  <a:pt x="288524" y="4850"/>
                </a:lnTo>
                <a:lnTo>
                  <a:pt x="337930" y="18665"/>
                </a:lnTo>
                <a:lnTo>
                  <a:pt x="381506" y="40344"/>
                </a:lnTo>
                <a:lnTo>
                  <a:pt x="417847" y="68783"/>
                </a:lnTo>
                <a:lnTo>
                  <a:pt x="445545" y="102881"/>
                </a:lnTo>
                <a:lnTo>
                  <a:pt x="463196" y="141534"/>
                </a:lnTo>
                <a:lnTo>
                  <a:pt x="469391" y="183641"/>
                </a:lnTo>
                <a:lnTo>
                  <a:pt x="463196" y="225749"/>
                </a:lnTo>
                <a:lnTo>
                  <a:pt x="445545" y="264402"/>
                </a:lnTo>
                <a:lnTo>
                  <a:pt x="417847" y="298500"/>
                </a:lnTo>
                <a:lnTo>
                  <a:pt x="381506" y="326939"/>
                </a:lnTo>
                <a:lnTo>
                  <a:pt x="337930" y="348618"/>
                </a:lnTo>
                <a:lnTo>
                  <a:pt x="288524" y="362433"/>
                </a:lnTo>
                <a:lnTo>
                  <a:pt x="234696" y="367283"/>
                </a:lnTo>
                <a:lnTo>
                  <a:pt x="180867" y="362433"/>
                </a:lnTo>
                <a:lnTo>
                  <a:pt x="131461" y="348618"/>
                </a:lnTo>
                <a:lnTo>
                  <a:pt x="87885" y="326939"/>
                </a:lnTo>
                <a:lnTo>
                  <a:pt x="51544" y="298500"/>
                </a:lnTo>
                <a:lnTo>
                  <a:pt x="23846" y="264402"/>
                </a:lnTo>
                <a:lnTo>
                  <a:pt x="6195" y="225749"/>
                </a:lnTo>
                <a:lnTo>
                  <a:pt x="0" y="183641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2600" y="2019300"/>
            <a:ext cx="10973435" cy="4297680"/>
            <a:chOff x="482600" y="2019300"/>
            <a:chExt cx="10973435" cy="4297680"/>
          </a:xfrm>
        </p:grpSpPr>
        <p:sp>
          <p:nvSpPr>
            <p:cNvPr id="3" name="object 3"/>
            <p:cNvSpPr/>
            <p:nvPr/>
          </p:nvSpPr>
          <p:spPr>
            <a:xfrm>
              <a:off x="495300" y="2031974"/>
              <a:ext cx="10948035" cy="1558925"/>
            </a:xfrm>
            <a:custGeom>
              <a:avLst/>
              <a:gdLst/>
              <a:ahLst/>
              <a:cxnLst/>
              <a:rect l="l" t="t" r="r" b="b"/>
              <a:pathLst>
                <a:path w="10948035" h="1558925">
                  <a:moveTo>
                    <a:pt x="5676150" y="1036739"/>
                  </a:moveTo>
                  <a:lnTo>
                    <a:pt x="5676150" y="1036739"/>
                  </a:lnTo>
                  <a:lnTo>
                    <a:pt x="0" y="1036739"/>
                  </a:lnTo>
                  <a:lnTo>
                    <a:pt x="0" y="1558442"/>
                  </a:lnTo>
                  <a:lnTo>
                    <a:pt x="5676150" y="1558442"/>
                  </a:lnTo>
                  <a:lnTo>
                    <a:pt x="5676150" y="1036739"/>
                  </a:lnTo>
                  <a:close/>
                </a:path>
                <a:path w="10948035" h="1558925">
                  <a:moveTo>
                    <a:pt x="6745770" y="785533"/>
                  </a:moveTo>
                  <a:lnTo>
                    <a:pt x="6745770" y="785533"/>
                  </a:lnTo>
                  <a:lnTo>
                    <a:pt x="0" y="785533"/>
                  </a:lnTo>
                  <a:lnTo>
                    <a:pt x="0" y="1036726"/>
                  </a:lnTo>
                  <a:lnTo>
                    <a:pt x="6745770" y="1036726"/>
                  </a:lnTo>
                  <a:lnTo>
                    <a:pt x="6745770" y="785533"/>
                  </a:lnTo>
                  <a:close/>
                </a:path>
                <a:path w="10948035" h="1558925">
                  <a:moveTo>
                    <a:pt x="6745770" y="12"/>
                  </a:moveTo>
                  <a:lnTo>
                    <a:pt x="6745770" y="12"/>
                  </a:lnTo>
                  <a:lnTo>
                    <a:pt x="0" y="12"/>
                  </a:lnTo>
                  <a:lnTo>
                    <a:pt x="0" y="785520"/>
                  </a:lnTo>
                  <a:lnTo>
                    <a:pt x="6745770" y="785520"/>
                  </a:lnTo>
                  <a:lnTo>
                    <a:pt x="6745770" y="12"/>
                  </a:lnTo>
                  <a:close/>
                </a:path>
                <a:path w="10948035" h="1558925">
                  <a:moveTo>
                    <a:pt x="8426640" y="785533"/>
                  </a:moveTo>
                  <a:lnTo>
                    <a:pt x="7586269" y="785533"/>
                  </a:lnTo>
                  <a:lnTo>
                    <a:pt x="6745859" y="785533"/>
                  </a:lnTo>
                  <a:lnTo>
                    <a:pt x="6745859" y="1036726"/>
                  </a:lnTo>
                  <a:lnTo>
                    <a:pt x="7586218" y="1036726"/>
                  </a:lnTo>
                  <a:lnTo>
                    <a:pt x="8426640" y="1036726"/>
                  </a:lnTo>
                  <a:lnTo>
                    <a:pt x="8426640" y="785533"/>
                  </a:lnTo>
                  <a:close/>
                </a:path>
                <a:path w="10948035" h="1558925">
                  <a:moveTo>
                    <a:pt x="8426640" y="289852"/>
                  </a:moveTo>
                  <a:lnTo>
                    <a:pt x="7586269" y="289852"/>
                  </a:lnTo>
                  <a:lnTo>
                    <a:pt x="6745859" y="289852"/>
                  </a:lnTo>
                  <a:lnTo>
                    <a:pt x="6745859" y="785520"/>
                  </a:lnTo>
                  <a:lnTo>
                    <a:pt x="7586218" y="785520"/>
                  </a:lnTo>
                  <a:lnTo>
                    <a:pt x="8426640" y="785520"/>
                  </a:lnTo>
                  <a:lnTo>
                    <a:pt x="8426640" y="289852"/>
                  </a:lnTo>
                  <a:close/>
                </a:path>
                <a:path w="10948035" h="1558925">
                  <a:moveTo>
                    <a:pt x="10107485" y="785533"/>
                  </a:moveTo>
                  <a:lnTo>
                    <a:pt x="9267114" y="785533"/>
                  </a:lnTo>
                  <a:lnTo>
                    <a:pt x="8426704" y="785533"/>
                  </a:lnTo>
                  <a:lnTo>
                    <a:pt x="8426704" y="1036726"/>
                  </a:lnTo>
                  <a:lnTo>
                    <a:pt x="9267063" y="1036726"/>
                  </a:lnTo>
                  <a:lnTo>
                    <a:pt x="10107485" y="1036726"/>
                  </a:lnTo>
                  <a:lnTo>
                    <a:pt x="10107485" y="785533"/>
                  </a:lnTo>
                  <a:close/>
                </a:path>
                <a:path w="10948035" h="1558925">
                  <a:moveTo>
                    <a:pt x="10107485" y="289852"/>
                  </a:moveTo>
                  <a:lnTo>
                    <a:pt x="9267114" y="289852"/>
                  </a:lnTo>
                  <a:lnTo>
                    <a:pt x="8426704" y="289852"/>
                  </a:lnTo>
                  <a:lnTo>
                    <a:pt x="8426704" y="785520"/>
                  </a:lnTo>
                  <a:lnTo>
                    <a:pt x="9267063" y="785520"/>
                  </a:lnTo>
                  <a:lnTo>
                    <a:pt x="10107485" y="785520"/>
                  </a:lnTo>
                  <a:lnTo>
                    <a:pt x="10107485" y="289852"/>
                  </a:lnTo>
                  <a:close/>
                </a:path>
                <a:path w="10948035" h="1558925">
                  <a:moveTo>
                    <a:pt x="10947972" y="785533"/>
                  </a:moveTo>
                  <a:lnTo>
                    <a:pt x="10107549" y="785533"/>
                  </a:lnTo>
                  <a:lnTo>
                    <a:pt x="10107549" y="1036726"/>
                  </a:lnTo>
                  <a:lnTo>
                    <a:pt x="10947972" y="1036726"/>
                  </a:lnTo>
                  <a:lnTo>
                    <a:pt x="10947972" y="785533"/>
                  </a:lnTo>
                  <a:close/>
                </a:path>
                <a:path w="10948035" h="1558925">
                  <a:moveTo>
                    <a:pt x="10947972" y="289852"/>
                  </a:moveTo>
                  <a:lnTo>
                    <a:pt x="10107549" y="289852"/>
                  </a:lnTo>
                  <a:lnTo>
                    <a:pt x="10107549" y="785520"/>
                  </a:lnTo>
                  <a:lnTo>
                    <a:pt x="10947972" y="785520"/>
                  </a:lnTo>
                  <a:lnTo>
                    <a:pt x="10947972" y="289852"/>
                  </a:lnTo>
                  <a:close/>
                </a:path>
                <a:path w="10948035" h="1558925">
                  <a:moveTo>
                    <a:pt x="10948035" y="0"/>
                  </a:moveTo>
                  <a:lnTo>
                    <a:pt x="6745859" y="0"/>
                  </a:lnTo>
                  <a:lnTo>
                    <a:pt x="6745859" y="289839"/>
                  </a:lnTo>
                  <a:lnTo>
                    <a:pt x="10948035" y="289839"/>
                  </a:lnTo>
                  <a:lnTo>
                    <a:pt x="10948035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171438" y="3068713"/>
              <a:ext cx="1069975" cy="521970"/>
            </a:xfrm>
            <a:custGeom>
              <a:avLst/>
              <a:gdLst/>
              <a:ahLst/>
              <a:cxnLst/>
              <a:rect l="l" t="t" r="r" b="b"/>
              <a:pathLst>
                <a:path w="1069975" h="521970">
                  <a:moveTo>
                    <a:pt x="1069632" y="0"/>
                  </a:moveTo>
                  <a:lnTo>
                    <a:pt x="0" y="0"/>
                  </a:lnTo>
                  <a:lnTo>
                    <a:pt x="0" y="521703"/>
                  </a:lnTo>
                  <a:lnTo>
                    <a:pt x="1069632" y="521703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C55A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241159" y="3068713"/>
              <a:ext cx="4202430" cy="521970"/>
            </a:xfrm>
            <a:custGeom>
              <a:avLst/>
              <a:gdLst/>
              <a:ahLst/>
              <a:cxnLst/>
              <a:rect l="l" t="t" r="r" b="b"/>
              <a:pathLst>
                <a:path w="4202430" h="521970">
                  <a:moveTo>
                    <a:pt x="1680781" y="0"/>
                  </a:moveTo>
                  <a:lnTo>
                    <a:pt x="840409" y="0"/>
                  </a:lnTo>
                  <a:lnTo>
                    <a:pt x="0" y="0"/>
                  </a:lnTo>
                  <a:lnTo>
                    <a:pt x="0" y="521703"/>
                  </a:lnTo>
                  <a:lnTo>
                    <a:pt x="840359" y="521703"/>
                  </a:lnTo>
                  <a:lnTo>
                    <a:pt x="1680781" y="521703"/>
                  </a:lnTo>
                  <a:lnTo>
                    <a:pt x="1680781" y="0"/>
                  </a:lnTo>
                  <a:close/>
                </a:path>
                <a:path w="4202430" h="521970">
                  <a:moveTo>
                    <a:pt x="3361626" y="0"/>
                  </a:moveTo>
                  <a:lnTo>
                    <a:pt x="2521254" y="0"/>
                  </a:lnTo>
                  <a:lnTo>
                    <a:pt x="1680845" y="0"/>
                  </a:lnTo>
                  <a:lnTo>
                    <a:pt x="1680845" y="521703"/>
                  </a:lnTo>
                  <a:lnTo>
                    <a:pt x="2521204" y="521703"/>
                  </a:lnTo>
                  <a:lnTo>
                    <a:pt x="3361626" y="521703"/>
                  </a:lnTo>
                  <a:lnTo>
                    <a:pt x="3361626" y="0"/>
                  </a:lnTo>
                  <a:close/>
                </a:path>
                <a:path w="4202430" h="521970">
                  <a:moveTo>
                    <a:pt x="4202112" y="0"/>
                  </a:moveTo>
                  <a:lnTo>
                    <a:pt x="3361690" y="0"/>
                  </a:lnTo>
                  <a:lnTo>
                    <a:pt x="3361690" y="521703"/>
                  </a:lnTo>
                  <a:lnTo>
                    <a:pt x="4202112" y="521703"/>
                  </a:lnTo>
                  <a:lnTo>
                    <a:pt x="420211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95300" y="3590429"/>
              <a:ext cx="5676265" cy="502920"/>
            </a:xfrm>
            <a:custGeom>
              <a:avLst/>
              <a:gdLst/>
              <a:ahLst/>
              <a:cxnLst/>
              <a:rect l="l" t="t" r="r" b="b"/>
              <a:pathLst>
                <a:path w="5676265" h="502920">
                  <a:moveTo>
                    <a:pt x="5676150" y="38"/>
                  </a:moveTo>
                  <a:lnTo>
                    <a:pt x="4759350" y="38"/>
                  </a:lnTo>
                  <a:lnTo>
                    <a:pt x="4224528" y="38"/>
                  </a:lnTo>
                  <a:lnTo>
                    <a:pt x="38100" y="0"/>
                  </a:lnTo>
                  <a:lnTo>
                    <a:pt x="0" y="0"/>
                  </a:lnTo>
                  <a:lnTo>
                    <a:pt x="0" y="251193"/>
                  </a:lnTo>
                  <a:lnTo>
                    <a:pt x="38100" y="251193"/>
                  </a:lnTo>
                  <a:lnTo>
                    <a:pt x="4224528" y="251193"/>
                  </a:lnTo>
                  <a:lnTo>
                    <a:pt x="4224528" y="502399"/>
                  </a:lnTo>
                  <a:lnTo>
                    <a:pt x="4759325" y="502399"/>
                  </a:lnTo>
                  <a:lnTo>
                    <a:pt x="5676150" y="502399"/>
                  </a:lnTo>
                  <a:lnTo>
                    <a:pt x="5676150" y="38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71438" y="3590455"/>
              <a:ext cx="1069975" cy="502920"/>
            </a:xfrm>
            <a:custGeom>
              <a:avLst/>
              <a:gdLst/>
              <a:ahLst/>
              <a:cxnLst/>
              <a:rect l="l" t="t" r="r" b="b"/>
              <a:pathLst>
                <a:path w="1069975" h="502920">
                  <a:moveTo>
                    <a:pt x="1069632" y="0"/>
                  </a:moveTo>
                  <a:lnTo>
                    <a:pt x="0" y="0"/>
                  </a:lnTo>
                  <a:lnTo>
                    <a:pt x="0" y="502373"/>
                  </a:lnTo>
                  <a:lnTo>
                    <a:pt x="1069632" y="502373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95300" y="3590467"/>
              <a:ext cx="10948035" cy="821690"/>
            </a:xfrm>
            <a:custGeom>
              <a:avLst/>
              <a:gdLst/>
              <a:ahLst/>
              <a:cxnLst/>
              <a:rect l="l" t="t" r="r" b="b"/>
              <a:pathLst>
                <a:path w="10948035" h="821689">
                  <a:moveTo>
                    <a:pt x="5676150" y="502323"/>
                  </a:moveTo>
                  <a:lnTo>
                    <a:pt x="4759350" y="502323"/>
                  </a:lnTo>
                  <a:lnTo>
                    <a:pt x="4224528" y="502323"/>
                  </a:lnTo>
                  <a:lnTo>
                    <a:pt x="4224528" y="251167"/>
                  </a:lnTo>
                  <a:lnTo>
                    <a:pt x="38100" y="251167"/>
                  </a:lnTo>
                  <a:lnTo>
                    <a:pt x="0" y="251167"/>
                  </a:lnTo>
                  <a:lnTo>
                    <a:pt x="0" y="502323"/>
                  </a:lnTo>
                  <a:lnTo>
                    <a:pt x="0" y="821131"/>
                  </a:lnTo>
                  <a:lnTo>
                    <a:pt x="38100" y="821131"/>
                  </a:lnTo>
                  <a:lnTo>
                    <a:pt x="4224528" y="821131"/>
                  </a:lnTo>
                  <a:lnTo>
                    <a:pt x="4759325" y="821131"/>
                  </a:lnTo>
                  <a:lnTo>
                    <a:pt x="5676150" y="821131"/>
                  </a:lnTo>
                  <a:lnTo>
                    <a:pt x="5676150" y="502323"/>
                  </a:lnTo>
                  <a:close/>
                </a:path>
                <a:path w="10948035" h="821689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502361"/>
                  </a:lnTo>
                  <a:lnTo>
                    <a:pt x="7586218" y="502361"/>
                  </a:lnTo>
                  <a:lnTo>
                    <a:pt x="8426640" y="502361"/>
                  </a:lnTo>
                  <a:lnTo>
                    <a:pt x="8426640" y="0"/>
                  </a:lnTo>
                  <a:close/>
                </a:path>
                <a:path w="10948035" h="821689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502361"/>
                  </a:lnTo>
                  <a:lnTo>
                    <a:pt x="9267063" y="502361"/>
                  </a:lnTo>
                  <a:lnTo>
                    <a:pt x="10107485" y="502361"/>
                  </a:lnTo>
                  <a:lnTo>
                    <a:pt x="10107485" y="0"/>
                  </a:lnTo>
                  <a:close/>
                </a:path>
                <a:path w="10948035" h="821689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502361"/>
                  </a:lnTo>
                  <a:lnTo>
                    <a:pt x="10947972" y="502361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171438" y="4092778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95300" y="4092790"/>
              <a:ext cx="10948035" cy="638175"/>
            </a:xfrm>
            <a:custGeom>
              <a:avLst/>
              <a:gdLst/>
              <a:ahLst/>
              <a:cxnLst/>
              <a:rect l="l" t="t" r="r" b="b"/>
              <a:pathLst>
                <a:path w="10948035" h="638175">
                  <a:moveTo>
                    <a:pt x="5676150" y="318757"/>
                  </a:moveTo>
                  <a:lnTo>
                    <a:pt x="5676150" y="318757"/>
                  </a:lnTo>
                  <a:lnTo>
                    <a:pt x="0" y="318757"/>
                  </a:lnTo>
                  <a:lnTo>
                    <a:pt x="0" y="637578"/>
                  </a:lnTo>
                  <a:lnTo>
                    <a:pt x="5676150" y="637578"/>
                  </a:lnTo>
                  <a:lnTo>
                    <a:pt x="5676150" y="318757"/>
                  </a:lnTo>
                  <a:close/>
                </a:path>
                <a:path w="10948035" h="638175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08"/>
                  </a:lnTo>
                  <a:lnTo>
                    <a:pt x="7586218" y="318808"/>
                  </a:lnTo>
                  <a:lnTo>
                    <a:pt x="8426640" y="318808"/>
                  </a:lnTo>
                  <a:lnTo>
                    <a:pt x="8426640" y="0"/>
                  </a:lnTo>
                  <a:close/>
                </a:path>
                <a:path w="10948035" h="638175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08"/>
                  </a:lnTo>
                  <a:lnTo>
                    <a:pt x="9267063" y="318808"/>
                  </a:lnTo>
                  <a:lnTo>
                    <a:pt x="10107485" y="318808"/>
                  </a:lnTo>
                  <a:lnTo>
                    <a:pt x="10107485" y="0"/>
                  </a:lnTo>
                  <a:close/>
                </a:path>
                <a:path w="10948035" h="638175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08"/>
                  </a:lnTo>
                  <a:lnTo>
                    <a:pt x="10947972" y="318808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171438" y="4411548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95300" y="4411548"/>
              <a:ext cx="10948035" cy="638175"/>
            </a:xfrm>
            <a:custGeom>
              <a:avLst/>
              <a:gdLst/>
              <a:ahLst/>
              <a:cxnLst/>
              <a:rect l="l" t="t" r="r" b="b"/>
              <a:pathLst>
                <a:path w="10948035" h="638175">
                  <a:moveTo>
                    <a:pt x="5676150" y="318897"/>
                  </a:moveTo>
                  <a:lnTo>
                    <a:pt x="5676150" y="318897"/>
                  </a:lnTo>
                  <a:lnTo>
                    <a:pt x="0" y="318897"/>
                  </a:lnTo>
                  <a:lnTo>
                    <a:pt x="0" y="637717"/>
                  </a:lnTo>
                  <a:lnTo>
                    <a:pt x="5676150" y="637717"/>
                  </a:lnTo>
                  <a:lnTo>
                    <a:pt x="5676150" y="318897"/>
                  </a:lnTo>
                  <a:close/>
                </a:path>
                <a:path w="10948035" h="638175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20"/>
                  </a:lnTo>
                  <a:lnTo>
                    <a:pt x="7586218" y="318820"/>
                  </a:lnTo>
                  <a:lnTo>
                    <a:pt x="8426640" y="318820"/>
                  </a:lnTo>
                  <a:lnTo>
                    <a:pt x="8426640" y="0"/>
                  </a:lnTo>
                  <a:close/>
                </a:path>
                <a:path w="10948035" h="638175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20"/>
                  </a:lnTo>
                  <a:lnTo>
                    <a:pt x="9267063" y="318820"/>
                  </a:lnTo>
                  <a:lnTo>
                    <a:pt x="10107485" y="318820"/>
                  </a:lnTo>
                  <a:lnTo>
                    <a:pt x="10107485" y="0"/>
                  </a:lnTo>
                  <a:close/>
                </a:path>
                <a:path w="10948035" h="638175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20"/>
                  </a:lnTo>
                  <a:lnTo>
                    <a:pt x="10947972" y="318820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171438" y="4730445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95300" y="4730445"/>
              <a:ext cx="10948035" cy="638175"/>
            </a:xfrm>
            <a:custGeom>
              <a:avLst/>
              <a:gdLst/>
              <a:ahLst/>
              <a:cxnLst/>
              <a:rect l="l" t="t" r="r" b="b"/>
              <a:pathLst>
                <a:path w="10948035" h="638175">
                  <a:moveTo>
                    <a:pt x="5676150" y="318782"/>
                  </a:moveTo>
                  <a:lnTo>
                    <a:pt x="5676150" y="318782"/>
                  </a:lnTo>
                  <a:lnTo>
                    <a:pt x="0" y="318782"/>
                  </a:lnTo>
                  <a:lnTo>
                    <a:pt x="0" y="637590"/>
                  </a:lnTo>
                  <a:lnTo>
                    <a:pt x="5676150" y="637590"/>
                  </a:lnTo>
                  <a:lnTo>
                    <a:pt x="5676150" y="318782"/>
                  </a:lnTo>
                  <a:close/>
                </a:path>
                <a:path w="10948035" h="638175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20"/>
                  </a:lnTo>
                  <a:lnTo>
                    <a:pt x="7586218" y="318820"/>
                  </a:lnTo>
                  <a:lnTo>
                    <a:pt x="8426640" y="318820"/>
                  </a:lnTo>
                  <a:lnTo>
                    <a:pt x="8426640" y="0"/>
                  </a:lnTo>
                  <a:close/>
                </a:path>
                <a:path w="10948035" h="638175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20"/>
                  </a:lnTo>
                  <a:lnTo>
                    <a:pt x="9267063" y="318820"/>
                  </a:lnTo>
                  <a:lnTo>
                    <a:pt x="10107485" y="318820"/>
                  </a:lnTo>
                  <a:lnTo>
                    <a:pt x="10107485" y="0"/>
                  </a:lnTo>
                  <a:close/>
                </a:path>
                <a:path w="10948035" h="638175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20"/>
                  </a:lnTo>
                  <a:lnTo>
                    <a:pt x="10947972" y="318820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171438" y="5049215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95300" y="5049227"/>
              <a:ext cx="10948035" cy="638175"/>
            </a:xfrm>
            <a:custGeom>
              <a:avLst/>
              <a:gdLst/>
              <a:ahLst/>
              <a:cxnLst/>
              <a:rect l="l" t="t" r="r" b="b"/>
              <a:pathLst>
                <a:path w="10948035" h="638175">
                  <a:moveTo>
                    <a:pt x="5676150" y="318820"/>
                  </a:moveTo>
                  <a:lnTo>
                    <a:pt x="5676150" y="318820"/>
                  </a:lnTo>
                  <a:lnTo>
                    <a:pt x="0" y="318820"/>
                  </a:lnTo>
                  <a:lnTo>
                    <a:pt x="0" y="637641"/>
                  </a:lnTo>
                  <a:lnTo>
                    <a:pt x="5676150" y="637641"/>
                  </a:lnTo>
                  <a:lnTo>
                    <a:pt x="5676150" y="318820"/>
                  </a:lnTo>
                  <a:close/>
                </a:path>
                <a:path w="10948035" h="638175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08"/>
                  </a:lnTo>
                  <a:lnTo>
                    <a:pt x="7586218" y="318808"/>
                  </a:lnTo>
                  <a:lnTo>
                    <a:pt x="8426640" y="318808"/>
                  </a:lnTo>
                  <a:lnTo>
                    <a:pt x="8426640" y="0"/>
                  </a:lnTo>
                  <a:close/>
                </a:path>
                <a:path w="10948035" h="638175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08"/>
                  </a:lnTo>
                  <a:lnTo>
                    <a:pt x="9267063" y="318808"/>
                  </a:lnTo>
                  <a:lnTo>
                    <a:pt x="10107485" y="318808"/>
                  </a:lnTo>
                  <a:lnTo>
                    <a:pt x="10107485" y="0"/>
                  </a:lnTo>
                  <a:close/>
                </a:path>
                <a:path w="10948035" h="638175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08"/>
                  </a:lnTo>
                  <a:lnTo>
                    <a:pt x="10947972" y="318808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171438" y="5368048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95300" y="5368048"/>
              <a:ext cx="10948035" cy="617220"/>
            </a:xfrm>
            <a:custGeom>
              <a:avLst/>
              <a:gdLst/>
              <a:ahLst/>
              <a:cxnLst/>
              <a:rect l="l" t="t" r="r" b="b"/>
              <a:pathLst>
                <a:path w="10948035" h="617220">
                  <a:moveTo>
                    <a:pt x="5676150" y="318808"/>
                  </a:moveTo>
                  <a:lnTo>
                    <a:pt x="5676150" y="318808"/>
                  </a:lnTo>
                  <a:lnTo>
                    <a:pt x="0" y="318808"/>
                  </a:lnTo>
                  <a:lnTo>
                    <a:pt x="0" y="617093"/>
                  </a:lnTo>
                  <a:lnTo>
                    <a:pt x="5676150" y="617093"/>
                  </a:lnTo>
                  <a:lnTo>
                    <a:pt x="5676150" y="318808"/>
                  </a:lnTo>
                  <a:close/>
                </a:path>
                <a:path w="10948035" h="617220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318820"/>
                  </a:lnTo>
                  <a:lnTo>
                    <a:pt x="7586218" y="318820"/>
                  </a:lnTo>
                  <a:lnTo>
                    <a:pt x="8426640" y="318820"/>
                  </a:lnTo>
                  <a:lnTo>
                    <a:pt x="8426640" y="0"/>
                  </a:lnTo>
                  <a:close/>
                </a:path>
                <a:path w="10948035" h="617220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318820"/>
                  </a:lnTo>
                  <a:lnTo>
                    <a:pt x="9267063" y="318820"/>
                  </a:lnTo>
                  <a:lnTo>
                    <a:pt x="10107485" y="318820"/>
                  </a:lnTo>
                  <a:lnTo>
                    <a:pt x="10107485" y="0"/>
                  </a:lnTo>
                  <a:close/>
                </a:path>
                <a:path w="10948035" h="617220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318820"/>
                  </a:lnTo>
                  <a:lnTo>
                    <a:pt x="10947972" y="318820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171438" y="5686856"/>
              <a:ext cx="1069975" cy="298450"/>
            </a:xfrm>
            <a:custGeom>
              <a:avLst/>
              <a:gdLst/>
              <a:ahLst/>
              <a:cxnLst/>
              <a:rect l="l" t="t" r="r" b="b"/>
              <a:pathLst>
                <a:path w="1069975" h="298450">
                  <a:moveTo>
                    <a:pt x="1069632" y="0"/>
                  </a:moveTo>
                  <a:lnTo>
                    <a:pt x="0" y="0"/>
                  </a:lnTo>
                  <a:lnTo>
                    <a:pt x="0" y="298284"/>
                  </a:lnTo>
                  <a:lnTo>
                    <a:pt x="1069632" y="298284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95300" y="5686856"/>
              <a:ext cx="10948035" cy="617220"/>
            </a:xfrm>
            <a:custGeom>
              <a:avLst/>
              <a:gdLst/>
              <a:ahLst/>
              <a:cxnLst/>
              <a:rect l="l" t="t" r="r" b="b"/>
              <a:pathLst>
                <a:path w="10948035" h="617220">
                  <a:moveTo>
                    <a:pt x="5676150" y="298284"/>
                  </a:moveTo>
                  <a:lnTo>
                    <a:pt x="5676150" y="298284"/>
                  </a:lnTo>
                  <a:lnTo>
                    <a:pt x="0" y="298284"/>
                  </a:lnTo>
                  <a:lnTo>
                    <a:pt x="0" y="617105"/>
                  </a:lnTo>
                  <a:lnTo>
                    <a:pt x="5676150" y="617105"/>
                  </a:lnTo>
                  <a:lnTo>
                    <a:pt x="5676150" y="298284"/>
                  </a:lnTo>
                  <a:close/>
                </a:path>
                <a:path w="10948035" h="617220">
                  <a:moveTo>
                    <a:pt x="8426640" y="0"/>
                  </a:moveTo>
                  <a:lnTo>
                    <a:pt x="7586269" y="0"/>
                  </a:lnTo>
                  <a:lnTo>
                    <a:pt x="6745859" y="0"/>
                  </a:lnTo>
                  <a:lnTo>
                    <a:pt x="6745859" y="298284"/>
                  </a:lnTo>
                  <a:lnTo>
                    <a:pt x="7586218" y="298284"/>
                  </a:lnTo>
                  <a:lnTo>
                    <a:pt x="8426640" y="298284"/>
                  </a:lnTo>
                  <a:lnTo>
                    <a:pt x="8426640" y="0"/>
                  </a:lnTo>
                  <a:close/>
                </a:path>
                <a:path w="10948035" h="617220">
                  <a:moveTo>
                    <a:pt x="10107485" y="0"/>
                  </a:moveTo>
                  <a:lnTo>
                    <a:pt x="9267114" y="0"/>
                  </a:lnTo>
                  <a:lnTo>
                    <a:pt x="8426704" y="0"/>
                  </a:lnTo>
                  <a:lnTo>
                    <a:pt x="8426704" y="298284"/>
                  </a:lnTo>
                  <a:lnTo>
                    <a:pt x="9267063" y="298284"/>
                  </a:lnTo>
                  <a:lnTo>
                    <a:pt x="10107485" y="298284"/>
                  </a:lnTo>
                  <a:lnTo>
                    <a:pt x="10107485" y="0"/>
                  </a:lnTo>
                  <a:close/>
                </a:path>
                <a:path w="10948035" h="617220">
                  <a:moveTo>
                    <a:pt x="10947972" y="0"/>
                  </a:moveTo>
                  <a:lnTo>
                    <a:pt x="10107549" y="0"/>
                  </a:lnTo>
                  <a:lnTo>
                    <a:pt x="10107549" y="298284"/>
                  </a:lnTo>
                  <a:lnTo>
                    <a:pt x="10947972" y="298284"/>
                  </a:lnTo>
                  <a:lnTo>
                    <a:pt x="1094797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171438" y="5985141"/>
              <a:ext cx="1069975" cy="319405"/>
            </a:xfrm>
            <a:custGeom>
              <a:avLst/>
              <a:gdLst/>
              <a:ahLst/>
              <a:cxnLst/>
              <a:rect l="l" t="t" r="r" b="b"/>
              <a:pathLst>
                <a:path w="1069975" h="319404">
                  <a:moveTo>
                    <a:pt x="1069632" y="0"/>
                  </a:moveTo>
                  <a:lnTo>
                    <a:pt x="0" y="0"/>
                  </a:lnTo>
                  <a:lnTo>
                    <a:pt x="0" y="318820"/>
                  </a:lnTo>
                  <a:lnTo>
                    <a:pt x="1069632" y="318820"/>
                  </a:lnTo>
                  <a:lnTo>
                    <a:pt x="1069632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7241159" y="5985141"/>
              <a:ext cx="4202430" cy="319405"/>
            </a:xfrm>
            <a:custGeom>
              <a:avLst/>
              <a:gdLst/>
              <a:ahLst/>
              <a:cxnLst/>
              <a:rect l="l" t="t" r="r" b="b"/>
              <a:pathLst>
                <a:path w="4202430" h="319404">
                  <a:moveTo>
                    <a:pt x="1680781" y="0"/>
                  </a:moveTo>
                  <a:lnTo>
                    <a:pt x="840409" y="0"/>
                  </a:lnTo>
                  <a:lnTo>
                    <a:pt x="0" y="0"/>
                  </a:lnTo>
                  <a:lnTo>
                    <a:pt x="0" y="318820"/>
                  </a:lnTo>
                  <a:lnTo>
                    <a:pt x="840359" y="318820"/>
                  </a:lnTo>
                  <a:lnTo>
                    <a:pt x="1680781" y="318820"/>
                  </a:lnTo>
                  <a:lnTo>
                    <a:pt x="1680781" y="0"/>
                  </a:lnTo>
                  <a:close/>
                </a:path>
                <a:path w="4202430" h="319404">
                  <a:moveTo>
                    <a:pt x="3361626" y="0"/>
                  </a:moveTo>
                  <a:lnTo>
                    <a:pt x="2521254" y="0"/>
                  </a:lnTo>
                  <a:lnTo>
                    <a:pt x="1680845" y="0"/>
                  </a:lnTo>
                  <a:lnTo>
                    <a:pt x="1680845" y="318820"/>
                  </a:lnTo>
                  <a:lnTo>
                    <a:pt x="2521204" y="318820"/>
                  </a:lnTo>
                  <a:lnTo>
                    <a:pt x="3361626" y="318820"/>
                  </a:lnTo>
                  <a:lnTo>
                    <a:pt x="3361626" y="0"/>
                  </a:lnTo>
                  <a:close/>
                </a:path>
                <a:path w="4202430" h="319404">
                  <a:moveTo>
                    <a:pt x="4202112" y="0"/>
                  </a:moveTo>
                  <a:lnTo>
                    <a:pt x="3361690" y="0"/>
                  </a:lnTo>
                  <a:lnTo>
                    <a:pt x="3361690" y="318820"/>
                  </a:lnTo>
                  <a:lnTo>
                    <a:pt x="4202112" y="318820"/>
                  </a:lnTo>
                  <a:lnTo>
                    <a:pt x="4202112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88950" y="2025650"/>
              <a:ext cx="10960735" cy="4284980"/>
            </a:xfrm>
            <a:custGeom>
              <a:avLst/>
              <a:gdLst/>
              <a:ahLst/>
              <a:cxnLst/>
              <a:rect l="l" t="t" r="r" b="b"/>
              <a:pathLst>
                <a:path w="10960735" h="4284980">
                  <a:moveTo>
                    <a:pt x="44450" y="1036701"/>
                  </a:moveTo>
                  <a:lnTo>
                    <a:pt x="44450" y="4284662"/>
                  </a:lnTo>
                </a:path>
                <a:path w="10960735" h="4284980">
                  <a:moveTo>
                    <a:pt x="4230878" y="0"/>
                  </a:moveTo>
                  <a:lnTo>
                    <a:pt x="4230878" y="4284662"/>
                  </a:lnTo>
                </a:path>
                <a:path w="10960735" h="4284980">
                  <a:moveTo>
                    <a:pt x="4765675" y="0"/>
                  </a:moveTo>
                  <a:lnTo>
                    <a:pt x="4765675" y="4284662"/>
                  </a:lnTo>
                </a:path>
                <a:path w="10960735" h="4284980">
                  <a:moveTo>
                    <a:pt x="5682488" y="0"/>
                  </a:moveTo>
                  <a:lnTo>
                    <a:pt x="5682488" y="4284662"/>
                  </a:lnTo>
                </a:path>
                <a:path w="10960735" h="4284980">
                  <a:moveTo>
                    <a:pt x="6752208" y="0"/>
                  </a:moveTo>
                  <a:lnTo>
                    <a:pt x="6752208" y="4284662"/>
                  </a:lnTo>
                </a:path>
                <a:path w="10960735" h="4284980">
                  <a:moveTo>
                    <a:pt x="7592568" y="289813"/>
                  </a:moveTo>
                  <a:lnTo>
                    <a:pt x="7592568" y="4284662"/>
                  </a:lnTo>
                </a:path>
                <a:path w="10960735" h="4284980">
                  <a:moveTo>
                    <a:pt x="8433054" y="289813"/>
                  </a:moveTo>
                  <a:lnTo>
                    <a:pt x="8433054" y="4284662"/>
                  </a:lnTo>
                </a:path>
                <a:path w="10960735" h="4284980">
                  <a:moveTo>
                    <a:pt x="9273413" y="289813"/>
                  </a:moveTo>
                  <a:lnTo>
                    <a:pt x="9273413" y="4284662"/>
                  </a:lnTo>
                </a:path>
                <a:path w="10960735" h="4284980">
                  <a:moveTo>
                    <a:pt x="10113899" y="289813"/>
                  </a:moveTo>
                  <a:lnTo>
                    <a:pt x="10113899" y="4284662"/>
                  </a:lnTo>
                </a:path>
                <a:path w="10960735" h="4284980">
                  <a:moveTo>
                    <a:pt x="6745858" y="296163"/>
                  </a:moveTo>
                  <a:lnTo>
                    <a:pt x="10960608" y="296163"/>
                  </a:lnTo>
                </a:path>
                <a:path w="10960735" h="4284980">
                  <a:moveTo>
                    <a:pt x="0" y="791845"/>
                  </a:moveTo>
                  <a:lnTo>
                    <a:pt x="10960608" y="791845"/>
                  </a:lnTo>
                </a:path>
                <a:path w="10960735" h="4284980">
                  <a:moveTo>
                    <a:pt x="0" y="1043051"/>
                  </a:moveTo>
                  <a:lnTo>
                    <a:pt x="10960608" y="1043051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88950" y="3590416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33400" y="3590416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88950" y="3841623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3400" y="3841623"/>
              <a:ext cx="4192904" cy="0"/>
            </a:xfrm>
            <a:custGeom>
              <a:avLst/>
              <a:gdLst/>
              <a:ahLst/>
              <a:cxnLst/>
              <a:rect l="l" t="t" r="r" b="b"/>
              <a:pathLst>
                <a:path w="4192904">
                  <a:moveTo>
                    <a:pt x="0" y="0"/>
                  </a:moveTo>
                  <a:lnTo>
                    <a:pt x="419277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88950" y="4092829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33400" y="4092829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88950" y="4411598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33400" y="4411598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88950" y="4730369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33400" y="4730369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88950" y="5049266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33400" y="5049266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88950" y="5368035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33400" y="5368035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88950" y="5686869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33400" y="5686869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88950" y="5985141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95300" y="2025650"/>
              <a:ext cx="10954385" cy="3959860"/>
            </a:xfrm>
            <a:custGeom>
              <a:avLst/>
              <a:gdLst/>
              <a:ahLst/>
              <a:cxnLst/>
              <a:rect l="l" t="t" r="r" b="b"/>
              <a:pathLst>
                <a:path w="10954385" h="3959860">
                  <a:moveTo>
                    <a:pt x="38100" y="3959491"/>
                  </a:moveTo>
                  <a:lnTo>
                    <a:pt x="10954258" y="3959491"/>
                  </a:lnTo>
                </a:path>
                <a:path w="10954385" h="3959860">
                  <a:moveTo>
                    <a:pt x="0" y="0"/>
                  </a:moveTo>
                  <a:lnTo>
                    <a:pt x="0" y="1043051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95300" y="3068700"/>
              <a:ext cx="0" cy="3241675"/>
            </a:xfrm>
            <a:custGeom>
              <a:avLst/>
              <a:gdLst/>
              <a:ahLst/>
              <a:cxnLst/>
              <a:rect l="l" t="t" r="r" b="b"/>
              <a:pathLst>
                <a:path h="3241675">
                  <a:moveTo>
                    <a:pt x="0" y="0"/>
                  </a:moveTo>
                  <a:lnTo>
                    <a:pt x="0" y="3241611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88950" y="2025650"/>
              <a:ext cx="10960735" cy="4284980"/>
            </a:xfrm>
            <a:custGeom>
              <a:avLst/>
              <a:gdLst/>
              <a:ahLst/>
              <a:cxnLst/>
              <a:rect l="l" t="t" r="r" b="b"/>
              <a:pathLst>
                <a:path w="10960735" h="4284980">
                  <a:moveTo>
                    <a:pt x="10954258" y="0"/>
                  </a:moveTo>
                  <a:lnTo>
                    <a:pt x="10954258" y="4284662"/>
                  </a:lnTo>
                </a:path>
                <a:path w="10960735" h="4284980">
                  <a:moveTo>
                    <a:pt x="0" y="6350"/>
                  </a:moveTo>
                  <a:lnTo>
                    <a:pt x="10960608" y="63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88950" y="6303962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4445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33400" y="6303962"/>
              <a:ext cx="10916285" cy="0"/>
            </a:xfrm>
            <a:custGeom>
              <a:avLst/>
              <a:gdLst/>
              <a:ahLst/>
              <a:cxnLst/>
              <a:rect l="l" t="t" r="r" b="b"/>
              <a:pathLst>
                <a:path w="10916285">
                  <a:moveTo>
                    <a:pt x="0" y="0"/>
                  </a:moveTo>
                  <a:lnTo>
                    <a:pt x="1091615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2190114" y="2332100"/>
            <a:ext cx="83629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Наи</a:t>
            </a:r>
            <a:r>
              <a:rPr sz="1000" spc="-10" dirty="0">
                <a:latin typeface="Calibri"/>
                <a:cs typeface="Calibri"/>
              </a:rPr>
              <a:t>м</a:t>
            </a:r>
            <a:r>
              <a:rPr sz="1000" spc="-15" dirty="0">
                <a:latin typeface="Calibri"/>
                <a:cs typeface="Calibri"/>
              </a:rPr>
              <a:t>е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ов</a:t>
            </a:r>
            <a:r>
              <a:rPr sz="1000" dirty="0">
                <a:latin typeface="Calibri"/>
                <a:cs typeface="Calibri"/>
              </a:rPr>
              <a:t>а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774184" y="2255900"/>
            <a:ext cx="42862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№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стро-ки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495035" y="2255900"/>
            <a:ext cx="43688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286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Код по  МКБ</a:t>
            </a:r>
            <a:r>
              <a:rPr sz="1000" spc="-10" dirty="0">
                <a:latin typeface="Calibri"/>
                <a:cs typeface="Calibri"/>
              </a:rPr>
              <a:t>-10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546342" y="2332100"/>
            <a:ext cx="3206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10" dirty="0">
                <a:latin typeface="Calibri"/>
                <a:cs typeface="Calibri"/>
              </a:rPr>
              <a:t>се</a:t>
            </a:r>
            <a:r>
              <a:rPr sz="1000" spc="-5" dirty="0">
                <a:latin typeface="Calibri"/>
                <a:cs typeface="Calibri"/>
              </a:rPr>
              <a:t>го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505827" y="2476880"/>
            <a:ext cx="28676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19150" algn="l"/>
                <a:tab pos="1659889" algn="l"/>
                <a:tab pos="2500630" algn="l"/>
              </a:tabLst>
            </a:pPr>
            <a:r>
              <a:rPr sz="1000" spc="-5" dirty="0">
                <a:latin typeface="Calibri"/>
                <a:cs typeface="Calibri"/>
              </a:rPr>
              <a:t>0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- 14	15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17	18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- 44	45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49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794872" y="2400680"/>
            <a:ext cx="4597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50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лет </a:t>
            </a:r>
            <a:r>
              <a:rPr sz="1000" spc="-5" dirty="0">
                <a:latin typeface="Calibri"/>
                <a:cs typeface="Calibri"/>
              </a:rPr>
              <a:t>и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563495" y="285064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943602" y="285064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668517" y="285064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662166" y="285064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27100" y="3237102"/>
            <a:ext cx="33216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Число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прерываний</a:t>
            </a:r>
            <a:r>
              <a:rPr sz="1000" spc="2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беременности</a:t>
            </a:r>
            <a:r>
              <a:rPr sz="1000" spc="5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 срок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до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12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недель,</a:t>
            </a:r>
            <a:r>
              <a:rPr sz="1000" spc="5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всего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943602" y="323710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439917" y="3237102"/>
            <a:ext cx="5473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O02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O06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581393" y="3237102"/>
            <a:ext cx="2819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2000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49300" y="3623564"/>
            <a:ext cx="12388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том </a:t>
            </a:r>
            <a:r>
              <a:rPr sz="1000" spc="-5" dirty="0">
                <a:latin typeface="Calibri"/>
                <a:cs typeface="Calibri"/>
              </a:rPr>
              <a:t>числе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(из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стр.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1):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943602" y="374916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595365" y="3749166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613397" y="3749166"/>
            <a:ext cx="21780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623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863600" y="3874770"/>
            <a:ext cx="21634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другие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анормальные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продукты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зачатия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863600" y="4160011"/>
            <a:ext cx="1427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самопроизвольный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аборт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943602" y="4160011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595365" y="4160011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613397" y="4160011"/>
            <a:ext cx="21780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450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863600" y="4478782"/>
            <a:ext cx="11074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медицинский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аборт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943602" y="447878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595365" y="4478782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613397" y="4478782"/>
            <a:ext cx="21780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900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863600" y="4797678"/>
            <a:ext cx="20332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другие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виды аборта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(криминальный)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943602" y="4797678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5595365" y="4797678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O05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677406" y="4797678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863600" y="5116144"/>
            <a:ext cx="211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аборт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неуточненный</a:t>
            </a:r>
            <a:r>
              <a:rPr sz="1000" spc="6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(внебольничный)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943602" y="5116144"/>
            <a:ext cx="90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595365" y="5116144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645402" y="5116144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25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63600" y="5435600"/>
            <a:ext cx="2206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Кроме того:</a:t>
            </a:r>
            <a:r>
              <a:rPr sz="1000" spc="24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внематочная</a:t>
            </a:r>
            <a:r>
              <a:rPr sz="1000" spc="4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беременность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4943347" y="543560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595365" y="5435600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</a:t>
            </a:r>
            <a:r>
              <a:rPr sz="1000" spc="-10" dirty="0">
                <a:latin typeface="Calibri"/>
                <a:cs typeface="Calibri"/>
              </a:rPr>
              <a:t>0</a:t>
            </a:r>
            <a:r>
              <a:rPr sz="1000" spc="-5" dirty="0">
                <a:latin typeface="Calibri"/>
                <a:cs typeface="Calibri"/>
              </a:rPr>
              <a:t>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630161" y="5435600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Times New Roman"/>
                <a:cs typeface="Times New Roman"/>
              </a:rPr>
              <a:t>25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2359279" y="5744057"/>
            <a:ext cx="9042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Times New Roman"/>
                <a:cs typeface="Times New Roman"/>
              </a:rPr>
              <a:t>пузырный</a:t>
            </a:r>
            <a:r>
              <a:rPr sz="100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занос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4943347" y="5744057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5595365" y="5744057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</a:t>
            </a:r>
            <a:r>
              <a:rPr sz="1000" spc="-10" dirty="0">
                <a:latin typeface="Calibri"/>
                <a:cs typeface="Calibri"/>
              </a:rPr>
              <a:t>0</a:t>
            </a: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6662166" y="5744057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2061717" y="6052820"/>
            <a:ext cx="14668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неудачная</a:t>
            </a:r>
            <a:r>
              <a:rPr sz="1000" spc="10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попытка</a:t>
            </a:r>
            <a:r>
              <a:rPr sz="1000" spc="5" dirty="0">
                <a:latin typeface="Times New Roman"/>
                <a:cs typeface="Times New Roman"/>
              </a:rPr>
              <a:t> </a:t>
            </a:r>
            <a:r>
              <a:rPr sz="1000" spc="-5" dirty="0">
                <a:latin typeface="Times New Roman"/>
                <a:cs typeface="Times New Roman"/>
              </a:rPr>
              <a:t>аборта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4943347" y="6052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5595365" y="6052820"/>
            <a:ext cx="238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O</a:t>
            </a:r>
            <a:r>
              <a:rPr sz="1000" spc="-10" dirty="0">
                <a:latin typeface="Calibri"/>
                <a:cs typeface="Calibri"/>
              </a:rPr>
              <a:t>0</a:t>
            </a:r>
            <a:r>
              <a:rPr sz="1000" spc="-5" dirty="0">
                <a:latin typeface="Calibri"/>
                <a:cs typeface="Calibri"/>
              </a:rPr>
              <a:t>7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6662166" y="605282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5847334" y="1281430"/>
            <a:ext cx="6210935" cy="4855845"/>
            <a:chOff x="5847334" y="1281430"/>
            <a:chExt cx="6210935" cy="4855845"/>
          </a:xfrm>
        </p:grpSpPr>
        <p:sp>
          <p:nvSpPr>
            <p:cNvPr id="94" name="object 94"/>
            <p:cNvSpPr/>
            <p:nvPr/>
          </p:nvSpPr>
          <p:spPr>
            <a:xfrm>
              <a:off x="5853684" y="1287780"/>
              <a:ext cx="6198235" cy="4843145"/>
            </a:xfrm>
            <a:custGeom>
              <a:avLst/>
              <a:gdLst/>
              <a:ahLst/>
              <a:cxnLst/>
              <a:rect l="l" t="t" r="r" b="b"/>
              <a:pathLst>
                <a:path w="6198234" h="4843145">
                  <a:moveTo>
                    <a:pt x="6198108" y="0"/>
                  </a:moveTo>
                  <a:lnTo>
                    <a:pt x="1421891" y="0"/>
                  </a:lnTo>
                  <a:lnTo>
                    <a:pt x="1421891" y="3072384"/>
                  </a:lnTo>
                  <a:lnTo>
                    <a:pt x="2217927" y="3072384"/>
                  </a:lnTo>
                  <a:lnTo>
                    <a:pt x="0" y="4842878"/>
                  </a:lnTo>
                  <a:lnTo>
                    <a:pt x="3411982" y="3072384"/>
                  </a:lnTo>
                  <a:lnTo>
                    <a:pt x="6198108" y="3072384"/>
                  </a:lnTo>
                  <a:lnTo>
                    <a:pt x="6198108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5853684" y="1287780"/>
              <a:ext cx="6198235" cy="4843145"/>
            </a:xfrm>
            <a:custGeom>
              <a:avLst/>
              <a:gdLst/>
              <a:ahLst/>
              <a:cxnLst/>
              <a:rect l="l" t="t" r="r" b="b"/>
              <a:pathLst>
                <a:path w="6198234" h="4843145">
                  <a:moveTo>
                    <a:pt x="1421891" y="0"/>
                  </a:moveTo>
                  <a:lnTo>
                    <a:pt x="2217927" y="0"/>
                  </a:lnTo>
                  <a:lnTo>
                    <a:pt x="3411982" y="0"/>
                  </a:lnTo>
                  <a:lnTo>
                    <a:pt x="6198108" y="0"/>
                  </a:lnTo>
                  <a:lnTo>
                    <a:pt x="6198108" y="1792224"/>
                  </a:lnTo>
                  <a:lnTo>
                    <a:pt x="6198108" y="2560320"/>
                  </a:lnTo>
                  <a:lnTo>
                    <a:pt x="6198108" y="3072384"/>
                  </a:lnTo>
                  <a:lnTo>
                    <a:pt x="3411982" y="3072384"/>
                  </a:lnTo>
                  <a:lnTo>
                    <a:pt x="0" y="4842878"/>
                  </a:lnTo>
                  <a:lnTo>
                    <a:pt x="2217927" y="3072384"/>
                  </a:lnTo>
                  <a:lnTo>
                    <a:pt x="1421891" y="3072384"/>
                  </a:lnTo>
                  <a:lnTo>
                    <a:pt x="1421891" y="2560320"/>
                  </a:lnTo>
                  <a:lnTo>
                    <a:pt x="1421891" y="1792224"/>
                  </a:lnTo>
                  <a:lnTo>
                    <a:pt x="1421891" y="0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" name="object 96"/>
          <p:cNvSpPr txBox="1"/>
          <p:nvPr/>
        </p:nvSpPr>
        <p:spPr>
          <a:xfrm>
            <a:off x="7355205" y="1432001"/>
            <a:ext cx="4152900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Согласно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Международной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классификации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болезней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10-го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пересмотра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правилам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7355205" y="1981961"/>
            <a:ext cx="39592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кодирования</a:t>
            </a:r>
            <a:r>
              <a:rPr sz="1000" spc="-35" dirty="0">
                <a:latin typeface="Calibri"/>
                <a:cs typeface="Calibri"/>
              </a:rPr>
              <a:t>в</a:t>
            </a:r>
            <a:r>
              <a:rPr sz="1000" spc="-75" dirty="0">
                <a:latin typeface="Calibri"/>
                <a:cs typeface="Calibri"/>
              </a:rPr>
              <a:t> 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"</a:t>
            </a:r>
            <a:r>
              <a:rPr sz="1000" spc="-295" dirty="0">
                <a:latin typeface="Calibri"/>
                <a:cs typeface="Calibri"/>
              </a:rPr>
              <a:t>то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000" spc="-295" dirty="0">
                <a:latin typeface="Calibri"/>
                <a:cs typeface="Calibri"/>
              </a:rPr>
              <a:t>м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000" spc="-295" dirty="0">
                <a:latin typeface="Calibri"/>
                <a:cs typeface="Calibri"/>
              </a:rPr>
              <a:t>чи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1000" spc="-295" dirty="0">
                <a:latin typeface="Calibri"/>
                <a:cs typeface="Calibri"/>
              </a:rPr>
              <a:t>с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д</a:t>
            </a:r>
            <a:r>
              <a:rPr sz="1000" spc="-295" dirty="0">
                <a:latin typeface="Calibri"/>
                <a:cs typeface="Calibri"/>
              </a:rPr>
              <a:t>ле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000" spc="-295" dirty="0">
                <a:latin typeface="Calibri"/>
                <a:cs typeface="Calibri"/>
              </a:rPr>
              <a:t>в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ч</a:t>
            </a:r>
            <a:r>
              <a:rPr sz="1000" spc="-295" dirty="0">
                <a:latin typeface="Calibri"/>
                <a:cs typeface="Calibri"/>
              </a:rPr>
              <a:t>во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000" spc="-295" dirty="0">
                <a:latin typeface="Calibri"/>
                <a:cs typeface="Calibri"/>
              </a:rPr>
              <a:t>зр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000" spc="-295" dirty="0">
                <a:latin typeface="Calibri"/>
                <a:cs typeface="Calibri"/>
              </a:rPr>
              <a:t>а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я</a:t>
            </a:r>
            <a:r>
              <a:rPr sz="1000" spc="-295" dirty="0">
                <a:latin typeface="Calibri"/>
                <a:cs typeface="Calibri"/>
              </a:rPr>
              <a:t>сте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000" spc="-295" dirty="0">
                <a:latin typeface="Calibri"/>
                <a:cs typeface="Calibri"/>
              </a:rPr>
              <a:t>(л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000" spc="-295" dirty="0">
                <a:latin typeface="Calibri"/>
                <a:cs typeface="Calibri"/>
              </a:rPr>
              <a:t>ет</a:t>
            </a:r>
            <a:r>
              <a:rPr sz="1800" spc="-29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000" spc="-295" dirty="0">
                <a:latin typeface="Calibri"/>
                <a:cs typeface="Calibri"/>
              </a:rPr>
              <a:t>):</a:t>
            </a:r>
            <a:r>
              <a:rPr sz="1000" spc="-60" dirty="0"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ытка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аборта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355205" y="2255646"/>
            <a:ext cx="4065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(O07)"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включает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случаи,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когда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процедура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329805" y="2529966"/>
            <a:ext cx="44583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искусственного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береме</a:t>
            </a:r>
            <a:r>
              <a:rPr sz="1500" spc="-247" baseline="33333" dirty="0">
                <a:latin typeface="Calibri"/>
                <a:cs typeface="Calibri"/>
              </a:rPr>
              <a:t>с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500" spc="-247" baseline="33333" dirty="0">
                <a:latin typeface="Calibri"/>
                <a:cs typeface="Calibri"/>
              </a:rPr>
              <a:t>та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500" spc="-247" baseline="33333" dirty="0">
                <a:latin typeface="Calibri"/>
                <a:cs typeface="Calibri"/>
              </a:rPr>
              <a:t>рш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500" spc="-247" baseline="33333" dirty="0">
                <a:latin typeface="Calibri"/>
                <a:cs typeface="Calibri"/>
              </a:rPr>
              <a:t>е</a:t>
            </a:r>
            <a:r>
              <a:rPr sz="1800" spc="-165" dirty="0">
                <a:solidFill>
                  <a:srgbClr val="FFFFFF"/>
                </a:solidFill>
                <a:latin typeface="Times New Roman"/>
                <a:cs typeface="Times New Roman"/>
              </a:rPr>
              <a:t>сти,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в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7329805" y="2804540"/>
            <a:ext cx="45059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710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1500" spc="-7" baseline="25000" dirty="0">
                <a:latin typeface="Calibri"/>
                <a:cs typeface="Calibri"/>
              </a:rPr>
              <a:t>5</a:t>
            </a:r>
            <a:r>
              <a:rPr sz="1500" baseline="25000" dirty="0">
                <a:latin typeface="Calibri"/>
                <a:cs typeface="Calibri"/>
              </a:rPr>
              <a:t>  </a:t>
            </a:r>
            <a:r>
              <a:rPr sz="1500" spc="-44" baseline="25000" dirty="0"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ч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исл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е </a:t>
            </a:r>
            <a:r>
              <a:rPr sz="1800" spc="-310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500" spc="-307" baseline="25000" dirty="0">
                <a:latin typeface="Calibri"/>
                <a:cs typeface="Calibri"/>
              </a:rPr>
              <a:t>6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д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ц</a:t>
            </a:r>
            <a:r>
              <a:rPr sz="1800" spc="-765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500" spc="-7" baseline="25000" dirty="0">
                <a:latin typeface="Calibri"/>
                <a:cs typeface="Calibri"/>
              </a:rPr>
              <a:t>7</a:t>
            </a:r>
            <a:r>
              <a:rPr sz="1500" spc="30" baseline="25000" dirty="0"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нски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м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28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500" spc="-345" baseline="25000" dirty="0">
                <a:latin typeface="Calibri"/>
                <a:cs typeface="Calibri"/>
              </a:rPr>
              <a:t>8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аз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spc="-480" dirty="0">
                <a:solidFill>
                  <a:srgbClr val="FFFFFF"/>
                </a:solidFill>
                <a:latin typeface="Times New Roman"/>
                <a:cs typeface="Times New Roman"/>
              </a:rPr>
              <a:t>я</a:t>
            </a:r>
            <a:r>
              <a:rPr sz="1500" spc="-52" baseline="25000" dirty="0">
                <a:latin typeface="Calibri"/>
                <a:cs typeface="Calibri"/>
              </a:rPr>
              <a:t>9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м, была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7329805" y="3078860"/>
            <a:ext cx="40506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вы</a:t>
            </a:r>
            <a:r>
              <a:rPr sz="1800" spc="-840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500" spc="-7" baseline="-25000" dirty="0">
                <a:latin typeface="Calibri"/>
                <a:cs typeface="Calibri"/>
              </a:rPr>
              <a:t>5</a:t>
            </a:r>
            <a:r>
              <a:rPr sz="1500" spc="157" baseline="-25000" dirty="0"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лнен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500" spc="-742" baseline="-25000" dirty="0">
                <a:latin typeface="Calibri"/>
                <a:cs typeface="Calibri"/>
              </a:rPr>
              <a:t>1</a:t>
            </a:r>
            <a:r>
              <a:rPr sz="1800" spc="35" dirty="0"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  <a:r>
              <a:rPr sz="1500" spc="-150" baseline="-25000" dirty="0">
                <a:latin typeface="Calibri"/>
                <a:cs typeface="Calibri"/>
              </a:rPr>
              <a:t>2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spc="-390" dirty="0">
                <a:solidFill>
                  <a:srgbClr val="FFFFFF"/>
                </a:solidFill>
                <a:latin typeface="Times New Roman"/>
                <a:cs typeface="Times New Roman"/>
              </a:rPr>
              <a:t>з</a:t>
            </a:r>
            <a:r>
              <a:rPr sz="1500" spc="-187" baseline="-25000" dirty="0">
                <a:latin typeface="Calibri"/>
                <a:cs typeface="Calibri"/>
              </a:rPr>
              <a:t>1</a:t>
            </a:r>
            <a:r>
              <a:rPr sz="1800" spc="-68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500" spc="-15" baseline="-25000" dirty="0">
                <a:latin typeface="Calibri"/>
                <a:cs typeface="Calibri"/>
              </a:rPr>
              <a:t>3</a:t>
            </a:r>
            <a:r>
              <a:rPr sz="1500" spc="-472" baseline="-25000" dirty="0">
                <a:latin typeface="Calibri"/>
                <a:cs typeface="Calibri"/>
              </a:rPr>
              <a:t>0</a:t>
            </a:r>
            <a:r>
              <a:rPr sz="1800" spc="-595" dirty="0">
                <a:solidFill>
                  <a:srgbClr val="FFFFFF"/>
                </a:solidFill>
                <a:latin typeface="Times New Roman"/>
                <a:cs typeface="Times New Roman"/>
              </a:rPr>
              <a:t>л</a:t>
            </a:r>
            <a:r>
              <a:rPr sz="1500" spc="120" baseline="-25000" dirty="0">
                <a:latin typeface="Calibri"/>
                <a:cs typeface="Calibri"/>
              </a:rPr>
              <a:t>0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сь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б</a:t>
            </a:r>
            <a:r>
              <a:rPr sz="1800" spc="2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з</a:t>
            </a:r>
            <a:r>
              <a:rPr sz="1800" spc="-885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1500" spc="-15" baseline="-25000" dirty="0">
                <a:latin typeface="Calibri"/>
                <a:cs typeface="Calibri"/>
              </a:rPr>
              <a:t>2</a:t>
            </a:r>
            <a:r>
              <a:rPr sz="1500" spc="-165" baseline="-25000" dirty="0">
                <a:latin typeface="Calibri"/>
                <a:cs typeface="Calibri"/>
              </a:rPr>
              <a:t>0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сп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ш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но</a:t>
            </a:r>
            <a:r>
              <a:rPr sz="1800" spc="-940" dirty="0">
                <a:solidFill>
                  <a:srgbClr val="FFFFFF"/>
                </a:solidFill>
                <a:latin typeface="Times New Roman"/>
                <a:cs typeface="Times New Roman"/>
              </a:rPr>
              <a:t>й</a:t>
            </a:r>
            <a:r>
              <a:rPr sz="1500" spc="-7" baseline="-25000" dirty="0">
                <a:latin typeface="Calibri"/>
                <a:cs typeface="Calibri"/>
              </a:rPr>
              <a:t>0</a:t>
            </a:r>
            <a:r>
              <a:rPr sz="1500" baseline="-25000" dirty="0">
                <a:latin typeface="Calibri"/>
                <a:cs typeface="Calibri"/>
              </a:rPr>
              <a:t> </a:t>
            </a:r>
            <a:r>
              <a:rPr sz="1500" spc="-37" baseline="-25000" dirty="0"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и  развитие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плода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продолжилось.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7355205" y="3627501"/>
            <a:ext cx="376174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ВНИМАНИЕ! Обычно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это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единичные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случаи!!!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30" dirty="0"/>
              <a:t> </a:t>
            </a:r>
            <a:r>
              <a:rPr dirty="0"/>
              <a:t>13</a:t>
            </a:r>
            <a:r>
              <a:rPr spc="-20" dirty="0"/>
              <a:t> </a:t>
            </a:r>
            <a:r>
              <a:rPr dirty="0"/>
              <a:t>«Сведения</a:t>
            </a:r>
            <a:r>
              <a:rPr spc="-30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1666494" y="1256791"/>
            <a:ext cx="439166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imes New Roman"/>
                <a:cs typeface="Times New Roman"/>
              </a:rPr>
              <a:t>с</a:t>
            </a:r>
            <a:r>
              <a:rPr sz="3200" b="1" spc="-2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абортивным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spc="-40" dirty="0">
                <a:latin typeface="Times New Roman"/>
                <a:cs typeface="Times New Roman"/>
              </a:rPr>
              <a:t>исходом»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574040" y="1707007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(10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pic>
        <p:nvPicPr>
          <p:cNvPr id="106" name="object 10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07" name="object 107"/>
          <p:cNvSpPr/>
          <p:nvPr/>
        </p:nvSpPr>
        <p:spPr>
          <a:xfrm>
            <a:off x="5524500" y="5935979"/>
            <a:ext cx="469900" cy="367665"/>
          </a:xfrm>
          <a:custGeom>
            <a:avLst/>
            <a:gdLst/>
            <a:ahLst/>
            <a:cxnLst/>
            <a:rect l="l" t="t" r="r" b="b"/>
            <a:pathLst>
              <a:path w="469900" h="367664">
                <a:moveTo>
                  <a:pt x="0" y="183642"/>
                </a:moveTo>
                <a:lnTo>
                  <a:pt x="6195" y="141534"/>
                </a:lnTo>
                <a:lnTo>
                  <a:pt x="23846" y="102881"/>
                </a:lnTo>
                <a:lnTo>
                  <a:pt x="51544" y="68783"/>
                </a:lnTo>
                <a:lnTo>
                  <a:pt x="87885" y="40344"/>
                </a:lnTo>
                <a:lnTo>
                  <a:pt x="131461" y="18665"/>
                </a:lnTo>
                <a:lnTo>
                  <a:pt x="180867" y="4850"/>
                </a:lnTo>
                <a:lnTo>
                  <a:pt x="234696" y="0"/>
                </a:lnTo>
                <a:lnTo>
                  <a:pt x="288524" y="4850"/>
                </a:lnTo>
                <a:lnTo>
                  <a:pt x="337930" y="18665"/>
                </a:lnTo>
                <a:lnTo>
                  <a:pt x="381506" y="40344"/>
                </a:lnTo>
                <a:lnTo>
                  <a:pt x="417847" y="68783"/>
                </a:lnTo>
                <a:lnTo>
                  <a:pt x="445545" y="102881"/>
                </a:lnTo>
                <a:lnTo>
                  <a:pt x="463196" y="141534"/>
                </a:lnTo>
                <a:lnTo>
                  <a:pt x="469391" y="183642"/>
                </a:lnTo>
                <a:lnTo>
                  <a:pt x="463196" y="225749"/>
                </a:lnTo>
                <a:lnTo>
                  <a:pt x="445545" y="264402"/>
                </a:lnTo>
                <a:lnTo>
                  <a:pt x="417847" y="298500"/>
                </a:lnTo>
                <a:lnTo>
                  <a:pt x="381506" y="326939"/>
                </a:lnTo>
                <a:lnTo>
                  <a:pt x="337930" y="348618"/>
                </a:lnTo>
                <a:lnTo>
                  <a:pt x="288524" y="362433"/>
                </a:lnTo>
                <a:lnTo>
                  <a:pt x="234696" y="367284"/>
                </a:lnTo>
                <a:lnTo>
                  <a:pt x="180867" y="362433"/>
                </a:lnTo>
                <a:lnTo>
                  <a:pt x="131461" y="348618"/>
                </a:lnTo>
                <a:lnTo>
                  <a:pt x="87885" y="326939"/>
                </a:lnTo>
                <a:lnTo>
                  <a:pt x="51544" y="298500"/>
                </a:lnTo>
                <a:lnTo>
                  <a:pt x="23846" y="264402"/>
                </a:lnTo>
                <a:lnTo>
                  <a:pt x="6195" y="225749"/>
                </a:lnTo>
                <a:lnTo>
                  <a:pt x="0" y="183642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0880" y="228380"/>
            <a:ext cx="1274064" cy="98517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9236" y="726693"/>
            <a:ext cx="7345045" cy="941069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>
              <a:lnSpc>
                <a:spcPts val="3490"/>
              </a:lnSpc>
              <a:spcBef>
                <a:spcPts val="400"/>
              </a:spcBef>
            </a:pPr>
            <a:r>
              <a:rPr sz="3100" spc="-20" dirty="0"/>
              <a:t>Форма </a:t>
            </a:r>
            <a:r>
              <a:rPr sz="3100" spc="-5" dirty="0"/>
              <a:t>№ </a:t>
            </a:r>
            <a:r>
              <a:rPr sz="3100" dirty="0"/>
              <a:t>13 </a:t>
            </a:r>
            <a:r>
              <a:rPr sz="3100" spc="-5" dirty="0"/>
              <a:t>«Сведения о беременности с </a:t>
            </a:r>
            <a:r>
              <a:rPr sz="3100" spc="-760" dirty="0"/>
              <a:t> </a:t>
            </a:r>
            <a:r>
              <a:rPr sz="3100" spc="-15" dirty="0"/>
              <a:t>абортивным</a:t>
            </a:r>
            <a:r>
              <a:rPr sz="3100" spc="25" dirty="0"/>
              <a:t> </a:t>
            </a:r>
            <a:r>
              <a:rPr sz="3100" spc="-40" dirty="0"/>
              <a:t>исходом»</a:t>
            </a:r>
            <a:endParaRPr sz="3100"/>
          </a:p>
        </p:txBody>
      </p:sp>
      <p:sp>
        <p:nvSpPr>
          <p:cNvPr id="4" name="object 4"/>
          <p:cNvSpPr txBox="1"/>
          <p:nvPr/>
        </p:nvSpPr>
        <p:spPr>
          <a:xfrm>
            <a:off x="919988" y="2059050"/>
            <a:ext cx="9289415" cy="3082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sz="3100" b="1" spc="-10" dirty="0">
                <a:latin typeface="Times New Roman"/>
                <a:cs typeface="Times New Roman"/>
              </a:rPr>
              <a:t>Осложнения</a:t>
            </a:r>
            <a:r>
              <a:rPr sz="3100" b="1" spc="-25" dirty="0">
                <a:latin typeface="Times New Roman"/>
                <a:cs typeface="Times New Roman"/>
              </a:rPr>
              <a:t> </a:t>
            </a:r>
            <a:r>
              <a:rPr sz="3100" b="1" spc="-5" dirty="0">
                <a:latin typeface="Times New Roman"/>
                <a:cs typeface="Times New Roman"/>
              </a:rPr>
              <a:t>(МКБ-10</a:t>
            </a:r>
            <a:r>
              <a:rPr sz="3100" b="1" spc="-10" dirty="0">
                <a:latin typeface="Times New Roman"/>
                <a:cs typeface="Times New Roman"/>
              </a:rPr>
              <a:t> </a:t>
            </a:r>
            <a:r>
              <a:rPr sz="3100" b="1" spc="-5" dirty="0">
                <a:latin typeface="Times New Roman"/>
                <a:cs typeface="Times New Roman"/>
              </a:rPr>
              <a:t>O08)</a:t>
            </a:r>
            <a:endParaRPr sz="3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700">
              <a:latin typeface="Times New Roman"/>
              <a:cs typeface="Times New Roman"/>
            </a:endParaRPr>
          </a:p>
          <a:p>
            <a:pPr marL="165100" marR="19685" indent="-153035">
              <a:lnSpc>
                <a:spcPts val="3600"/>
              </a:lnSpc>
              <a:buSzPct val="96875"/>
              <a:buFont typeface="Arial MT"/>
              <a:buChar char="•"/>
              <a:tabLst>
                <a:tab pos="156210" algn="l"/>
              </a:tabLst>
            </a:pPr>
            <a:r>
              <a:rPr sz="3200" dirty="0">
                <a:latin typeface="Times New Roman"/>
                <a:cs typeface="Times New Roman"/>
              </a:rPr>
              <a:t>В </a:t>
            </a:r>
            <a:r>
              <a:rPr sz="3200" spc="-10" dirty="0">
                <a:latin typeface="Times New Roman"/>
                <a:cs typeface="Times New Roman"/>
              </a:rPr>
              <a:t>таблице </a:t>
            </a:r>
            <a:r>
              <a:rPr sz="3200" spc="-30" dirty="0">
                <a:latin typeface="Times New Roman"/>
                <a:cs typeface="Times New Roman"/>
              </a:rPr>
              <a:t>1105 </a:t>
            </a:r>
            <a:r>
              <a:rPr sz="3200" dirty="0">
                <a:latin typeface="Times New Roman"/>
                <a:cs typeface="Times New Roman"/>
              </a:rPr>
              <a:t>отражаются осложнения, </a:t>
            </a:r>
            <a:r>
              <a:rPr sz="3200" spc="-10" dirty="0">
                <a:latin typeface="Times New Roman"/>
                <a:cs typeface="Times New Roman"/>
              </a:rPr>
              <a:t>вызванные </a:t>
            </a:r>
            <a:r>
              <a:rPr sz="3200" spc="-78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абортом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(из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строки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графы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4 </a:t>
            </a:r>
            <a:r>
              <a:rPr sz="3200" spc="-10" dirty="0">
                <a:latin typeface="Times New Roman"/>
                <a:cs typeface="Times New Roman"/>
              </a:rPr>
              <a:t>таблицы </a:t>
            </a:r>
            <a:r>
              <a:rPr sz="3200" dirty="0">
                <a:latin typeface="Times New Roman"/>
                <a:cs typeface="Times New Roman"/>
              </a:rPr>
              <a:t>1000).</a:t>
            </a:r>
            <a:endParaRPr sz="3200">
              <a:latin typeface="Times New Roman"/>
              <a:cs typeface="Times New Roman"/>
            </a:endParaRPr>
          </a:p>
          <a:p>
            <a:pPr marL="165100" marR="5080" indent="-153035">
              <a:lnSpc>
                <a:spcPts val="3610"/>
              </a:lnSpc>
              <a:spcBef>
                <a:spcPts val="605"/>
              </a:spcBef>
              <a:buSzPct val="96875"/>
              <a:buFont typeface="Arial MT"/>
              <a:buChar char="•"/>
              <a:tabLst>
                <a:tab pos="156210" algn="l"/>
              </a:tabLst>
            </a:pPr>
            <a:r>
              <a:rPr sz="3200" dirty="0">
                <a:latin typeface="Times New Roman"/>
                <a:cs typeface="Times New Roman"/>
              </a:rPr>
              <a:t>В </a:t>
            </a:r>
            <a:r>
              <a:rPr sz="3200" spc="-10" dirty="0">
                <a:latin typeface="Times New Roman"/>
                <a:cs typeface="Times New Roman"/>
              </a:rPr>
              <a:t>таблице </a:t>
            </a:r>
            <a:r>
              <a:rPr sz="3200" dirty="0">
                <a:latin typeface="Times New Roman"/>
                <a:cs typeface="Times New Roman"/>
              </a:rPr>
              <a:t>2105 отражаются осложнения, </a:t>
            </a:r>
            <a:r>
              <a:rPr sz="3200" spc="-10" dirty="0">
                <a:latin typeface="Times New Roman"/>
                <a:cs typeface="Times New Roman"/>
              </a:rPr>
              <a:t>вызванные </a:t>
            </a:r>
            <a:r>
              <a:rPr sz="3200" spc="-78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абортом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(из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строки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графы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4 </a:t>
            </a:r>
            <a:r>
              <a:rPr sz="3200" spc="-10" dirty="0">
                <a:latin typeface="Times New Roman"/>
                <a:cs typeface="Times New Roman"/>
              </a:rPr>
              <a:t>таблицы </a:t>
            </a:r>
            <a:r>
              <a:rPr sz="3200" dirty="0">
                <a:latin typeface="Times New Roman"/>
                <a:cs typeface="Times New Roman"/>
              </a:rPr>
              <a:t>2000).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85928"/>
            <a:ext cx="1274064" cy="97536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30679" y="475233"/>
            <a:ext cx="7863840" cy="884555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700" marR="5080" indent="496570">
              <a:lnSpc>
                <a:spcPts val="3279"/>
              </a:lnSpc>
              <a:spcBef>
                <a:spcPts val="380"/>
              </a:spcBef>
            </a:pPr>
            <a:r>
              <a:rPr sz="2900" spc="-15" dirty="0"/>
              <a:t>Форма </a:t>
            </a:r>
            <a:r>
              <a:rPr sz="2900" dirty="0"/>
              <a:t>№ 13 </a:t>
            </a:r>
            <a:r>
              <a:rPr sz="2900" spc="-10" dirty="0"/>
              <a:t>«Сведения </a:t>
            </a:r>
            <a:r>
              <a:rPr sz="2900" dirty="0"/>
              <a:t>о </a:t>
            </a:r>
            <a:r>
              <a:rPr sz="2900" spc="-5" dirty="0"/>
              <a:t>беременности </a:t>
            </a:r>
            <a:r>
              <a:rPr sz="2900" dirty="0"/>
              <a:t>с </a:t>
            </a:r>
            <a:r>
              <a:rPr sz="2900" spc="5" dirty="0"/>
              <a:t> </a:t>
            </a:r>
            <a:r>
              <a:rPr sz="2900" spc="-10" dirty="0"/>
              <a:t>абортивным</a:t>
            </a:r>
            <a:r>
              <a:rPr sz="2900" spc="-30" dirty="0"/>
              <a:t> </a:t>
            </a:r>
            <a:r>
              <a:rPr sz="2900" spc="-40" dirty="0"/>
              <a:t>исходом»</a:t>
            </a:r>
            <a:r>
              <a:rPr sz="2900" spc="5" dirty="0"/>
              <a:t> </a:t>
            </a:r>
            <a:r>
              <a:rPr sz="2900" spc="-10" dirty="0"/>
              <a:t>заполняется</a:t>
            </a:r>
            <a:r>
              <a:rPr sz="2900" spc="5" dirty="0"/>
              <a:t> </a:t>
            </a:r>
            <a:r>
              <a:rPr sz="2900" spc="-10" dirty="0"/>
              <a:t>полностью.</a:t>
            </a:r>
            <a:endParaRPr sz="2900"/>
          </a:p>
        </p:txBody>
      </p:sp>
      <p:sp>
        <p:nvSpPr>
          <p:cNvPr id="4" name="object 4"/>
          <p:cNvSpPr txBox="1"/>
          <p:nvPr/>
        </p:nvSpPr>
        <p:spPr>
          <a:xfrm>
            <a:off x="3807078" y="2095626"/>
            <a:ext cx="4481830" cy="4679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900" b="1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9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9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202</a:t>
            </a:r>
            <a:r>
              <a:rPr lang="ru-RU" sz="29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29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9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году </a:t>
            </a:r>
            <a:r>
              <a:rPr sz="29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изменений</a:t>
            </a:r>
            <a:r>
              <a:rPr sz="29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9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нет.</a:t>
            </a:r>
            <a:endParaRPr sz="29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77539" y="2950235"/>
            <a:ext cx="505333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3720" marR="5080" indent="-541020">
              <a:lnSpc>
                <a:spcPct val="125000"/>
              </a:lnSpc>
              <a:spcBef>
                <a:spcPts val="100"/>
              </a:spcBef>
            </a:pPr>
            <a:r>
              <a:rPr sz="1000" b="1" spc="-5" dirty="0">
                <a:latin typeface="Times New Roman"/>
                <a:cs typeface="Times New Roman"/>
              </a:rPr>
              <a:t>МИНИСТЕРСТВО ЭКОНОМИЧЕСКОГО РАЗВИТИЯ РОССИЙСКОЙ </a:t>
            </a:r>
            <a:r>
              <a:rPr sz="1000" b="1" spc="-10" dirty="0">
                <a:latin typeface="Times New Roman"/>
                <a:cs typeface="Times New Roman"/>
              </a:rPr>
              <a:t>ФЕДЕРАЦИИ </a:t>
            </a:r>
            <a:r>
              <a:rPr sz="1000" b="1" spc="-23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ФЕДЕРАЛЬНАЯ</a:t>
            </a:r>
            <a:r>
              <a:rPr sz="1000" b="1" spc="30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СЛУЖБА</a:t>
            </a:r>
            <a:r>
              <a:rPr sz="1000" b="1" spc="35" dirty="0">
                <a:latin typeface="Times New Roman"/>
                <a:cs typeface="Times New Roman"/>
              </a:rPr>
              <a:t> </a:t>
            </a:r>
            <a:r>
              <a:rPr sz="1000" b="1" spc="-5" dirty="0">
                <a:latin typeface="Times New Roman"/>
                <a:cs typeface="Times New Roman"/>
              </a:rPr>
              <a:t>ГОСУДАРСТВЕННОЙ</a:t>
            </a:r>
            <a:r>
              <a:rPr sz="1000" b="1" spc="5" dirty="0">
                <a:latin typeface="Times New Roman"/>
                <a:cs typeface="Times New Roman"/>
              </a:rPr>
              <a:t> </a:t>
            </a:r>
            <a:r>
              <a:rPr sz="1000" b="1" spc="-10" dirty="0">
                <a:latin typeface="Times New Roman"/>
                <a:cs typeface="Times New Roman"/>
              </a:rPr>
              <a:t>СТАТИСТИКИ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15157" y="3702438"/>
            <a:ext cx="6647815" cy="235267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R="172085" algn="ctr">
              <a:lnSpc>
                <a:spcPct val="100000"/>
              </a:lnSpc>
              <a:spcBef>
                <a:spcPts val="375"/>
              </a:spcBef>
            </a:pPr>
            <a:r>
              <a:rPr sz="2000" b="1" spc="-5" dirty="0">
                <a:latin typeface="Times New Roman"/>
                <a:cs typeface="Times New Roman"/>
              </a:rPr>
              <a:t>ПРИКАЗ</a:t>
            </a:r>
            <a:endParaRPr sz="2000">
              <a:latin typeface="Times New Roman"/>
              <a:cs typeface="Times New Roman"/>
            </a:endParaRPr>
          </a:p>
          <a:p>
            <a:pPr marR="195580" algn="ctr">
              <a:lnSpc>
                <a:spcPct val="100000"/>
              </a:lnSpc>
              <a:spcBef>
                <a:spcPts val="380"/>
              </a:spcBef>
            </a:pPr>
            <a:r>
              <a:rPr sz="2800" b="1" spc="-20" dirty="0">
                <a:latin typeface="Times New Roman"/>
                <a:cs typeface="Times New Roman"/>
              </a:rPr>
              <a:t>от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30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декабря</a:t>
            </a:r>
            <a:r>
              <a:rPr sz="2800" b="1" spc="-5" dirty="0">
                <a:latin typeface="Times New Roman"/>
                <a:cs typeface="Times New Roman"/>
              </a:rPr>
              <a:t> 2020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160" dirty="0">
                <a:latin typeface="Times New Roman"/>
                <a:cs typeface="Times New Roman"/>
              </a:rPr>
              <a:t>г.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№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863</a:t>
            </a:r>
            <a:endParaRPr sz="2800">
              <a:latin typeface="Times New Roman"/>
              <a:cs typeface="Times New Roman"/>
            </a:endParaRPr>
          </a:p>
          <a:p>
            <a:pPr marL="12065" marR="5080" algn="ctr">
              <a:lnSpc>
                <a:spcPts val="1730"/>
              </a:lnSpc>
              <a:spcBef>
                <a:spcPts val="1560"/>
              </a:spcBef>
            </a:pPr>
            <a:r>
              <a:rPr sz="1600" b="1" spc="-10" dirty="0">
                <a:latin typeface="Times New Roman"/>
                <a:cs typeface="Times New Roman"/>
              </a:rPr>
              <a:t>ОБ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УТВЕРЖДЕНИИ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15" dirty="0">
                <a:latin typeface="Times New Roman"/>
                <a:cs typeface="Times New Roman"/>
              </a:rPr>
              <a:t>ФОРМ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ФЕДЕРАЛЬНОГО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СТАТИСТИЧЕСКОГО </a:t>
            </a:r>
            <a:r>
              <a:rPr sz="1600" b="1" spc="-385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НАБЛЮДЕНИЯ</a:t>
            </a:r>
            <a:r>
              <a:rPr sz="1600" b="1" spc="2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С </a:t>
            </a:r>
            <a:r>
              <a:rPr sz="1600" b="1" spc="-10" dirty="0">
                <a:latin typeface="Times New Roman"/>
                <a:cs typeface="Times New Roman"/>
              </a:rPr>
              <a:t>УКАЗАНИЯМИ</a:t>
            </a:r>
            <a:r>
              <a:rPr sz="1600" b="1" spc="5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ПО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ИХ</a:t>
            </a:r>
            <a:r>
              <a:rPr sz="1600" b="1" spc="15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ЗАПОЛНЕНИЮ</a:t>
            </a:r>
            <a:r>
              <a:rPr sz="1600" b="1" spc="5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ДЛЯ</a:t>
            </a:r>
            <a:endParaRPr sz="1600">
              <a:latin typeface="Times New Roman"/>
              <a:cs typeface="Times New Roman"/>
            </a:endParaRPr>
          </a:p>
          <a:p>
            <a:pPr marL="2540" algn="ctr">
              <a:lnSpc>
                <a:spcPts val="1605"/>
              </a:lnSpc>
            </a:pPr>
            <a:r>
              <a:rPr sz="1600" b="1" spc="-25" dirty="0">
                <a:latin typeface="Times New Roman"/>
                <a:cs typeface="Times New Roman"/>
              </a:rPr>
              <a:t>ОРГАНИЗАЦИИ</a:t>
            </a:r>
            <a:r>
              <a:rPr sz="1600" b="1" spc="45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МИНИСТЕРСТВОМ</a:t>
            </a:r>
            <a:r>
              <a:rPr sz="1600" b="1" spc="20" dirty="0">
                <a:latin typeface="Times New Roman"/>
                <a:cs typeface="Times New Roman"/>
              </a:rPr>
              <a:t> </a:t>
            </a:r>
            <a:r>
              <a:rPr sz="1600" b="1" spc="-50" dirty="0">
                <a:latin typeface="Times New Roman"/>
                <a:cs typeface="Times New Roman"/>
              </a:rPr>
              <a:t>ЗДРАВООХРАНЕНИЯ</a:t>
            </a:r>
            <a:endParaRPr sz="1600">
              <a:latin typeface="Times New Roman"/>
              <a:cs typeface="Times New Roman"/>
            </a:endParaRPr>
          </a:p>
          <a:p>
            <a:pPr marL="983615" marR="972185" indent="-1905" algn="ctr">
              <a:lnSpc>
                <a:spcPts val="1730"/>
              </a:lnSpc>
              <a:spcBef>
                <a:spcPts val="120"/>
              </a:spcBef>
            </a:pPr>
            <a:r>
              <a:rPr sz="1600" b="1" spc="-15" dirty="0">
                <a:latin typeface="Times New Roman"/>
                <a:cs typeface="Times New Roman"/>
              </a:rPr>
              <a:t>РОССИЙСКОЙ</a:t>
            </a:r>
            <a:r>
              <a:rPr sz="1600" b="1" spc="50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ФЕДЕРАЦИИ</a:t>
            </a:r>
            <a:r>
              <a:rPr sz="1600" b="1" spc="40" dirty="0">
                <a:latin typeface="Times New Roman"/>
                <a:cs typeface="Times New Roman"/>
              </a:rPr>
              <a:t> </a:t>
            </a:r>
            <a:r>
              <a:rPr sz="1600" b="1" spc="-30" dirty="0">
                <a:latin typeface="Times New Roman"/>
                <a:cs typeface="Times New Roman"/>
              </a:rPr>
              <a:t>ФЕДЕРАЛЬНОГО </a:t>
            </a:r>
            <a:r>
              <a:rPr sz="1600" b="1" spc="-25" dirty="0">
                <a:latin typeface="Times New Roman"/>
                <a:cs typeface="Times New Roman"/>
              </a:rPr>
              <a:t> СТАТИСТИЧЕСКОГО</a:t>
            </a:r>
            <a:r>
              <a:rPr sz="1600" b="1" spc="5" dirty="0">
                <a:latin typeface="Times New Roman"/>
                <a:cs typeface="Times New Roman"/>
              </a:rPr>
              <a:t> </a:t>
            </a:r>
            <a:r>
              <a:rPr sz="1600" b="1" spc="-25" dirty="0">
                <a:latin typeface="Times New Roman"/>
                <a:cs typeface="Times New Roman"/>
              </a:rPr>
              <a:t>НАБЛЮДЕНИЯ</a:t>
            </a:r>
            <a:r>
              <a:rPr sz="1600" b="1" spc="10" dirty="0">
                <a:latin typeface="Times New Roman"/>
                <a:cs typeface="Times New Roman"/>
              </a:rPr>
              <a:t> </a:t>
            </a:r>
            <a:r>
              <a:rPr sz="1600" b="1" spc="-5" dirty="0">
                <a:latin typeface="Times New Roman"/>
                <a:cs typeface="Times New Roman"/>
              </a:rPr>
              <a:t>В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СФЕРЕ </a:t>
            </a:r>
            <a:r>
              <a:rPr sz="1600" b="1" spc="-385" dirty="0">
                <a:latin typeface="Times New Roman"/>
                <a:cs typeface="Times New Roman"/>
              </a:rPr>
              <a:t> </a:t>
            </a:r>
            <a:r>
              <a:rPr sz="1600" b="1" spc="-50" dirty="0">
                <a:latin typeface="Times New Roman"/>
                <a:cs typeface="Times New Roman"/>
              </a:rPr>
              <a:t>ЗДРАВООХРАНЕНИЯ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0455" y="1411224"/>
            <a:ext cx="10927080" cy="527608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63954" y="879094"/>
            <a:ext cx="730377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25" dirty="0"/>
              <a:t> </a:t>
            </a:r>
            <a:r>
              <a:rPr dirty="0"/>
              <a:t>№</a:t>
            </a:r>
            <a:r>
              <a:rPr spc="-20" dirty="0"/>
              <a:t> </a:t>
            </a:r>
            <a:r>
              <a:rPr dirty="0"/>
              <a:t>13</a:t>
            </a:r>
            <a:r>
              <a:rPr spc="5" dirty="0"/>
              <a:t> </a:t>
            </a:r>
            <a:r>
              <a:rPr spc="-5" dirty="0"/>
              <a:t>«Сведения </a:t>
            </a:r>
            <a:r>
              <a:rPr dirty="0"/>
              <a:t>о</a:t>
            </a:r>
            <a:r>
              <a:rPr spc="-5" dirty="0"/>
              <a:t> беременности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7456" y="137160"/>
            <a:ext cx="1176527" cy="98145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7763" y="2668523"/>
            <a:ext cx="11315700" cy="401574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63954" y="879094"/>
            <a:ext cx="730377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 </a:t>
            </a:r>
            <a:r>
              <a:rPr dirty="0"/>
              <a:t>№ 13 </a:t>
            </a:r>
            <a:r>
              <a:rPr spc="-5" dirty="0"/>
              <a:t>«Сведения </a:t>
            </a:r>
            <a:r>
              <a:rPr dirty="0"/>
              <a:t>о </a:t>
            </a:r>
            <a:r>
              <a:rPr spc="-5" dirty="0"/>
              <a:t>беременности </a:t>
            </a:r>
            <a:r>
              <a:rPr spc="-785" dirty="0"/>
              <a:t> </a:t>
            </a:r>
            <a:r>
              <a:rPr dirty="0"/>
              <a:t>с</a:t>
            </a:r>
            <a:r>
              <a:rPr spc="-5" dirty="0"/>
              <a:t> </a:t>
            </a:r>
            <a:r>
              <a:rPr spc="-10" dirty="0"/>
              <a:t>абортивным</a:t>
            </a:r>
            <a:r>
              <a:rPr spc="-35" dirty="0"/>
              <a:t> </a:t>
            </a:r>
            <a:r>
              <a:rPr spc="-40" dirty="0"/>
              <a:t>исходом»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69468" y="2345562"/>
            <a:ext cx="61150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Arial"/>
                <a:cs typeface="Arial"/>
              </a:rPr>
              <a:t>(1000)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90575" y="1914525"/>
            <a:ext cx="10858500" cy="3900804"/>
            <a:chOff x="790575" y="1914525"/>
            <a:chExt cx="10858500" cy="3900804"/>
          </a:xfrm>
        </p:grpSpPr>
        <p:sp>
          <p:nvSpPr>
            <p:cNvPr id="3" name="object 3"/>
            <p:cNvSpPr/>
            <p:nvPr/>
          </p:nvSpPr>
          <p:spPr>
            <a:xfrm>
              <a:off x="803275" y="1927186"/>
              <a:ext cx="10833735" cy="1425575"/>
            </a:xfrm>
            <a:custGeom>
              <a:avLst/>
              <a:gdLst/>
              <a:ahLst/>
              <a:cxnLst/>
              <a:rect l="l" t="t" r="r" b="b"/>
              <a:pathLst>
                <a:path w="10833735" h="1425575">
                  <a:moveTo>
                    <a:pt x="4709058" y="0"/>
                  </a:moveTo>
                  <a:lnTo>
                    <a:pt x="4179824" y="0"/>
                  </a:lnTo>
                  <a:lnTo>
                    <a:pt x="0" y="0"/>
                  </a:lnTo>
                  <a:lnTo>
                    <a:pt x="0" y="1157884"/>
                  </a:lnTo>
                  <a:lnTo>
                    <a:pt x="0" y="1425486"/>
                  </a:lnTo>
                  <a:lnTo>
                    <a:pt x="4179824" y="1425486"/>
                  </a:lnTo>
                  <a:lnTo>
                    <a:pt x="4709058" y="1425486"/>
                  </a:lnTo>
                  <a:lnTo>
                    <a:pt x="4709058" y="1157897"/>
                  </a:lnTo>
                  <a:lnTo>
                    <a:pt x="4709058" y="0"/>
                  </a:lnTo>
                  <a:close/>
                </a:path>
                <a:path w="10833735" h="1425575">
                  <a:moveTo>
                    <a:pt x="6664528" y="0"/>
                  </a:moveTo>
                  <a:lnTo>
                    <a:pt x="5616422" y="0"/>
                  </a:lnTo>
                  <a:lnTo>
                    <a:pt x="4709160" y="0"/>
                  </a:lnTo>
                  <a:lnTo>
                    <a:pt x="4709160" y="1157884"/>
                  </a:lnTo>
                  <a:lnTo>
                    <a:pt x="4709160" y="1425486"/>
                  </a:lnTo>
                  <a:lnTo>
                    <a:pt x="5616321" y="1425486"/>
                  </a:lnTo>
                  <a:lnTo>
                    <a:pt x="6664528" y="1425486"/>
                  </a:lnTo>
                  <a:lnTo>
                    <a:pt x="6664528" y="1157897"/>
                  </a:lnTo>
                  <a:lnTo>
                    <a:pt x="6664528" y="0"/>
                  </a:lnTo>
                  <a:close/>
                </a:path>
                <a:path w="10833735" h="1425575">
                  <a:moveTo>
                    <a:pt x="10833164" y="308775"/>
                  </a:moveTo>
                  <a:lnTo>
                    <a:pt x="10833100" y="0"/>
                  </a:lnTo>
                  <a:lnTo>
                    <a:pt x="6664579" y="0"/>
                  </a:lnTo>
                  <a:lnTo>
                    <a:pt x="6664579" y="308775"/>
                  </a:lnTo>
                  <a:lnTo>
                    <a:pt x="6664579" y="1157884"/>
                  </a:lnTo>
                  <a:lnTo>
                    <a:pt x="6664579" y="1425486"/>
                  </a:lnTo>
                  <a:lnTo>
                    <a:pt x="7506462" y="1425486"/>
                  </a:lnTo>
                  <a:lnTo>
                    <a:pt x="8338121" y="1425486"/>
                  </a:lnTo>
                  <a:lnTo>
                    <a:pt x="8338121" y="1157897"/>
                  </a:lnTo>
                  <a:lnTo>
                    <a:pt x="8338121" y="308775"/>
                  </a:lnTo>
                  <a:lnTo>
                    <a:pt x="8338185" y="1157884"/>
                  </a:lnTo>
                  <a:lnTo>
                    <a:pt x="8338185" y="1425486"/>
                  </a:lnTo>
                  <a:lnTo>
                    <a:pt x="9169781" y="1425486"/>
                  </a:lnTo>
                  <a:lnTo>
                    <a:pt x="10001440" y="1425486"/>
                  </a:lnTo>
                  <a:lnTo>
                    <a:pt x="10001440" y="1157897"/>
                  </a:lnTo>
                  <a:lnTo>
                    <a:pt x="10001440" y="308775"/>
                  </a:lnTo>
                  <a:lnTo>
                    <a:pt x="10001504" y="1157884"/>
                  </a:lnTo>
                  <a:lnTo>
                    <a:pt x="10001504" y="1425486"/>
                  </a:lnTo>
                  <a:lnTo>
                    <a:pt x="10833164" y="1425486"/>
                  </a:lnTo>
                  <a:lnTo>
                    <a:pt x="10833164" y="1157897"/>
                  </a:lnTo>
                  <a:lnTo>
                    <a:pt x="10833164" y="308775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03275" y="3352761"/>
              <a:ext cx="76200" cy="556260"/>
            </a:xfrm>
            <a:custGeom>
              <a:avLst/>
              <a:gdLst/>
              <a:ahLst/>
              <a:cxnLst/>
              <a:rect l="l" t="t" r="r" b="b"/>
              <a:pathLst>
                <a:path w="76200" h="556260">
                  <a:moveTo>
                    <a:pt x="75604" y="0"/>
                  </a:moveTo>
                  <a:lnTo>
                    <a:pt x="0" y="0"/>
                  </a:lnTo>
                  <a:lnTo>
                    <a:pt x="0" y="555790"/>
                  </a:lnTo>
                  <a:lnTo>
                    <a:pt x="75604" y="555790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78878" y="3352761"/>
              <a:ext cx="10758170" cy="556260"/>
            </a:xfrm>
            <a:custGeom>
              <a:avLst/>
              <a:gdLst/>
              <a:ahLst/>
              <a:cxnLst/>
              <a:rect l="l" t="t" r="r" b="b"/>
              <a:pathLst>
                <a:path w="10758170" h="556260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555790"/>
                  </a:lnTo>
                  <a:lnTo>
                    <a:pt x="4104221" y="555790"/>
                  </a:lnTo>
                  <a:lnTo>
                    <a:pt x="4633455" y="555790"/>
                  </a:lnTo>
                  <a:lnTo>
                    <a:pt x="4633455" y="0"/>
                  </a:lnTo>
                  <a:close/>
                </a:path>
                <a:path w="10758170" h="556260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555790"/>
                  </a:lnTo>
                  <a:lnTo>
                    <a:pt x="5540718" y="555790"/>
                  </a:lnTo>
                  <a:lnTo>
                    <a:pt x="6588925" y="555790"/>
                  </a:lnTo>
                  <a:lnTo>
                    <a:pt x="6588925" y="0"/>
                  </a:lnTo>
                  <a:close/>
                </a:path>
                <a:path w="10758170" h="556260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555790"/>
                  </a:lnTo>
                  <a:lnTo>
                    <a:pt x="7430859" y="555790"/>
                  </a:lnTo>
                  <a:lnTo>
                    <a:pt x="8262518" y="555790"/>
                  </a:lnTo>
                  <a:lnTo>
                    <a:pt x="8262518" y="0"/>
                  </a:lnTo>
                  <a:close/>
                </a:path>
                <a:path w="10758170" h="556260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555790"/>
                  </a:lnTo>
                  <a:lnTo>
                    <a:pt x="9094178" y="555790"/>
                  </a:lnTo>
                  <a:lnTo>
                    <a:pt x="9925837" y="555790"/>
                  </a:lnTo>
                  <a:lnTo>
                    <a:pt x="9925837" y="0"/>
                  </a:lnTo>
                  <a:close/>
                </a:path>
                <a:path w="10758170" h="556260">
                  <a:moveTo>
                    <a:pt x="10757560" y="0"/>
                  </a:moveTo>
                  <a:lnTo>
                    <a:pt x="9925901" y="0"/>
                  </a:lnTo>
                  <a:lnTo>
                    <a:pt x="9925901" y="555790"/>
                  </a:lnTo>
                  <a:lnTo>
                    <a:pt x="10757560" y="555790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03275" y="3908539"/>
              <a:ext cx="76200" cy="267970"/>
            </a:xfrm>
            <a:custGeom>
              <a:avLst/>
              <a:gdLst/>
              <a:ahLst/>
              <a:cxnLst/>
              <a:rect l="l" t="t" r="r" b="b"/>
              <a:pathLst>
                <a:path w="76200" h="267970">
                  <a:moveTo>
                    <a:pt x="75604" y="0"/>
                  </a:moveTo>
                  <a:lnTo>
                    <a:pt x="0" y="0"/>
                  </a:lnTo>
                  <a:lnTo>
                    <a:pt x="0" y="267601"/>
                  </a:lnTo>
                  <a:lnTo>
                    <a:pt x="75604" y="267601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78878" y="3908526"/>
              <a:ext cx="10758170" cy="535305"/>
            </a:xfrm>
            <a:custGeom>
              <a:avLst/>
              <a:gdLst/>
              <a:ahLst/>
              <a:cxnLst/>
              <a:rect l="l" t="t" r="r" b="b"/>
              <a:pathLst>
                <a:path w="10758170" h="535304">
                  <a:moveTo>
                    <a:pt x="4633455" y="0"/>
                  </a:moveTo>
                  <a:lnTo>
                    <a:pt x="4104221" y="0"/>
                  </a:lnTo>
                  <a:lnTo>
                    <a:pt x="0" y="12"/>
                  </a:lnTo>
                  <a:lnTo>
                    <a:pt x="0" y="267614"/>
                  </a:lnTo>
                  <a:lnTo>
                    <a:pt x="4104221" y="267614"/>
                  </a:lnTo>
                  <a:lnTo>
                    <a:pt x="4104221" y="535203"/>
                  </a:lnTo>
                  <a:lnTo>
                    <a:pt x="4633455" y="535203"/>
                  </a:lnTo>
                  <a:lnTo>
                    <a:pt x="4633455" y="0"/>
                  </a:lnTo>
                  <a:close/>
                </a:path>
                <a:path w="10758170" h="535304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535203"/>
                  </a:lnTo>
                  <a:lnTo>
                    <a:pt x="5540718" y="535203"/>
                  </a:lnTo>
                  <a:lnTo>
                    <a:pt x="6588925" y="535203"/>
                  </a:lnTo>
                  <a:lnTo>
                    <a:pt x="6588925" y="0"/>
                  </a:lnTo>
                  <a:close/>
                </a:path>
                <a:path w="10758170" h="535304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535203"/>
                  </a:lnTo>
                  <a:lnTo>
                    <a:pt x="7430859" y="535203"/>
                  </a:lnTo>
                  <a:lnTo>
                    <a:pt x="8262518" y="535203"/>
                  </a:lnTo>
                  <a:lnTo>
                    <a:pt x="8262518" y="0"/>
                  </a:lnTo>
                  <a:close/>
                </a:path>
                <a:path w="10758170" h="535304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535203"/>
                  </a:lnTo>
                  <a:lnTo>
                    <a:pt x="9094178" y="535203"/>
                  </a:lnTo>
                  <a:lnTo>
                    <a:pt x="9925837" y="535203"/>
                  </a:lnTo>
                  <a:lnTo>
                    <a:pt x="9925837" y="0"/>
                  </a:lnTo>
                  <a:close/>
                </a:path>
                <a:path w="10758170" h="535304">
                  <a:moveTo>
                    <a:pt x="10757560" y="0"/>
                  </a:moveTo>
                  <a:lnTo>
                    <a:pt x="9925901" y="0"/>
                  </a:lnTo>
                  <a:lnTo>
                    <a:pt x="9925901" y="535203"/>
                  </a:lnTo>
                  <a:lnTo>
                    <a:pt x="10757560" y="535203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03275" y="4176128"/>
              <a:ext cx="76200" cy="267970"/>
            </a:xfrm>
            <a:custGeom>
              <a:avLst/>
              <a:gdLst/>
              <a:ahLst/>
              <a:cxnLst/>
              <a:rect l="l" t="t" r="r" b="b"/>
              <a:pathLst>
                <a:path w="76200" h="267970">
                  <a:moveTo>
                    <a:pt x="75604" y="0"/>
                  </a:moveTo>
                  <a:lnTo>
                    <a:pt x="0" y="0"/>
                  </a:lnTo>
                  <a:lnTo>
                    <a:pt x="0" y="267601"/>
                  </a:lnTo>
                  <a:lnTo>
                    <a:pt x="75604" y="267601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78878" y="4176128"/>
              <a:ext cx="4104640" cy="267970"/>
            </a:xfrm>
            <a:custGeom>
              <a:avLst/>
              <a:gdLst/>
              <a:ahLst/>
              <a:cxnLst/>
              <a:rect l="l" t="t" r="r" b="b"/>
              <a:pathLst>
                <a:path w="4104640" h="267970">
                  <a:moveTo>
                    <a:pt x="4104259" y="0"/>
                  </a:moveTo>
                  <a:lnTo>
                    <a:pt x="0" y="0"/>
                  </a:lnTo>
                  <a:lnTo>
                    <a:pt x="0" y="267601"/>
                  </a:lnTo>
                  <a:lnTo>
                    <a:pt x="4104259" y="267601"/>
                  </a:lnTo>
                  <a:lnTo>
                    <a:pt x="4104259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03275" y="4443679"/>
              <a:ext cx="76200" cy="339725"/>
            </a:xfrm>
            <a:custGeom>
              <a:avLst/>
              <a:gdLst/>
              <a:ahLst/>
              <a:cxnLst/>
              <a:rect l="l" t="t" r="r" b="b"/>
              <a:pathLst>
                <a:path w="76200" h="339725">
                  <a:moveTo>
                    <a:pt x="75604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75604" y="339648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78878" y="4443679"/>
              <a:ext cx="10758170" cy="339725"/>
            </a:xfrm>
            <a:custGeom>
              <a:avLst/>
              <a:gdLst/>
              <a:ahLst/>
              <a:cxnLst/>
              <a:rect l="l" t="t" r="r" b="b"/>
              <a:pathLst>
                <a:path w="10758170" h="339725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4104221" y="339648"/>
                  </a:lnTo>
                  <a:lnTo>
                    <a:pt x="4633455" y="339648"/>
                  </a:lnTo>
                  <a:lnTo>
                    <a:pt x="4633455" y="0"/>
                  </a:lnTo>
                  <a:close/>
                </a:path>
                <a:path w="10758170" h="339725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339648"/>
                  </a:lnTo>
                  <a:lnTo>
                    <a:pt x="5540718" y="339648"/>
                  </a:lnTo>
                  <a:lnTo>
                    <a:pt x="6588925" y="339648"/>
                  </a:lnTo>
                  <a:lnTo>
                    <a:pt x="6588925" y="0"/>
                  </a:lnTo>
                  <a:close/>
                </a:path>
                <a:path w="10758170" h="339725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339648"/>
                  </a:lnTo>
                  <a:lnTo>
                    <a:pt x="7430859" y="339648"/>
                  </a:lnTo>
                  <a:lnTo>
                    <a:pt x="8262518" y="339648"/>
                  </a:lnTo>
                  <a:lnTo>
                    <a:pt x="8262518" y="0"/>
                  </a:lnTo>
                  <a:close/>
                </a:path>
                <a:path w="10758170" h="339725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339648"/>
                  </a:lnTo>
                  <a:lnTo>
                    <a:pt x="9094178" y="339648"/>
                  </a:lnTo>
                  <a:lnTo>
                    <a:pt x="9925837" y="339648"/>
                  </a:lnTo>
                  <a:lnTo>
                    <a:pt x="9925837" y="0"/>
                  </a:lnTo>
                  <a:close/>
                </a:path>
                <a:path w="10758170" h="339725">
                  <a:moveTo>
                    <a:pt x="10757560" y="0"/>
                  </a:moveTo>
                  <a:lnTo>
                    <a:pt x="9925901" y="0"/>
                  </a:lnTo>
                  <a:lnTo>
                    <a:pt x="9925901" y="339648"/>
                  </a:lnTo>
                  <a:lnTo>
                    <a:pt x="10757560" y="339648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3275" y="4783404"/>
              <a:ext cx="76200" cy="339725"/>
            </a:xfrm>
            <a:custGeom>
              <a:avLst/>
              <a:gdLst/>
              <a:ahLst/>
              <a:cxnLst/>
              <a:rect l="l" t="t" r="r" b="b"/>
              <a:pathLst>
                <a:path w="76200" h="339725">
                  <a:moveTo>
                    <a:pt x="75604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75604" y="339648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78878" y="4783404"/>
              <a:ext cx="5541010" cy="339725"/>
            </a:xfrm>
            <a:custGeom>
              <a:avLst/>
              <a:gdLst/>
              <a:ahLst/>
              <a:cxnLst/>
              <a:rect l="l" t="t" r="r" b="b"/>
              <a:pathLst>
                <a:path w="5541010" h="339725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4104221" y="339648"/>
                  </a:lnTo>
                  <a:lnTo>
                    <a:pt x="4633455" y="339648"/>
                  </a:lnTo>
                  <a:lnTo>
                    <a:pt x="4633455" y="0"/>
                  </a:lnTo>
                  <a:close/>
                </a:path>
                <a:path w="5541010" h="339725">
                  <a:moveTo>
                    <a:pt x="5540819" y="0"/>
                  </a:moveTo>
                  <a:lnTo>
                    <a:pt x="4633557" y="0"/>
                  </a:lnTo>
                  <a:lnTo>
                    <a:pt x="4633557" y="339648"/>
                  </a:lnTo>
                  <a:lnTo>
                    <a:pt x="5540819" y="339648"/>
                  </a:lnTo>
                  <a:lnTo>
                    <a:pt x="5540819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419596" y="4783404"/>
              <a:ext cx="1048385" cy="339725"/>
            </a:xfrm>
            <a:custGeom>
              <a:avLst/>
              <a:gdLst/>
              <a:ahLst/>
              <a:cxnLst/>
              <a:rect l="l" t="t" r="r" b="b"/>
              <a:pathLst>
                <a:path w="1048384" h="339725">
                  <a:moveTo>
                    <a:pt x="1048207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1048207" y="339648"/>
                  </a:lnTo>
                  <a:lnTo>
                    <a:pt x="1048207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467854" y="4783404"/>
              <a:ext cx="842010" cy="339725"/>
            </a:xfrm>
            <a:custGeom>
              <a:avLst/>
              <a:gdLst/>
              <a:ahLst/>
              <a:cxnLst/>
              <a:rect l="l" t="t" r="r" b="b"/>
              <a:pathLst>
                <a:path w="842009" h="339725">
                  <a:moveTo>
                    <a:pt x="841921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841921" y="339648"/>
                  </a:lnTo>
                  <a:lnTo>
                    <a:pt x="841921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309736" y="4783404"/>
              <a:ext cx="831850" cy="339725"/>
            </a:xfrm>
            <a:custGeom>
              <a:avLst/>
              <a:gdLst/>
              <a:ahLst/>
              <a:cxnLst/>
              <a:rect l="l" t="t" r="r" b="b"/>
              <a:pathLst>
                <a:path w="831850" h="339725">
                  <a:moveTo>
                    <a:pt x="831659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831659" y="339648"/>
                  </a:lnTo>
                  <a:lnTo>
                    <a:pt x="831659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141460" y="4783404"/>
              <a:ext cx="2495550" cy="339725"/>
            </a:xfrm>
            <a:custGeom>
              <a:avLst/>
              <a:gdLst/>
              <a:ahLst/>
              <a:cxnLst/>
              <a:rect l="l" t="t" r="r" b="b"/>
              <a:pathLst>
                <a:path w="2495550" h="339725">
                  <a:moveTo>
                    <a:pt x="1663255" y="0"/>
                  </a:moveTo>
                  <a:lnTo>
                    <a:pt x="8316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831596" y="339648"/>
                  </a:lnTo>
                  <a:lnTo>
                    <a:pt x="1663255" y="339648"/>
                  </a:lnTo>
                  <a:lnTo>
                    <a:pt x="1663255" y="0"/>
                  </a:lnTo>
                  <a:close/>
                </a:path>
                <a:path w="2495550" h="339725">
                  <a:moveTo>
                    <a:pt x="2494978" y="0"/>
                  </a:moveTo>
                  <a:lnTo>
                    <a:pt x="1663319" y="0"/>
                  </a:lnTo>
                  <a:lnTo>
                    <a:pt x="1663319" y="339648"/>
                  </a:lnTo>
                  <a:lnTo>
                    <a:pt x="2494978" y="339648"/>
                  </a:lnTo>
                  <a:lnTo>
                    <a:pt x="2494978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03275" y="5123002"/>
              <a:ext cx="76200" cy="339725"/>
            </a:xfrm>
            <a:custGeom>
              <a:avLst/>
              <a:gdLst/>
              <a:ahLst/>
              <a:cxnLst/>
              <a:rect l="l" t="t" r="r" b="b"/>
              <a:pathLst>
                <a:path w="76200" h="339725">
                  <a:moveTo>
                    <a:pt x="75604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75604" y="339648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78878" y="5123002"/>
              <a:ext cx="10758170" cy="339725"/>
            </a:xfrm>
            <a:custGeom>
              <a:avLst/>
              <a:gdLst/>
              <a:ahLst/>
              <a:cxnLst/>
              <a:rect l="l" t="t" r="r" b="b"/>
              <a:pathLst>
                <a:path w="10758170" h="339725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4104221" y="339648"/>
                  </a:lnTo>
                  <a:lnTo>
                    <a:pt x="4633455" y="339648"/>
                  </a:lnTo>
                  <a:lnTo>
                    <a:pt x="4633455" y="0"/>
                  </a:lnTo>
                  <a:close/>
                </a:path>
                <a:path w="10758170" h="339725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339648"/>
                  </a:lnTo>
                  <a:lnTo>
                    <a:pt x="5540718" y="339648"/>
                  </a:lnTo>
                  <a:lnTo>
                    <a:pt x="6588925" y="339648"/>
                  </a:lnTo>
                  <a:lnTo>
                    <a:pt x="6588925" y="0"/>
                  </a:lnTo>
                  <a:close/>
                </a:path>
                <a:path w="10758170" h="339725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339648"/>
                  </a:lnTo>
                  <a:lnTo>
                    <a:pt x="7430859" y="339648"/>
                  </a:lnTo>
                  <a:lnTo>
                    <a:pt x="8262518" y="339648"/>
                  </a:lnTo>
                  <a:lnTo>
                    <a:pt x="8262518" y="0"/>
                  </a:lnTo>
                  <a:close/>
                </a:path>
                <a:path w="10758170" h="339725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339648"/>
                  </a:lnTo>
                  <a:lnTo>
                    <a:pt x="9094178" y="339648"/>
                  </a:lnTo>
                  <a:lnTo>
                    <a:pt x="9925837" y="339648"/>
                  </a:lnTo>
                  <a:lnTo>
                    <a:pt x="9925837" y="0"/>
                  </a:lnTo>
                  <a:close/>
                </a:path>
                <a:path w="10758170" h="339725">
                  <a:moveTo>
                    <a:pt x="10757560" y="0"/>
                  </a:moveTo>
                  <a:lnTo>
                    <a:pt x="9925901" y="0"/>
                  </a:lnTo>
                  <a:lnTo>
                    <a:pt x="9925901" y="339648"/>
                  </a:lnTo>
                  <a:lnTo>
                    <a:pt x="10757560" y="339648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03275" y="5462663"/>
              <a:ext cx="76200" cy="339725"/>
            </a:xfrm>
            <a:custGeom>
              <a:avLst/>
              <a:gdLst/>
              <a:ahLst/>
              <a:cxnLst/>
              <a:rect l="l" t="t" r="r" b="b"/>
              <a:pathLst>
                <a:path w="76200" h="339725">
                  <a:moveTo>
                    <a:pt x="75604" y="0"/>
                  </a:moveTo>
                  <a:lnTo>
                    <a:pt x="0" y="0"/>
                  </a:lnTo>
                  <a:lnTo>
                    <a:pt x="0" y="339648"/>
                  </a:lnTo>
                  <a:lnTo>
                    <a:pt x="75604" y="339648"/>
                  </a:lnTo>
                  <a:lnTo>
                    <a:pt x="75604" y="0"/>
                  </a:lnTo>
                  <a:close/>
                </a:path>
              </a:pathLst>
            </a:custGeom>
            <a:solidFill>
              <a:srgbClr val="E9EB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78878" y="5462663"/>
              <a:ext cx="10758170" cy="339725"/>
            </a:xfrm>
            <a:custGeom>
              <a:avLst/>
              <a:gdLst/>
              <a:ahLst/>
              <a:cxnLst/>
              <a:rect l="l" t="t" r="r" b="b"/>
              <a:pathLst>
                <a:path w="10758170" h="339725">
                  <a:moveTo>
                    <a:pt x="4633455" y="0"/>
                  </a:moveTo>
                  <a:lnTo>
                    <a:pt x="4104259" y="0"/>
                  </a:lnTo>
                  <a:lnTo>
                    <a:pt x="0" y="0"/>
                  </a:lnTo>
                  <a:lnTo>
                    <a:pt x="0" y="339648"/>
                  </a:lnTo>
                  <a:lnTo>
                    <a:pt x="4104221" y="339648"/>
                  </a:lnTo>
                  <a:lnTo>
                    <a:pt x="4633455" y="339648"/>
                  </a:lnTo>
                  <a:lnTo>
                    <a:pt x="4633455" y="0"/>
                  </a:lnTo>
                  <a:close/>
                </a:path>
                <a:path w="10758170" h="339725">
                  <a:moveTo>
                    <a:pt x="6588925" y="0"/>
                  </a:moveTo>
                  <a:lnTo>
                    <a:pt x="5540819" y="0"/>
                  </a:lnTo>
                  <a:lnTo>
                    <a:pt x="4633557" y="0"/>
                  </a:lnTo>
                  <a:lnTo>
                    <a:pt x="4633557" y="339648"/>
                  </a:lnTo>
                  <a:lnTo>
                    <a:pt x="5540718" y="339648"/>
                  </a:lnTo>
                  <a:lnTo>
                    <a:pt x="6588925" y="339648"/>
                  </a:lnTo>
                  <a:lnTo>
                    <a:pt x="6588925" y="0"/>
                  </a:lnTo>
                  <a:close/>
                </a:path>
                <a:path w="10758170" h="339725">
                  <a:moveTo>
                    <a:pt x="8262518" y="0"/>
                  </a:moveTo>
                  <a:lnTo>
                    <a:pt x="7430897" y="0"/>
                  </a:lnTo>
                  <a:lnTo>
                    <a:pt x="6588976" y="0"/>
                  </a:lnTo>
                  <a:lnTo>
                    <a:pt x="6588976" y="339648"/>
                  </a:lnTo>
                  <a:lnTo>
                    <a:pt x="7430859" y="339648"/>
                  </a:lnTo>
                  <a:lnTo>
                    <a:pt x="8262518" y="339648"/>
                  </a:lnTo>
                  <a:lnTo>
                    <a:pt x="8262518" y="0"/>
                  </a:lnTo>
                  <a:close/>
                </a:path>
                <a:path w="10758170" h="339725">
                  <a:moveTo>
                    <a:pt x="9925837" y="0"/>
                  </a:moveTo>
                  <a:lnTo>
                    <a:pt x="9094241" y="0"/>
                  </a:lnTo>
                  <a:lnTo>
                    <a:pt x="8262582" y="0"/>
                  </a:lnTo>
                  <a:lnTo>
                    <a:pt x="8262582" y="339648"/>
                  </a:lnTo>
                  <a:lnTo>
                    <a:pt x="9094178" y="339648"/>
                  </a:lnTo>
                  <a:lnTo>
                    <a:pt x="9925837" y="339648"/>
                  </a:lnTo>
                  <a:lnTo>
                    <a:pt x="9925837" y="0"/>
                  </a:lnTo>
                  <a:close/>
                </a:path>
                <a:path w="10758170" h="339725">
                  <a:moveTo>
                    <a:pt x="10757560" y="0"/>
                  </a:moveTo>
                  <a:lnTo>
                    <a:pt x="9925901" y="0"/>
                  </a:lnTo>
                  <a:lnTo>
                    <a:pt x="9925901" y="339648"/>
                  </a:lnTo>
                  <a:lnTo>
                    <a:pt x="10757560" y="339648"/>
                  </a:lnTo>
                  <a:lnTo>
                    <a:pt x="10757560" y="0"/>
                  </a:lnTo>
                  <a:close/>
                </a:path>
              </a:pathLst>
            </a:custGeom>
            <a:solidFill>
              <a:srgbClr val="DAE2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796925" y="1920875"/>
              <a:ext cx="10845800" cy="3888104"/>
            </a:xfrm>
            <a:custGeom>
              <a:avLst/>
              <a:gdLst/>
              <a:ahLst/>
              <a:cxnLst/>
              <a:rect l="l" t="t" r="r" b="b"/>
              <a:pathLst>
                <a:path w="10845800" h="3888104">
                  <a:moveTo>
                    <a:pt x="81953" y="1425448"/>
                  </a:moveTo>
                  <a:lnTo>
                    <a:pt x="81953" y="3887787"/>
                  </a:lnTo>
                </a:path>
                <a:path w="10845800" h="3888104">
                  <a:moveTo>
                    <a:pt x="4186174" y="0"/>
                  </a:moveTo>
                  <a:lnTo>
                    <a:pt x="4186174" y="3887787"/>
                  </a:lnTo>
                </a:path>
                <a:path w="10845800" h="3888104">
                  <a:moveTo>
                    <a:pt x="4715510" y="0"/>
                  </a:moveTo>
                  <a:lnTo>
                    <a:pt x="4715510" y="3887787"/>
                  </a:lnTo>
                </a:path>
                <a:path w="10845800" h="3888104">
                  <a:moveTo>
                    <a:pt x="5622671" y="0"/>
                  </a:moveTo>
                  <a:lnTo>
                    <a:pt x="5622671" y="3887787"/>
                  </a:lnTo>
                </a:path>
                <a:path w="10845800" h="3888104">
                  <a:moveTo>
                    <a:pt x="6670929" y="0"/>
                  </a:moveTo>
                  <a:lnTo>
                    <a:pt x="6670929" y="3887787"/>
                  </a:lnTo>
                </a:path>
                <a:path w="10845800" h="3888104">
                  <a:moveTo>
                    <a:pt x="7512811" y="308737"/>
                  </a:moveTo>
                  <a:lnTo>
                    <a:pt x="7512811" y="3887787"/>
                  </a:lnTo>
                </a:path>
                <a:path w="10845800" h="3888104">
                  <a:moveTo>
                    <a:pt x="8344534" y="308737"/>
                  </a:moveTo>
                  <a:lnTo>
                    <a:pt x="8344534" y="3887787"/>
                  </a:lnTo>
                </a:path>
                <a:path w="10845800" h="3888104">
                  <a:moveTo>
                    <a:pt x="9176131" y="308737"/>
                  </a:moveTo>
                  <a:lnTo>
                    <a:pt x="9176131" y="3887787"/>
                  </a:lnTo>
                </a:path>
                <a:path w="10845800" h="3888104">
                  <a:moveTo>
                    <a:pt x="10007854" y="308737"/>
                  </a:moveTo>
                  <a:lnTo>
                    <a:pt x="10007854" y="3887787"/>
                  </a:lnTo>
                </a:path>
                <a:path w="10845800" h="3888104">
                  <a:moveTo>
                    <a:pt x="6664579" y="315087"/>
                  </a:moveTo>
                  <a:lnTo>
                    <a:pt x="10845800" y="315087"/>
                  </a:lnTo>
                </a:path>
                <a:path w="10845800" h="3888104">
                  <a:moveTo>
                    <a:pt x="0" y="1164209"/>
                  </a:moveTo>
                  <a:lnTo>
                    <a:pt x="10845800" y="1164209"/>
                  </a:lnTo>
                </a:path>
                <a:path w="10845800" h="3888104">
                  <a:moveTo>
                    <a:pt x="0" y="1431798"/>
                  </a:moveTo>
                  <a:lnTo>
                    <a:pt x="10845800" y="1431798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96925" y="3908551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78878" y="3908551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96925" y="4176141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78878" y="4176141"/>
              <a:ext cx="4110990" cy="0"/>
            </a:xfrm>
            <a:custGeom>
              <a:avLst/>
              <a:gdLst/>
              <a:ahLst/>
              <a:cxnLst/>
              <a:rect l="l" t="t" r="r" b="b"/>
              <a:pathLst>
                <a:path w="4110990">
                  <a:moveTo>
                    <a:pt x="0" y="0"/>
                  </a:moveTo>
                  <a:lnTo>
                    <a:pt x="411057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796925" y="4443729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78878" y="4443729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796925" y="4783327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78878" y="4783327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96925" y="5123052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78878" y="5123052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96925" y="5462651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803275" y="1920875"/>
              <a:ext cx="10839450" cy="3542029"/>
            </a:xfrm>
            <a:custGeom>
              <a:avLst/>
              <a:gdLst/>
              <a:ahLst/>
              <a:cxnLst/>
              <a:rect l="l" t="t" r="r" b="b"/>
              <a:pathLst>
                <a:path w="10839450" h="3542029">
                  <a:moveTo>
                    <a:pt x="75603" y="3541776"/>
                  </a:moveTo>
                  <a:lnTo>
                    <a:pt x="10839450" y="3541776"/>
                  </a:lnTo>
                </a:path>
                <a:path w="10839450" h="3542029">
                  <a:moveTo>
                    <a:pt x="0" y="0"/>
                  </a:moveTo>
                  <a:lnTo>
                    <a:pt x="0" y="1431798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803275" y="3352672"/>
              <a:ext cx="0" cy="2456180"/>
            </a:xfrm>
            <a:custGeom>
              <a:avLst/>
              <a:gdLst/>
              <a:ahLst/>
              <a:cxnLst/>
              <a:rect l="l" t="t" r="r" b="b"/>
              <a:pathLst>
                <a:path h="2456179">
                  <a:moveTo>
                    <a:pt x="0" y="0"/>
                  </a:moveTo>
                  <a:lnTo>
                    <a:pt x="0" y="2455989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96925" y="1920875"/>
              <a:ext cx="10845800" cy="3888104"/>
            </a:xfrm>
            <a:custGeom>
              <a:avLst/>
              <a:gdLst/>
              <a:ahLst/>
              <a:cxnLst/>
              <a:rect l="l" t="t" r="r" b="b"/>
              <a:pathLst>
                <a:path w="10845800" h="3888104">
                  <a:moveTo>
                    <a:pt x="10839450" y="0"/>
                  </a:moveTo>
                  <a:lnTo>
                    <a:pt x="10839450" y="3887787"/>
                  </a:lnTo>
                </a:path>
                <a:path w="10845800" h="3888104">
                  <a:moveTo>
                    <a:pt x="0" y="6350"/>
                  </a:moveTo>
                  <a:lnTo>
                    <a:pt x="10845800" y="63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796925" y="5802312"/>
              <a:ext cx="82550" cy="0"/>
            </a:xfrm>
            <a:custGeom>
              <a:avLst/>
              <a:gdLst/>
              <a:ahLst/>
              <a:cxnLst/>
              <a:rect l="l" t="t" r="r" b="b"/>
              <a:pathLst>
                <a:path w="82550">
                  <a:moveTo>
                    <a:pt x="0" y="0"/>
                  </a:moveTo>
                  <a:lnTo>
                    <a:pt x="8195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78878" y="5802312"/>
              <a:ext cx="10763885" cy="0"/>
            </a:xfrm>
            <a:custGeom>
              <a:avLst/>
              <a:gdLst/>
              <a:ahLst/>
              <a:cxnLst/>
              <a:rect l="l" t="t" r="r" b="b"/>
              <a:pathLst>
                <a:path w="10763885">
                  <a:moveTo>
                    <a:pt x="0" y="0"/>
                  </a:moveTo>
                  <a:lnTo>
                    <a:pt x="1076384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2474467" y="2413507"/>
            <a:ext cx="83629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Наи</a:t>
            </a:r>
            <a:r>
              <a:rPr sz="1000" spc="-10" dirty="0">
                <a:latin typeface="Calibri"/>
                <a:cs typeface="Calibri"/>
              </a:rPr>
              <a:t>м</a:t>
            </a:r>
            <a:r>
              <a:rPr sz="1000" spc="-15" dirty="0">
                <a:latin typeface="Calibri"/>
                <a:cs typeface="Calibri"/>
              </a:rPr>
              <a:t>е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ов</a:t>
            </a:r>
            <a:r>
              <a:rPr sz="1000" dirty="0">
                <a:latin typeface="Calibri"/>
                <a:cs typeface="Calibri"/>
              </a:rPr>
              <a:t>а</a:t>
            </a:r>
            <a:r>
              <a:rPr sz="1000" spc="-10" dirty="0">
                <a:latin typeface="Calibri"/>
                <a:cs typeface="Calibri"/>
              </a:rPr>
              <a:t>н</a:t>
            </a:r>
            <a:r>
              <a:rPr sz="1000" spc="-5" dirty="0">
                <a:latin typeface="Calibri"/>
                <a:cs typeface="Calibri"/>
              </a:rPr>
              <a:t>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034153" y="2337307"/>
            <a:ext cx="428625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№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spc="-5" dirty="0">
                <a:latin typeface="Calibri"/>
                <a:cs typeface="Calibri"/>
              </a:rPr>
              <a:t>стро-ки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748020" y="2337307"/>
            <a:ext cx="43688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0955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Код по </a:t>
            </a:r>
            <a:r>
              <a:rPr sz="1000" spc="-2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МКБ</a:t>
            </a:r>
            <a:r>
              <a:rPr sz="1000" spc="-10" dirty="0">
                <a:latin typeface="Calibri"/>
                <a:cs typeface="Calibri"/>
              </a:rPr>
              <a:t>-10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783069" y="2413507"/>
            <a:ext cx="3206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10" dirty="0">
                <a:latin typeface="Calibri"/>
                <a:cs typeface="Calibri"/>
              </a:rPr>
              <a:t>се</a:t>
            </a:r>
            <a:r>
              <a:rPr sz="1000" spc="-5" dirty="0">
                <a:latin typeface="Calibri"/>
                <a:cs typeface="Calibri"/>
              </a:rPr>
              <a:t>го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772525" y="1988947"/>
            <a:ext cx="15614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том</a:t>
            </a:r>
            <a:r>
              <a:rPr sz="1000" spc="-5" dirty="0">
                <a:latin typeface="Calibri"/>
                <a:cs typeface="Calibri"/>
              </a:rPr>
              <a:t> числе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возрасте</a:t>
            </a:r>
            <a:r>
              <a:rPr sz="1000" spc="-10" dirty="0">
                <a:latin typeface="Calibri"/>
                <a:cs typeface="Calibri"/>
              </a:rPr>
              <a:t> (лет):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7732521" y="2567381"/>
            <a:ext cx="3136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0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14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8536940" y="2567381"/>
            <a:ext cx="3790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15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17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9368790" y="2567381"/>
            <a:ext cx="3790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18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44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0200513" y="2567381"/>
            <a:ext cx="3790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45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4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49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0991215" y="2491181"/>
            <a:ext cx="459740" cy="330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50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лет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</a:t>
            </a:r>
            <a:endParaRPr sz="10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000" spc="-5" dirty="0">
                <a:latin typeface="Calibri"/>
                <a:cs typeface="Calibri"/>
              </a:rPr>
              <a:t>старше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847848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203316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921755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899275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845297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8681719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9513569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7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0345293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8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1177143" y="3126486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9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203316" y="3538220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693155" y="3538220"/>
            <a:ext cx="5467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O02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-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O06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818121" y="3538220"/>
            <a:ext cx="2819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2000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7859014" y="3538220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8634476" y="3538220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12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9400793" y="3538220"/>
            <a:ext cx="2819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1300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0327005" y="3538220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1094943" y="3949953"/>
            <a:ext cx="12388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в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том </a:t>
            </a:r>
            <a:r>
              <a:rPr sz="1000" spc="-5" dirty="0">
                <a:latin typeface="Calibri"/>
                <a:cs typeface="Calibri"/>
              </a:rPr>
              <a:t>числе</a:t>
            </a:r>
            <a:r>
              <a:rPr sz="1000" spc="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(из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стр.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1):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203316" y="4083811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847079" y="4083811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209243" y="4217670"/>
            <a:ext cx="21634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другие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анормальные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продукты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зачатия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209243" y="4520895"/>
            <a:ext cx="14281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самопроизвольный</a:t>
            </a:r>
            <a:r>
              <a:rPr sz="1000" spc="-1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аборт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203316" y="4520895"/>
            <a:ext cx="901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847079" y="4520895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</a:t>
            </a:r>
            <a:r>
              <a:rPr sz="1000" spc="-5" dirty="0">
                <a:latin typeface="Calibri"/>
                <a:cs typeface="Calibri"/>
              </a:rPr>
              <a:t>3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209243" y="4861052"/>
            <a:ext cx="11074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медицинский</a:t>
            </a:r>
            <a:r>
              <a:rPr sz="1000" spc="-3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аборт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203316" y="486105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847079" y="4861052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O04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850506" y="4861052"/>
            <a:ext cx="21780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420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7859014" y="4861052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8634476" y="4861052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1209243" y="5200903"/>
            <a:ext cx="20332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другие</a:t>
            </a:r>
            <a:r>
              <a:rPr sz="1000" spc="-1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виды аборта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(криминальный)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203316" y="5200903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847079" y="5200903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209243" y="5540451"/>
            <a:ext cx="2117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аборт</a:t>
            </a:r>
            <a:r>
              <a:rPr sz="1000" spc="-20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неуточненный</a:t>
            </a:r>
            <a:r>
              <a:rPr sz="1000" spc="3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(внебольничный)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203316" y="5540451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Calibri"/>
                <a:cs typeface="Calibri"/>
              </a:rPr>
              <a:t>6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847079" y="5540451"/>
            <a:ext cx="237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Calibri"/>
                <a:cs typeface="Calibri"/>
              </a:rPr>
              <a:t>O06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84" name="object 84"/>
          <p:cNvGrpSpPr/>
          <p:nvPr/>
        </p:nvGrpSpPr>
        <p:grpSpPr>
          <a:xfrm>
            <a:off x="2837433" y="3607053"/>
            <a:ext cx="3939540" cy="1313815"/>
            <a:chOff x="2837433" y="3607053"/>
            <a:chExt cx="3939540" cy="1313815"/>
          </a:xfrm>
        </p:grpSpPr>
        <p:sp>
          <p:nvSpPr>
            <p:cNvPr id="85" name="object 85"/>
            <p:cNvSpPr/>
            <p:nvPr/>
          </p:nvSpPr>
          <p:spPr>
            <a:xfrm>
              <a:off x="2843783" y="3613403"/>
              <a:ext cx="3926840" cy="1301115"/>
            </a:xfrm>
            <a:custGeom>
              <a:avLst/>
              <a:gdLst/>
              <a:ahLst/>
              <a:cxnLst/>
              <a:rect l="l" t="t" r="r" b="b"/>
              <a:pathLst>
                <a:path w="3926840" h="1301114">
                  <a:moveTo>
                    <a:pt x="1840992" y="0"/>
                  </a:moveTo>
                  <a:lnTo>
                    <a:pt x="0" y="0"/>
                  </a:lnTo>
                  <a:lnTo>
                    <a:pt x="0" y="1101852"/>
                  </a:lnTo>
                  <a:lnTo>
                    <a:pt x="1840992" y="1101852"/>
                  </a:lnTo>
                  <a:lnTo>
                    <a:pt x="1840992" y="918210"/>
                  </a:lnTo>
                  <a:lnTo>
                    <a:pt x="3926459" y="1300607"/>
                  </a:lnTo>
                  <a:lnTo>
                    <a:pt x="1840992" y="642747"/>
                  </a:lnTo>
                  <a:lnTo>
                    <a:pt x="184099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2843783" y="3613403"/>
              <a:ext cx="3926840" cy="1301115"/>
            </a:xfrm>
            <a:custGeom>
              <a:avLst/>
              <a:gdLst/>
              <a:ahLst/>
              <a:cxnLst/>
              <a:rect l="l" t="t" r="r" b="b"/>
              <a:pathLst>
                <a:path w="3926840" h="1301114">
                  <a:moveTo>
                    <a:pt x="0" y="0"/>
                  </a:moveTo>
                  <a:lnTo>
                    <a:pt x="1073912" y="0"/>
                  </a:lnTo>
                  <a:lnTo>
                    <a:pt x="1534160" y="0"/>
                  </a:lnTo>
                  <a:lnTo>
                    <a:pt x="1840992" y="0"/>
                  </a:lnTo>
                  <a:lnTo>
                    <a:pt x="1840992" y="642747"/>
                  </a:lnTo>
                  <a:lnTo>
                    <a:pt x="3926459" y="1300607"/>
                  </a:lnTo>
                  <a:lnTo>
                    <a:pt x="1840992" y="918210"/>
                  </a:lnTo>
                  <a:lnTo>
                    <a:pt x="1840992" y="1101852"/>
                  </a:lnTo>
                  <a:lnTo>
                    <a:pt x="1534160" y="1101852"/>
                  </a:lnTo>
                  <a:lnTo>
                    <a:pt x="1073912" y="1101852"/>
                  </a:lnTo>
                  <a:lnTo>
                    <a:pt x="0" y="1101852"/>
                  </a:lnTo>
                  <a:lnTo>
                    <a:pt x="0" y="918210"/>
                  </a:lnTo>
                  <a:lnTo>
                    <a:pt x="0" y="642747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7" name="object 87"/>
          <p:cNvSpPr txBox="1"/>
          <p:nvPr/>
        </p:nvSpPr>
        <p:spPr>
          <a:xfrm>
            <a:off x="872744" y="3517643"/>
            <a:ext cx="3592829" cy="50927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sz="1000" spc="-5" dirty="0">
                <a:latin typeface="Calibri"/>
                <a:cs typeface="Calibri"/>
              </a:rPr>
              <a:t>Число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прерываний</a:t>
            </a:r>
            <a:r>
              <a:rPr sz="1000" spc="2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беременности</a:t>
            </a:r>
            <a:r>
              <a:rPr sz="1000" spc="5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 срок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до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12</a:t>
            </a:r>
            <a:r>
              <a:rPr sz="1000" spc="15" dirty="0">
                <a:latin typeface="Calibri"/>
                <a:cs typeface="Calibri"/>
              </a:rPr>
              <a:t> </a:t>
            </a:r>
            <a:r>
              <a:rPr sz="1000" spc="-10" dirty="0">
                <a:latin typeface="Calibri"/>
                <a:cs typeface="Calibri"/>
              </a:rPr>
              <a:t>недель,</a:t>
            </a:r>
            <a:r>
              <a:rPr sz="1000" spc="5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всего</a:t>
            </a:r>
            <a:endParaRPr sz="1000">
              <a:latin typeface="Calibri"/>
              <a:cs typeface="Calibri"/>
            </a:endParaRPr>
          </a:p>
          <a:p>
            <a:pPr marL="2204720">
              <a:lnSpc>
                <a:spcPct val="100000"/>
              </a:lnSpc>
              <a:spcBef>
                <a:spcPts val="295"/>
              </a:spcBef>
            </a:pPr>
            <a:r>
              <a:rPr sz="1800" b="1" spc="-10" dirty="0">
                <a:solidFill>
                  <a:srgbClr val="FFFFFF"/>
                </a:solidFill>
                <a:latin typeface="Calibri"/>
                <a:cs typeface="Calibri"/>
              </a:rPr>
              <a:t>Соответствует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119754" y="4007611"/>
            <a:ext cx="12884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ф13т1100г1+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185286" y="4275835"/>
            <a:ext cx="11595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ф13т1101г1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90" name="object 90"/>
          <p:cNvGrpSpPr/>
          <p:nvPr/>
        </p:nvGrpSpPr>
        <p:grpSpPr>
          <a:xfrm>
            <a:off x="1834642" y="4989321"/>
            <a:ext cx="6017260" cy="1515745"/>
            <a:chOff x="1834642" y="4989321"/>
            <a:chExt cx="6017260" cy="1515745"/>
          </a:xfrm>
        </p:grpSpPr>
        <p:sp>
          <p:nvSpPr>
            <p:cNvPr id="91" name="object 91"/>
            <p:cNvSpPr/>
            <p:nvPr/>
          </p:nvSpPr>
          <p:spPr>
            <a:xfrm>
              <a:off x="1840992" y="4995671"/>
              <a:ext cx="6004560" cy="1503045"/>
            </a:xfrm>
            <a:custGeom>
              <a:avLst/>
              <a:gdLst/>
              <a:ahLst/>
              <a:cxnLst/>
              <a:rect l="l" t="t" r="r" b="b"/>
              <a:pathLst>
                <a:path w="6004559" h="1503045">
                  <a:moveTo>
                    <a:pt x="6004433" y="0"/>
                  </a:moveTo>
                  <a:lnTo>
                    <a:pt x="2281428" y="449833"/>
                  </a:lnTo>
                  <a:lnTo>
                    <a:pt x="2281428" y="239267"/>
                  </a:lnTo>
                  <a:lnTo>
                    <a:pt x="0" y="239267"/>
                  </a:lnTo>
                  <a:lnTo>
                    <a:pt x="0" y="1502664"/>
                  </a:lnTo>
                  <a:lnTo>
                    <a:pt x="2281428" y="1502664"/>
                  </a:lnTo>
                  <a:lnTo>
                    <a:pt x="2281428" y="765682"/>
                  </a:lnTo>
                  <a:lnTo>
                    <a:pt x="6004433" y="0"/>
                  </a:lnTo>
                  <a:close/>
                </a:path>
              </a:pathLst>
            </a:custGeom>
            <a:solidFill>
              <a:srgbClr val="C8C8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840992" y="4995671"/>
              <a:ext cx="6004560" cy="1503045"/>
            </a:xfrm>
            <a:custGeom>
              <a:avLst/>
              <a:gdLst/>
              <a:ahLst/>
              <a:cxnLst/>
              <a:rect l="l" t="t" r="r" b="b"/>
              <a:pathLst>
                <a:path w="6004559" h="1503045">
                  <a:moveTo>
                    <a:pt x="0" y="239267"/>
                  </a:moveTo>
                  <a:lnTo>
                    <a:pt x="1330833" y="239267"/>
                  </a:lnTo>
                  <a:lnTo>
                    <a:pt x="1901190" y="239267"/>
                  </a:lnTo>
                  <a:lnTo>
                    <a:pt x="2281428" y="239267"/>
                  </a:lnTo>
                  <a:lnTo>
                    <a:pt x="2281428" y="449833"/>
                  </a:lnTo>
                  <a:lnTo>
                    <a:pt x="6004433" y="0"/>
                  </a:lnTo>
                  <a:lnTo>
                    <a:pt x="2281428" y="765682"/>
                  </a:lnTo>
                  <a:lnTo>
                    <a:pt x="2281428" y="1502664"/>
                  </a:lnTo>
                  <a:lnTo>
                    <a:pt x="1901190" y="1502664"/>
                  </a:lnTo>
                  <a:lnTo>
                    <a:pt x="1330833" y="1502664"/>
                  </a:lnTo>
                  <a:lnTo>
                    <a:pt x="0" y="1502664"/>
                  </a:lnTo>
                  <a:lnTo>
                    <a:pt x="0" y="765682"/>
                  </a:lnTo>
                  <a:lnTo>
                    <a:pt x="0" y="449833"/>
                  </a:lnTo>
                  <a:lnTo>
                    <a:pt x="0" y="239267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" name="object 93"/>
          <p:cNvSpPr txBox="1"/>
          <p:nvPr/>
        </p:nvSpPr>
        <p:spPr>
          <a:xfrm>
            <a:off x="2282444" y="5565749"/>
            <a:ext cx="1400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Соответствует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2402839" y="5841288"/>
            <a:ext cx="11595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ф13т1101г3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95" name="object 95"/>
          <p:cNvGrpSpPr/>
          <p:nvPr/>
        </p:nvGrpSpPr>
        <p:grpSpPr>
          <a:xfrm>
            <a:off x="8760206" y="3856990"/>
            <a:ext cx="3192780" cy="1276350"/>
            <a:chOff x="8760206" y="3856990"/>
            <a:chExt cx="3192780" cy="1276350"/>
          </a:xfrm>
        </p:grpSpPr>
        <p:sp>
          <p:nvSpPr>
            <p:cNvPr id="96" name="object 96"/>
            <p:cNvSpPr/>
            <p:nvPr/>
          </p:nvSpPr>
          <p:spPr>
            <a:xfrm>
              <a:off x="8766556" y="3863340"/>
              <a:ext cx="3180080" cy="1263650"/>
            </a:xfrm>
            <a:custGeom>
              <a:avLst/>
              <a:gdLst/>
              <a:ahLst/>
              <a:cxnLst/>
              <a:rect l="l" t="t" r="r" b="b"/>
              <a:pathLst>
                <a:path w="3180079" h="1263650">
                  <a:moveTo>
                    <a:pt x="3180079" y="0"/>
                  </a:moveTo>
                  <a:lnTo>
                    <a:pt x="898651" y="0"/>
                  </a:lnTo>
                  <a:lnTo>
                    <a:pt x="898651" y="736981"/>
                  </a:lnTo>
                  <a:lnTo>
                    <a:pt x="0" y="1165352"/>
                  </a:lnTo>
                  <a:lnTo>
                    <a:pt x="898651" y="1052830"/>
                  </a:lnTo>
                  <a:lnTo>
                    <a:pt x="898651" y="1263396"/>
                  </a:lnTo>
                  <a:lnTo>
                    <a:pt x="3180079" y="1263396"/>
                  </a:lnTo>
                  <a:lnTo>
                    <a:pt x="3180079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8766556" y="3863340"/>
              <a:ext cx="3180080" cy="1263650"/>
            </a:xfrm>
            <a:custGeom>
              <a:avLst/>
              <a:gdLst/>
              <a:ahLst/>
              <a:cxnLst/>
              <a:rect l="l" t="t" r="r" b="b"/>
              <a:pathLst>
                <a:path w="3180079" h="1263650">
                  <a:moveTo>
                    <a:pt x="898651" y="0"/>
                  </a:moveTo>
                  <a:lnTo>
                    <a:pt x="1278890" y="0"/>
                  </a:lnTo>
                  <a:lnTo>
                    <a:pt x="1849247" y="0"/>
                  </a:lnTo>
                  <a:lnTo>
                    <a:pt x="3180079" y="0"/>
                  </a:lnTo>
                  <a:lnTo>
                    <a:pt x="3180079" y="736981"/>
                  </a:lnTo>
                  <a:lnTo>
                    <a:pt x="3180079" y="1052830"/>
                  </a:lnTo>
                  <a:lnTo>
                    <a:pt x="3180079" y="1263396"/>
                  </a:lnTo>
                  <a:lnTo>
                    <a:pt x="1849247" y="1263396"/>
                  </a:lnTo>
                  <a:lnTo>
                    <a:pt x="1278890" y="1263396"/>
                  </a:lnTo>
                  <a:lnTo>
                    <a:pt x="898651" y="1263396"/>
                  </a:lnTo>
                  <a:lnTo>
                    <a:pt x="898651" y="1052830"/>
                  </a:lnTo>
                  <a:lnTo>
                    <a:pt x="0" y="1165352"/>
                  </a:lnTo>
                  <a:lnTo>
                    <a:pt x="898651" y="736981"/>
                  </a:lnTo>
                  <a:lnTo>
                    <a:pt x="898651" y="0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8" name="object 98"/>
          <p:cNvSpPr txBox="1"/>
          <p:nvPr/>
        </p:nvSpPr>
        <p:spPr>
          <a:xfrm>
            <a:off x="10106659" y="4056633"/>
            <a:ext cx="1400175" cy="581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Соответствует</a:t>
            </a:r>
            <a:endParaRPr sz="1800">
              <a:latin typeface="Calibri"/>
              <a:cs typeface="Calibri"/>
            </a:endParaRPr>
          </a:p>
          <a:p>
            <a:pPr marL="67310">
              <a:lnSpc>
                <a:spcPct val="100000"/>
              </a:lnSpc>
              <a:spcBef>
                <a:spcPts val="60"/>
              </a:spcBef>
            </a:pPr>
            <a:r>
              <a:rPr sz="1800" spc="-10" dirty="0">
                <a:latin typeface="Times New Roman"/>
                <a:cs typeface="Times New Roman"/>
              </a:rPr>
              <a:t>ф13т1100г5+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0227056" y="4606493"/>
            <a:ext cx="11595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ф13т1101г4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100" name="object 10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01" name="object 101"/>
          <p:cNvSpPr txBox="1">
            <a:spLocks noGrp="1"/>
          </p:cNvSpPr>
          <p:nvPr>
            <p:ph type="title"/>
          </p:nvPr>
        </p:nvSpPr>
        <p:spPr>
          <a:xfrm>
            <a:off x="2530220" y="336626"/>
            <a:ext cx="7585075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25" dirty="0"/>
              <a:t> </a:t>
            </a:r>
            <a:r>
              <a:rPr dirty="0"/>
              <a:t>13</a:t>
            </a:r>
            <a:r>
              <a:rPr spc="-15" dirty="0"/>
              <a:t> </a:t>
            </a:r>
            <a:r>
              <a:rPr dirty="0"/>
              <a:t>«Сведения</a:t>
            </a:r>
            <a:r>
              <a:rPr spc="-25" dirty="0"/>
              <a:t> </a:t>
            </a:r>
            <a:r>
              <a:rPr dirty="0"/>
              <a:t>о</a:t>
            </a:r>
            <a:r>
              <a:rPr spc="-15" dirty="0"/>
              <a:t> </a:t>
            </a:r>
            <a:r>
              <a:rPr dirty="0"/>
              <a:t>беременности</a:t>
            </a:r>
            <a:r>
              <a:rPr spc="-40" dirty="0"/>
              <a:t> </a:t>
            </a:r>
            <a:r>
              <a:rPr dirty="0"/>
              <a:t>с </a:t>
            </a:r>
            <a:r>
              <a:rPr spc="-785" dirty="0"/>
              <a:t> </a:t>
            </a:r>
            <a:r>
              <a:rPr spc="-10" dirty="0"/>
              <a:t>абортивным</a:t>
            </a:r>
            <a:r>
              <a:rPr spc="-45" dirty="0"/>
              <a:t> </a:t>
            </a:r>
            <a:r>
              <a:rPr spc="-40" dirty="0"/>
              <a:t>исходом»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764540" y="1602104"/>
            <a:ext cx="622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 Light"/>
                <a:cs typeface="Calibri Light"/>
              </a:rPr>
              <a:t>(10</a:t>
            </a:r>
            <a:r>
              <a:rPr sz="1800" spc="-15" dirty="0">
                <a:latin typeface="Calibri Light"/>
                <a:cs typeface="Calibri Light"/>
              </a:rPr>
              <a:t>0</a:t>
            </a:r>
            <a:r>
              <a:rPr sz="1800" spc="-10" dirty="0">
                <a:latin typeface="Calibri Light"/>
                <a:cs typeface="Calibri Light"/>
              </a:rPr>
              <a:t>0</a:t>
            </a:r>
            <a:r>
              <a:rPr sz="1800" dirty="0">
                <a:latin typeface="Calibri Light"/>
                <a:cs typeface="Calibri Light"/>
              </a:rPr>
              <a:t>)</a:t>
            </a:r>
            <a:endParaRPr sz="1800">
              <a:latin typeface="Calibri Light"/>
              <a:cs typeface="Calibri Light"/>
            </a:endParaRPr>
          </a:p>
        </p:txBody>
      </p:sp>
      <p:grpSp>
        <p:nvGrpSpPr>
          <p:cNvPr id="103" name="object 103"/>
          <p:cNvGrpSpPr/>
          <p:nvPr/>
        </p:nvGrpSpPr>
        <p:grpSpPr>
          <a:xfrm>
            <a:off x="3783457" y="5734558"/>
            <a:ext cx="7345045" cy="1070610"/>
            <a:chOff x="3783457" y="5734558"/>
            <a:chExt cx="7345045" cy="1070610"/>
          </a:xfrm>
        </p:grpSpPr>
        <p:sp>
          <p:nvSpPr>
            <p:cNvPr id="104" name="object 104"/>
            <p:cNvSpPr/>
            <p:nvPr/>
          </p:nvSpPr>
          <p:spPr>
            <a:xfrm>
              <a:off x="3789807" y="5740908"/>
              <a:ext cx="7332345" cy="1057910"/>
            </a:xfrm>
            <a:custGeom>
              <a:avLst/>
              <a:gdLst/>
              <a:ahLst/>
              <a:cxnLst/>
              <a:rect l="l" t="t" r="r" b="b"/>
              <a:pathLst>
                <a:path w="7332345" h="1057909">
                  <a:moveTo>
                    <a:pt x="7332344" y="0"/>
                  </a:moveTo>
                  <a:lnTo>
                    <a:pt x="2577465" y="0"/>
                  </a:lnTo>
                  <a:lnTo>
                    <a:pt x="2577465" y="176275"/>
                  </a:lnTo>
                  <a:lnTo>
                    <a:pt x="0" y="232422"/>
                  </a:lnTo>
                  <a:lnTo>
                    <a:pt x="2577465" y="440689"/>
                  </a:lnTo>
                  <a:lnTo>
                    <a:pt x="2577465" y="1057654"/>
                  </a:lnTo>
                  <a:lnTo>
                    <a:pt x="7332344" y="1057654"/>
                  </a:lnTo>
                  <a:lnTo>
                    <a:pt x="7332344" y="0"/>
                  </a:lnTo>
                  <a:close/>
                </a:path>
              </a:pathLst>
            </a:custGeom>
            <a:solidFill>
              <a:srgbClr val="C8C8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3789807" y="5740908"/>
              <a:ext cx="7332345" cy="1057910"/>
            </a:xfrm>
            <a:custGeom>
              <a:avLst/>
              <a:gdLst/>
              <a:ahLst/>
              <a:cxnLst/>
              <a:rect l="l" t="t" r="r" b="b"/>
              <a:pathLst>
                <a:path w="7332345" h="1057909">
                  <a:moveTo>
                    <a:pt x="2577465" y="0"/>
                  </a:moveTo>
                  <a:lnTo>
                    <a:pt x="3369944" y="0"/>
                  </a:lnTo>
                  <a:lnTo>
                    <a:pt x="4558665" y="0"/>
                  </a:lnTo>
                  <a:lnTo>
                    <a:pt x="7332344" y="0"/>
                  </a:lnTo>
                  <a:lnTo>
                    <a:pt x="7332344" y="176275"/>
                  </a:lnTo>
                  <a:lnTo>
                    <a:pt x="7332344" y="440689"/>
                  </a:lnTo>
                  <a:lnTo>
                    <a:pt x="7332344" y="1057654"/>
                  </a:lnTo>
                  <a:lnTo>
                    <a:pt x="4558665" y="1057654"/>
                  </a:lnTo>
                  <a:lnTo>
                    <a:pt x="3369944" y="1057654"/>
                  </a:lnTo>
                  <a:lnTo>
                    <a:pt x="2577465" y="1057654"/>
                  </a:lnTo>
                  <a:lnTo>
                    <a:pt x="2577465" y="440689"/>
                  </a:lnTo>
                  <a:lnTo>
                    <a:pt x="0" y="232422"/>
                  </a:lnTo>
                  <a:lnTo>
                    <a:pt x="2577465" y="176275"/>
                  </a:lnTo>
                  <a:lnTo>
                    <a:pt x="2577465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6" name="object 106"/>
          <p:cNvSpPr txBox="1"/>
          <p:nvPr/>
        </p:nvSpPr>
        <p:spPr>
          <a:xfrm>
            <a:off x="6586855" y="5694679"/>
            <a:ext cx="431546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latin typeface="Calibri"/>
                <a:cs typeface="Calibri"/>
              </a:rPr>
              <a:t>Так </a:t>
            </a:r>
            <a:r>
              <a:rPr sz="1800" b="1" spc="-10" dirty="0">
                <a:latin typeface="Calibri"/>
                <a:cs typeface="Calibri"/>
              </a:rPr>
              <a:t>как </a:t>
            </a:r>
            <a:r>
              <a:rPr sz="1800" b="1" spc="-5" dirty="0">
                <a:latin typeface="Calibri"/>
                <a:cs typeface="Calibri"/>
              </a:rPr>
              <a:t>все </a:t>
            </a:r>
            <a:r>
              <a:rPr sz="1800" b="1" dirty="0">
                <a:latin typeface="Calibri"/>
                <a:cs typeface="Calibri"/>
              </a:rPr>
              <a:t>аборты у </a:t>
            </a:r>
            <a:r>
              <a:rPr sz="1800" b="1" spc="-5" dirty="0">
                <a:latin typeface="Calibri"/>
                <a:cs typeface="Calibri"/>
              </a:rPr>
              <a:t>девочек </a:t>
            </a:r>
            <a:r>
              <a:rPr sz="1800" b="1" dirty="0">
                <a:latin typeface="Calibri"/>
                <a:cs typeface="Calibri"/>
              </a:rPr>
              <a:t>в </a:t>
            </a:r>
            <a:r>
              <a:rPr sz="1800" b="1" spc="-5" dirty="0">
                <a:latin typeface="Calibri"/>
                <a:cs typeface="Calibri"/>
              </a:rPr>
              <a:t>возрасте </a:t>
            </a:r>
            <a:r>
              <a:rPr sz="1800" b="1" spc="-10" dirty="0">
                <a:latin typeface="Calibri"/>
                <a:cs typeface="Calibri"/>
              </a:rPr>
              <a:t>до </a:t>
            </a:r>
            <a:r>
              <a:rPr sz="1800" b="1" spc="-39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14 лет вкл. </a:t>
            </a:r>
            <a:r>
              <a:rPr sz="1800" b="1" spc="-10" dirty="0">
                <a:latin typeface="Calibri"/>
                <a:cs typeface="Calibri"/>
              </a:rPr>
              <a:t>считаются как </a:t>
            </a:r>
            <a:r>
              <a:rPr sz="1800" b="1" dirty="0">
                <a:latin typeface="Calibri"/>
                <a:cs typeface="Calibri"/>
              </a:rPr>
              <a:t>аборты </a:t>
            </a:r>
            <a:r>
              <a:rPr sz="1800" b="1" spc="-5" dirty="0">
                <a:latin typeface="Calibri"/>
                <a:cs typeface="Calibri"/>
              </a:rPr>
              <a:t>по 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Calibri"/>
                <a:cs typeface="Calibri"/>
              </a:rPr>
              <a:t>медицинским</a:t>
            </a:r>
            <a:r>
              <a:rPr sz="1800" b="1" spc="-3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Calibri"/>
                <a:cs typeface="Calibri"/>
              </a:rPr>
              <a:t>показаниям</a:t>
            </a:r>
            <a:r>
              <a:rPr sz="1800" b="1" spc="-5" dirty="0">
                <a:latin typeface="Calibri"/>
                <a:cs typeface="Calibri"/>
              </a:rPr>
              <a:t>,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силу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800" b="1" spc="-10" dirty="0">
                <a:latin typeface="Calibri"/>
                <a:cs typeface="Calibri"/>
              </a:rPr>
              <a:t>физиологической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незрелости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организма.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86966" y="2880740"/>
            <a:ext cx="3815715" cy="1847214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 marR="5080">
              <a:lnSpc>
                <a:spcPct val="99500"/>
              </a:lnSpc>
              <a:spcBef>
                <a:spcPts val="115"/>
              </a:spcBef>
            </a:pPr>
            <a:r>
              <a:rPr sz="2400" b="1" dirty="0">
                <a:latin typeface="Times New Roman"/>
                <a:cs typeface="Times New Roman"/>
              </a:rPr>
              <a:t>Ф13</a:t>
            </a:r>
            <a:r>
              <a:rPr sz="2400" b="1" spc="-20" dirty="0">
                <a:latin typeface="Times New Roman"/>
                <a:cs typeface="Times New Roman"/>
              </a:rPr>
              <a:t> Таблица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2100</a:t>
            </a:r>
            <a:r>
              <a:rPr sz="2400" b="1" spc="-15" dirty="0">
                <a:latin typeface="Times New Roman"/>
                <a:cs typeface="Times New Roman"/>
              </a:rPr>
              <a:t> графа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dirty="0">
                <a:latin typeface="Times New Roman"/>
                <a:cs typeface="Times New Roman"/>
              </a:rPr>
              <a:t>-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указывать </a:t>
            </a:r>
            <a:r>
              <a:rPr sz="2400" dirty="0">
                <a:latin typeface="Times New Roman"/>
                <a:cs typeface="Times New Roman"/>
              </a:rPr>
              <a:t>число </a:t>
            </a:r>
            <a:r>
              <a:rPr sz="2400" spc="-10" dirty="0">
                <a:latin typeface="Times New Roman"/>
                <a:cs typeface="Times New Roman"/>
              </a:rPr>
              <a:t>абортов, 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проведенных </a:t>
            </a:r>
            <a:r>
              <a:rPr sz="2400" spc="-5" dirty="0">
                <a:latin typeface="Times New Roman"/>
                <a:cs typeface="Times New Roman"/>
              </a:rPr>
              <a:t>по </a:t>
            </a:r>
            <a:r>
              <a:rPr sz="2400" dirty="0">
                <a:latin typeface="Times New Roman"/>
                <a:cs typeface="Times New Roman"/>
              </a:rPr>
              <a:t>социальным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показаниям </a:t>
            </a:r>
            <a:r>
              <a:rPr sz="2400" dirty="0">
                <a:latin typeface="Times New Roman"/>
                <a:cs typeface="Times New Roman"/>
              </a:rPr>
              <a:t>(независимо </a:t>
            </a:r>
            <a:r>
              <a:rPr sz="2400" spc="-25" dirty="0">
                <a:latin typeface="Times New Roman"/>
                <a:cs typeface="Times New Roman"/>
              </a:rPr>
              <a:t>от 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метода).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102355" y="2291842"/>
            <a:ext cx="8536940" cy="4001135"/>
            <a:chOff x="3102355" y="2291842"/>
            <a:chExt cx="8536940" cy="4001135"/>
          </a:xfrm>
        </p:grpSpPr>
        <p:sp>
          <p:nvSpPr>
            <p:cNvPr id="4" name="object 4"/>
            <p:cNvSpPr/>
            <p:nvPr/>
          </p:nvSpPr>
          <p:spPr>
            <a:xfrm>
              <a:off x="3108705" y="2298192"/>
              <a:ext cx="8524240" cy="3988435"/>
            </a:xfrm>
            <a:custGeom>
              <a:avLst/>
              <a:gdLst/>
              <a:ahLst/>
              <a:cxnLst/>
              <a:rect l="l" t="t" r="r" b="b"/>
              <a:pathLst>
                <a:path w="8524240" h="3988435">
                  <a:moveTo>
                    <a:pt x="8523986" y="0"/>
                  </a:moveTo>
                  <a:lnTo>
                    <a:pt x="2365502" y="0"/>
                  </a:lnTo>
                  <a:lnTo>
                    <a:pt x="2365502" y="2326513"/>
                  </a:lnTo>
                  <a:lnTo>
                    <a:pt x="0" y="2086991"/>
                  </a:lnTo>
                  <a:lnTo>
                    <a:pt x="2365502" y="3323590"/>
                  </a:lnTo>
                  <a:lnTo>
                    <a:pt x="2365502" y="3988308"/>
                  </a:lnTo>
                  <a:lnTo>
                    <a:pt x="8523986" y="3988308"/>
                  </a:lnTo>
                  <a:lnTo>
                    <a:pt x="8523986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108705" y="2298192"/>
              <a:ext cx="8524240" cy="3988435"/>
            </a:xfrm>
            <a:custGeom>
              <a:avLst/>
              <a:gdLst/>
              <a:ahLst/>
              <a:cxnLst/>
              <a:rect l="l" t="t" r="r" b="b"/>
              <a:pathLst>
                <a:path w="8524240" h="3988435">
                  <a:moveTo>
                    <a:pt x="2365502" y="0"/>
                  </a:moveTo>
                  <a:lnTo>
                    <a:pt x="3391916" y="0"/>
                  </a:lnTo>
                  <a:lnTo>
                    <a:pt x="4931537" y="0"/>
                  </a:lnTo>
                  <a:lnTo>
                    <a:pt x="8523986" y="0"/>
                  </a:lnTo>
                  <a:lnTo>
                    <a:pt x="8523986" y="2326513"/>
                  </a:lnTo>
                  <a:lnTo>
                    <a:pt x="8523986" y="3323590"/>
                  </a:lnTo>
                  <a:lnTo>
                    <a:pt x="8523986" y="3988308"/>
                  </a:lnTo>
                  <a:lnTo>
                    <a:pt x="4931537" y="3988308"/>
                  </a:lnTo>
                  <a:lnTo>
                    <a:pt x="3391916" y="3988308"/>
                  </a:lnTo>
                  <a:lnTo>
                    <a:pt x="2365502" y="3988308"/>
                  </a:lnTo>
                  <a:lnTo>
                    <a:pt x="2365502" y="3323590"/>
                  </a:lnTo>
                  <a:lnTo>
                    <a:pt x="0" y="2086991"/>
                  </a:lnTo>
                  <a:lnTo>
                    <a:pt x="2365502" y="2326513"/>
                  </a:lnTo>
                  <a:lnTo>
                    <a:pt x="2365502" y="0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793994" y="3175761"/>
            <a:ext cx="551688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Постановление</a:t>
            </a:r>
            <a:r>
              <a:rPr sz="18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Правительства</a:t>
            </a:r>
            <a:r>
              <a:rPr sz="1800" b="1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РФ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от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06.02.2012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98</a:t>
            </a:r>
            <a:endParaRPr sz="1800">
              <a:latin typeface="Times New Roman"/>
              <a:cs typeface="Times New Roman"/>
            </a:endParaRPr>
          </a:p>
          <a:p>
            <a:pPr marL="57150" algn="ctr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«О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 социальном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показании</a:t>
            </a:r>
            <a:r>
              <a:rPr sz="18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для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искусственного</a:t>
            </a:r>
            <a:endParaRPr sz="1800">
              <a:latin typeface="Times New Roman"/>
              <a:cs typeface="Times New Roman"/>
            </a:endParaRPr>
          </a:p>
          <a:p>
            <a:pPr marL="3175" algn="ctr">
              <a:lnSpc>
                <a:spcPct val="100000"/>
              </a:lnSpc>
            </a:pP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прерывания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беременности»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53202" y="4273422"/>
            <a:ext cx="60032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71600" algn="l"/>
                <a:tab pos="2660015" algn="l"/>
                <a:tab pos="3150870" algn="l"/>
                <a:tab pos="4827270" algn="l"/>
              </a:tabLst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соци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ль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ым	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аз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ем	для	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ис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к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тв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енно</a:t>
            </a:r>
            <a:r>
              <a:rPr sz="1800" spc="-45" dirty="0">
                <a:solidFill>
                  <a:srgbClr val="FFFFFF"/>
                </a:solidFill>
                <a:latin typeface="Times New Roman"/>
                <a:cs typeface="Times New Roman"/>
              </a:rPr>
              <a:t>г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о	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преры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ания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53202" y="4547742"/>
            <a:ext cx="60032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24965" algn="l"/>
                <a:tab pos="2713355" algn="l"/>
                <a:tab pos="4363720" algn="l"/>
                <a:tab pos="5882005" algn="l"/>
              </a:tabLst>
            </a:pP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б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ер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менн</a:t>
            </a:r>
            <a:r>
              <a:rPr sz="1800" spc="4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ти	я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ля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spc="25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ся	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б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рем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spc="45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ь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,	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т</a:t>
            </a:r>
            <a:r>
              <a:rPr sz="1800" spc="10" dirty="0">
                <a:solidFill>
                  <a:srgbClr val="FFFFFF"/>
                </a:solidFill>
                <a:latin typeface="Times New Roman"/>
                <a:cs typeface="Times New Roman"/>
              </a:rPr>
              <a:t>у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ш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я	в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53202" y="4821758"/>
            <a:ext cx="559371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результате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совершения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преступления,</a:t>
            </a:r>
            <a:r>
              <a:rPr sz="1800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предусмотренного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статьей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131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Уголовного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кодекса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Российской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Федерации.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085594" y="703833"/>
            <a:ext cx="758190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 </a:t>
            </a:r>
            <a:r>
              <a:rPr dirty="0"/>
              <a:t>№ 13 </a:t>
            </a:r>
            <a:r>
              <a:rPr spc="-5" dirty="0"/>
              <a:t>«Сведения </a:t>
            </a:r>
            <a:r>
              <a:rPr dirty="0"/>
              <a:t>о </a:t>
            </a:r>
            <a:r>
              <a:rPr spc="-5" dirty="0"/>
              <a:t>беременности </a:t>
            </a:r>
            <a:r>
              <a:rPr dirty="0"/>
              <a:t>с </a:t>
            </a:r>
            <a:r>
              <a:rPr spc="-790" dirty="0"/>
              <a:t> </a:t>
            </a:r>
            <a:r>
              <a:rPr spc="-10" dirty="0"/>
              <a:t>абортивным</a:t>
            </a:r>
            <a:r>
              <a:rPr spc="-45" dirty="0"/>
              <a:t> </a:t>
            </a:r>
            <a:r>
              <a:rPr spc="-40" dirty="0"/>
              <a:t>исходом»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831594" y="1966086"/>
            <a:ext cx="350075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C00000"/>
                </a:solidFill>
                <a:latin typeface="Times New Roman"/>
                <a:cs typeface="Times New Roman"/>
              </a:rPr>
              <a:t>Внимательно</a:t>
            </a:r>
            <a:r>
              <a:rPr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C00000"/>
                </a:solidFill>
                <a:latin typeface="Times New Roman"/>
                <a:cs typeface="Times New Roman"/>
              </a:rPr>
              <a:t>заполняем!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70976" y="5454396"/>
            <a:ext cx="2871216" cy="118719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2348" y="759917"/>
            <a:ext cx="6729730" cy="13804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spc="-10" dirty="0">
                <a:latin typeface="Times New Roman"/>
                <a:cs typeface="Times New Roman"/>
              </a:rPr>
              <a:t>ФОРМА</a:t>
            </a:r>
            <a:r>
              <a:rPr sz="4400" b="1" spc="-35" dirty="0">
                <a:latin typeface="Times New Roman"/>
                <a:cs typeface="Times New Roman"/>
              </a:rPr>
              <a:t> </a:t>
            </a:r>
            <a:r>
              <a:rPr sz="4400" b="1" spc="5" dirty="0">
                <a:latin typeface="Times New Roman"/>
                <a:cs typeface="Times New Roman"/>
              </a:rPr>
              <a:t>ФСН</a:t>
            </a:r>
            <a:r>
              <a:rPr sz="4400" b="1" spc="-50" dirty="0">
                <a:latin typeface="Times New Roman"/>
                <a:cs typeface="Times New Roman"/>
              </a:rPr>
              <a:t> </a:t>
            </a:r>
            <a:r>
              <a:rPr sz="4400" b="1" dirty="0">
                <a:latin typeface="Times New Roman"/>
                <a:cs typeface="Times New Roman"/>
              </a:rPr>
              <a:t>№13</a:t>
            </a:r>
            <a:endParaRPr sz="4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15" dirty="0">
                <a:latin typeface="Times New Roman"/>
                <a:cs typeface="Times New Roman"/>
              </a:rPr>
              <a:t>Межформенный</a:t>
            </a:r>
            <a:r>
              <a:rPr sz="4400" b="1" spc="-25" dirty="0">
                <a:latin typeface="Times New Roman"/>
                <a:cs typeface="Times New Roman"/>
              </a:rPr>
              <a:t> </a:t>
            </a:r>
            <a:r>
              <a:rPr sz="4400" b="1" spc="-15" dirty="0">
                <a:latin typeface="Times New Roman"/>
                <a:cs typeface="Times New Roman"/>
              </a:rPr>
              <a:t>контроль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0312" y="3116961"/>
            <a:ext cx="866140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15" dirty="0">
                <a:latin typeface="Times New Roman"/>
                <a:cs typeface="Times New Roman"/>
              </a:rPr>
              <a:t>Проводят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 </a:t>
            </a:r>
            <a:r>
              <a:rPr sz="3200" spc="-10" dirty="0">
                <a:latin typeface="Times New Roman"/>
                <a:cs typeface="Times New Roman"/>
              </a:rPr>
              <a:t>формами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ФСН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№32,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14,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61,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12,</a:t>
            </a:r>
            <a:r>
              <a:rPr sz="3200" spc="-20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Times New Roman"/>
                <a:cs typeface="Times New Roman"/>
              </a:rPr>
              <a:t>16-ВН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140" y="2308986"/>
            <a:ext cx="833247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0">
              <a:lnSpc>
                <a:spcPct val="100000"/>
              </a:lnSpc>
              <a:spcBef>
                <a:spcPts val="100"/>
              </a:spcBef>
              <a:tabLst>
                <a:tab pos="1594485" algn="l"/>
                <a:tab pos="6933565" algn="l"/>
              </a:tabLst>
            </a:pPr>
            <a:r>
              <a:rPr sz="2400" dirty="0">
                <a:latin typeface="Times New Roman"/>
                <a:cs typeface="Times New Roman"/>
              </a:rPr>
              <a:t>Сл</a:t>
            </a:r>
            <a:r>
              <a:rPr sz="2400" spc="-4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</a:t>
            </a:r>
            <a:r>
              <a:rPr sz="2400" spc="-10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ет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про</a:t>
            </a:r>
            <a:r>
              <a:rPr sz="2400" spc="-20" dirty="0">
                <a:latin typeface="Times New Roman"/>
                <a:cs typeface="Times New Roman"/>
              </a:rPr>
              <a:t>в</a:t>
            </a:r>
            <a:r>
              <a:rPr sz="2400" spc="-7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дить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 </a:t>
            </a:r>
            <a:r>
              <a:rPr sz="2400" spc="-35" dirty="0">
                <a:latin typeface="Times New Roman"/>
                <a:cs typeface="Times New Roman"/>
              </a:rPr>
              <a:t>о</a:t>
            </a:r>
            <a:r>
              <a:rPr sz="2400" spc="-5" dirty="0">
                <a:latin typeface="Times New Roman"/>
                <a:cs typeface="Times New Roman"/>
              </a:rPr>
              <a:t>тчетно</a:t>
            </a:r>
            <a:r>
              <a:rPr sz="2400" dirty="0">
                <a:latin typeface="Times New Roman"/>
                <a:cs typeface="Times New Roman"/>
              </a:rPr>
              <a:t>й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Times New Roman"/>
                <a:cs typeface="Times New Roman"/>
              </a:rPr>
              <a:t>ф</a:t>
            </a:r>
            <a:r>
              <a:rPr sz="2400" b="1" dirty="0">
                <a:latin typeface="Times New Roman"/>
                <a:cs typeface="Times New Roman"/>
              </a:rPr>
              <a:t>о</a:t>
            </a:r>
            <a:r>
              <a:rPr sz="2400" b="1" spc="-35" dirty="0">
                <a:latin typeface="Times New Roman"/>
                <a:cs typeface="Times New Roman"/>
              </a:rPr>
              <a:t>р</a:t>
            </a:r>
            <a:r>
              <a:rPr sz="2400" b="1" spc="-40" dirty="0">
                <a:latin typeface="Times New Roman"/>
                <a:cs typeface="Times New Roman"/>
              </a:rPr>
              <a:t>м</a:t>
            </a:r>
            <a:r>
              <a:rPr sz="2400" b="1" spc="10" dirty="0">
                <a:latin typeface="Times New Roman"/>
                <a:cs typeface="Times New Roman"/>
              </a:rPr>
              <a:t>о</a:t>
            </a:r>
            <a:r>
              <a:rPr sz="2400" b="1" dirty="0">
                <a:latin typeface="Times New Roman"/>
                <a:cs typeface="Times New Roman"/>
              </a:rPr>
              <a:t>й</a:t>
            </a:r>
            <a:r>
              <a:rPr sz="2400" b="1" spc="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№ 14	</a:t>
            </a:r>
            <a:r>
              <a:rPr sz="2400" dirty="0">
                <a:latin typeface="Times New Roman"/>
                <a:cs typeface="Times New Roman"/>
              </a:rPr>
              <a:t>«С</a:t>
            </a:r>
            <a:r>
              <a:rPr sz="2400" spc="-25" dirty="0">
                <a:latin typeface="Times New Roman"/>
                <a:cs typeface="Times New Roman"/>
              </a:rPr>
              <a:t>в</a:t>
            </a:r>
            <a:r>
              <a:rPr sz="2400" spc="-35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дения  о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деятельности </a:t>
            </a:r>
            <a:r>
              <a:rPr sz="2400" spc="-10" dirty="0">
                <a:latin typeface="Times New Roman"/>
                <a:cs typeface="Times New Roman"/>
              </a:rPr>
              <a:t>подразделений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медицинской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организации,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оказывающих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медицинскую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помощь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i="1" dirty="0">
                <a:latin typeface="Times New Roman"/>
                <a:cs typeface="Times New Roman"/>
              </a:rPr>
              <a:t>стационарных </a:t>
            </a:r>
            <a:r>
              <a:rPr sz="2400" i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условиях»:	</a:t>
            </a: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4 000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14.6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графа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 </a:t>
            </a:r>
            <a:r>
              <a:rPr sz="2400" spc="-10" dirty="0">
                <a:latin typeface="Times New Roman"/>
                <a:cs typeface="Times New Roman"/>
              </a:rPr>
              <a:t>аборты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(раздел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3.</a:t>
            </a:r>
            <a:r>
              <a:rPr sz="2400" spc="-5" dirty="0">
                <a:latin typeface="Times New Roman"/>
                <a:cs typeface="Times New Roman"/>
              </a:rPr>
              <a:t> «Хирургическая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работа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организации»).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4504182"/>
            <a:ext cx="838962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144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При правильной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регистрации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число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абортов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spc="-10" dirty="0">
                <a:latin typeface="Times New Roman"/>
                <a:cs typeface="Times New Roman"/>
              </a:rPr>
              <a:t> форме </a:t>
            </a:r>
            <a:r>
              <a:rPr sz="2400" dirty="0">
                <a:latin typeface="Times New Roman"/>
                <a:cs typeface="Times New Roman"/>
              </a:rPr>
              <a:t>№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13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(т1000+т2000) равно </a:t>
            </a:r>
            <a:r>
              <a:rPr sz="2400" spc="-5" dirty="0">
                <a:latin typeface="Times New Roman"/>
                <a:cs typeface="Times New Roman"/>
              </a:rPr>
              <a:t>или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превосходит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аборты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spc="-10" dirty="0">
                <a:latin typeface="Times New Roman"/>
                <a:cs typeface="Times New Roman"/>
              </a:rPr>
              <a:t> форме </a:t>
            </a:r>
            <a:r>
              <a:rPr sz="2400" dirty="0">
                <a:latin typeface="Times New Roman"/>
                <a:cs typeface="Times New Roman"/>
              </a:rPr>
              <a:t>№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14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за </a:t>
            </a:r>
            <a:r>
              <a:rPr sz="2400" spc="-15" dirty="0">
                <a:latin typeface="Times New Roman"/>
                <a:cs typeface="Times New Roman"/>
              </a:rPr>
              <a:t>счет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амбулаторно</a:t>
            </a:r>
            <a:r>
              <a:rPr sz="2400" i="1" spc="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произведенных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абортов.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Форма</a:t>
            </a:r>
            <a:r>
              <a:rPr sz="2400" dirty="0">
                <a:latin typeface="Times New Roman"/>
                <a:cs typeface="Times New Roman"/>
              </a:rPr>
              <a:t> №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14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учитывает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аборты,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произведенные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i="1" spc="-30" dirty="0">
                <a:latin typeface="Times New Roman"/>
                <a:cs typeface="Times New Roman"/>
              </a:rPr>
              <a:t>только</a:t>
            </a:r>
            <a:r>
              <a:rPr sz="2400" i="1" spc="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в</a:t>
            </a:r>
            <a:r>
              <a:rPr sz="2400" i="1" spc="-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стационарных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i="1" dirty="0">
                <a:latin typeface="Times New Roman"/>
                <a:cs typeface="Times New Roman"/>
              </a:rPr>
              <a:t>условиях</a:t>
            </a: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650605" y="1860550"/>
            <a:ext cx="2988945" cy="3441700"/>
            <a:chOff x="8650605" y="1860550"/>
            <a:chExt cx="2988945" cy="3441700"/>
          </a:xfrm>
        </p:grpSpPr>
        <p:sp>
          <p:nvSpPr>
            <p:cNvPr id="5" name="object 5"/>
            <p:cNvSpPr/>
            <p:nvPr/>
          </p:nvSpPr>
          <p:spPr>
            <a:xfrm>
              <a:off x="8656955" y="1866900"/>
              <a:ext cx="2976245" cy="3429000"/>
            </a:xfrm>
            <a:custGeom>
              <a:avLst/>
              <a:gdLst/>
              <a:ahLst/>
              <a:cxnLst/>
              <a:rect l="l" t="t" r="r" b="b"/>
              <a:pathLst>
                <a:path w="2976245" h="3429000">
                  <a:moveTo>
                    <a:pt x="2975737" y="0"/>
                  </a:moveTo>
                  <a:lnTo>
                    <a:pt x="804037" y="0"/>
                  </a:lnTo>
                  <a:lnTo>
                    <a:pt x="804037" y="2000250"/>
                  </a:lnTo>
                  <a:lnTo>
                    <a:pt x="0" y="2203450"/>
                  </a:lnTo>
                  <a:lnTo>
                    <a:pt x="804037" y="2857500"/>
                  </a:lnTo>
                  <a:lnTo>
                    <a:pt x="804037" y="3429000"/>
                  </a:lnTo>
                  <a:lnTo>
                    <a:pt x="2975737" y="3429000"/>
                  </a:lnTo>
                  <a:lnTo>
                    <a:pt x="2975737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656955" y="1866900"/>
              <a:ext cx="2976245" cy="3429000"/>
            </a:xfrm>
            <a:custGeom>
              <a:avLst/>
              <a:gdLst/>
              <a:ahLst/>
              <a:cxnLst/>
              <a:rect l="l" t="t" r="r" b="b"/>
              <a:pathLst>
                <a:path w="2976245" h="3429000">
                  <a:moveTo>
                    <a:pt x="804037" y="0"/>
                  </a:moveTo>
                  <a:lnTo>
                    <a:pt x="1165987" y="0"/>
                  </a:lnTo>
                  <a:lnTo>
                    <a:pt x="1708912" y="0"/>
                  </a:lnTo>
                  <a:lnTo>
                    <a:pt x="2975737" y="0"/>
                  </a:lnTo>
                  <a:lnTo>
                    <a:pt x="2975737" y="2000250"/>
                  </a:lnTo>
                  <a:lnTo>
                    <a:pt x="2975737" y="2857500"/>
                  </a:lnTo>
                  <a:lnTo>
                    <a:pt x="2975737" y="3429000"/>
                  </a:lnTo>
                  <a:lnTo>
                    <a:pt x="1708912" y="3429000"/>
                  </a:lnTo>
                  <a:lnTo>
                    <a:pt x="1165987" y="3429000"/>
                  </a:lnTo>
                  <a:lnTo>
                    <a:pt x="804037" y="3429000"/>
                  </a:lnTo>
                  <a:lnTo>
                    <a:pt x="804037" y="2857500"/>
                  </a:lnTo>
                  <a:lnTo>
                    <a:pt x="0" y="2203450"/>
                  </a:lnTo>
                  <a:lnTo>
                    <a:pt x="804037" y="2000250"/>
                  </a:lnTo>
                  <a:lnTo>
                    <a:pt x="804037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9545193" y="2827401"/>
            <a:ext cx="2006600" cy="1481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13,1000,1,04+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13,2000,1,04</a:t>
            </a:r>
            <a:endParaRPr sz="2400">
              <a:latin typeface="Times New Roman"/>
              <a:cs typeface="Times New Roman"/>
            </a:endParaRPr>
          </a:p>
          <a:p>
            <a:pPr marL="12065" marR="5080" algn="ctr">
              <a:lnSpc>
                <a:spcPts val="2820"/>
              </a:lnSpc>
              <a:spcBef>
                <a:spcPts val="14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&gt;= 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14,4000,14.6,03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52043" y="1086052"/>
            <a:ext cx="53733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5" dirty="0"/>
              <a:t> </a:t>
            </a:r>
            <a:r>
              <a:rPr spc="-5" dirty="0"/>
              <a:t>ФОРМА</a:t>
            </a:r>
            <a:r>
              <a:rPr spc="-35" dirty="0"/>
              <a:t> </a:t>
            </a:r>
            <a:r>
              <a:rPr dirty="0"/>
              <a:t>№14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80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6794" y="2308986"/>
            <a:ext cx="75393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41085" algn="l"/>
              </a:tabLst>
            </a:pPr>
            <a:r>
              <a:rPr sz="2400" spc="-10" dirty="0">
                <a:latin typeface="Times New Roman"/>
                <a:cs typeface="Times New Roman"/>
              </a:rPr>
              <a:t>Следует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проводить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отчетной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формой</a:t>
            </a:r>
            <a:r>
              <a:rPr sz="2400" b="1" spc="1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№</a:t>
            </a:r>
            <a:r>
              <a:rPr sz="2400" b="1" spc="1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14	</a:t>
            </a:r>
            <a:r>
              <a:rPr sz="2400" spc="-10" dirty="0">
                <a:latin typeface="Times New Roman"/>
                <a:cs typeface="Times New Roman"/>
              </a:rPr>
              <a:t>«Сведения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2674441"/>
            <a:ext cx="22155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5930" algn="l"/>
              </a:tabLst>
            </a:pPr>
            <a:r>
              <a:rPr sz="2400" dirty="0">
                <a:latin typeface="Times New Roman"/>
                <a:cs typeface="Times New Roman"/>
              </a:rPr>
              <a:t>о	деятельн</a:t>
            </a:r>
            <a:r>
              <a:rPr sz="2400" spc="5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сти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140" y="2674441"/>
            <a:ext cx="845185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  <a:tabLst>
                <a:tab pos="2225040" algn="l"/>
                <a:tab pos="4234180" algn="l"/>
              </a:tabLst>
            </a:pPr>
            <a:r>
              <a:rPr sz="2400" spc="-10" dirty="0">
                <a:latin typeface="Times New Roman"/>
                <a:cs typeface="Times New Roman"/>
              </a:rPr>
              <a:t>подразделений	</a:t>
            </a:r>
            <a:r>
              <a:rPr sz="2400" spc="-15" dirty="0">
                <a:latin typeface="Times New Roman"/>
                <a:cs typeface="Times New Roman"/>
              </a:rPr>
              <a:t>медицинской	</a:t>
            </a:r>
            <a:r>
              <a:rPr sz="2400" spc="-5" dirty="0">
                <a:latin typeface="Times New Roman"/>
                <a:cs typeface="Times New Roman"/>
              </a:rPr>
              <a:t>организации,</a:t>
            </a:r>
            <a:endParaRPr sz="24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  <a:tabLst>
                <a:tab pos="2241550" algn="l"/>
                <a:tab pos="4467225" algn="l"/>
                <a:tab pos="5932170" algn="l"/>
                <a:tab pos="6508115" algn="l"/>
              </a:tabLst>
            </a:pPr>
            <a:r>
              <a:rPr sz="2400" dirty="0">
                <a:latin typeface="Times New Roman"/>
                <a:cs typeface="Times New Roman"/>
              </a:rPr>
              <a:t>о</a:t>
            </a:r>
            <a:r>
              <a:rPr sz="2400" spc="-40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азы</a:t>
            </a:r>
            <a:r>
              <a:rPr sz="2400" spc="-4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аю</a:t>
            </a:r>
            <a:r>
              <a:rPr sz="2400" spc="5" dirty="0">
                <a:latin typeface="Times New Roman"/>
                <a:cs typeface="Times New Roman"/>
              </a:rPr>
              <a:t>щ</a:t>
            </a:r>
            <a:r>
              <a:rPr sz="2400" spc="-5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х	м</a:t>
            </a:r>
            <a:r>
              <a:rPr sz="2400" spc="-3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ди</a:t>
            </a:r>
            <a:r>
              <a:rPr sz="2400" spc="10" dirty="0">
                <a:latin typeface="Times New Roman"/>
                <a:cs typeface="Times New Roman"/>
              </a:rPr>
              <a:t>ц</a:t>
            </a:r>
            <a:r>
              <a:rPr sz="2400" spc="-5" dirty="0">
                <a:latin typeface="Times New Roman"/>
                <a:cs typeface="Times New Roman"/>
              </a:rPr>
              <a:t>инс</a:t>
            </a:r>
            <a:r>
              <a:rPr sz="2400" spc="-50" dirty="0">
                <a:latin typeface="Times New Roman"/>
                <a:cs typeface="Times New Roman"/>
              </a:rPr>
              <a:t>к</a:t>
            </a:r>
            <a:r>
              <a:rPr sz="2400" spc="20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ю	</a:t>
            </a:r>
            <a:r>
              <a:rPr sz="2400" spc="-5" dirty="0">
                <a:latin typeface="Times New Roman"/>
                <a:cs typeface="Times New Roman"/>
              </a:rPr>
              <a:t>п</a:t>
            </a:r>
            <a:r>
              <a:rPr sz="2400" spc="-5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мощь	в	</a:t>
            </a:r>
            <a:r>
              <a:rPr sz="2400" i="1" spc="10" dirty="0">
                <a:latin typeface="Times New Roman"/>
                <a:cs typeface="Times New Roman"/>
              </a:rPr>
              <a:t>с</a:t>
            </a:r>
            <a:r>
              <a:rPr sz="2400" i="1" spc="15" dirty="0">
                <a:latin typeface="Times New Roman"/>
                <a:cs typeface="Times New Roman"/>
              </a:rPr>
              <a:t>т</a:t>
            </a:r>
            <a:r>
              <a:rPr sz="2400" i="1" dirty="0">
                <a:latin typeface="Times New Roman"/>
                <a:cs typeface="Times New Roman"/>
              </a:rPr>
              <a:t>аци</a:t>
            </a:r>
            <a:r>
              <a:rPr sz="2400" i="1" spc="5" dirty="0">
                <a:latin typeface="Times New Roman"/>
                <a:cs typeface="Times New Roman"/>
              </a:rPr>
              <a:t>о</a:t>
            </a:r>
            <a:r>
              <a:rPr sz="2400" i="1" spc="-5" dirty="0">
                <a:latin typeface="Times New Roman"/>
                <a:cs typeface="Times New Roman"/>
              </a:rPr>
              <a:t>нарн</a:t>
            </a:r>
            <a:r>
              <a:rPr sz="2400" i="1" spc="-10" dirty="0">
                <a:latin typeface="Times New Roman"/>
                <a:cs typeface="Times New Roman"/>
              </a:rPr>
              <a:t>ы</a:t>
            </a:r>
            <a:r>
              <a:rPr sz="2400" i="1" dirty="0">
                <a:latin typeface="Times New Roman"/>
                <a:cs typeface="Times New Roman"/>
              </a:rPr>
              <a:t>х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2140" y="3406520"/>
            <a:ext cx="8454390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условиях»: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000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14.1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графа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поводу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внематочной </a:t>
            </a:r>
            <a:r>
              <a:rPr sz="2400" dirty="0">
                <a:latin typeface="Times New Roman"/>
                <a:cs typeface="Times New Roman"/>
              </a:rPr>
              <a:t>беременности </a:t>
            </a:r>
            <a:r>
              <a:rPr sz="2400" spc="-10" dirty="0">
                <a:latin typeface="Times New Roman"/>
                <a:cs typeface="Times New Roman"/>
              </a:rPr>
              <a:t>(раздел</a:t>
            </a:r>
            <a:r>
              <a:rPr sz="2400" spc="-5" dirty="0">
                <a:latin typeface="Times New Roman"/>
                <a:cs typeface="Times New Roman"/>
              </a:rPr>
              <a:t> 3. </a:t>
            </a:r>
            <a:r>
              <a:rPr sz="2400" dirty="0">
                <a:latin typeface="Times New Roman"/>
                <a:cs typeface="Times New Roman"/>
              </a:rPr>
              <a:t>«Хирургическая </a:t>
            </a:r>
            <a:r>
              <a:rPr sz="2400" spc="-5" dirty="0">
                <a:latin typeface="Times New Roman"/>
                <a:cs typeface="Times New Roman"/>
              </a:rPr>
              <a:t>работа </a:t>
            </a:r>
            <a:r>
              <a:rPr sz="2400" dirty="0">
                <a:latin typeface="Times New Roman"/>
                <a:cs typeface="Times New Roman"/>
              </a:rPr>
              <a:t> организации»).</a:t>
            </a:r>
            <a:endParaRPr sz="2400">
              <a:latin typeface="Times New Roman"/>
              <a:cs typeface="Times New Roman"/>
            </a:endParaRPr>
          </a:p>
          <a:p>
            <a:pPr marL="12700" marR="5080" indent="914400" algn="just">
              <a:lnSpc>
                <a:spcPct val="100000"/>
              </a:lnSpc>
            </a:pPr>
            <a:r>
              <a:rPr sz="2400" spc="-5" dirty="0">
                <a:latin typeface="Times New Roman"/>
                <a:cs typeface="Times New Roman"/>
              </a:rPr>
              <a:t>При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правильной</a:t>
            </a:r>
            <a:r>
              <a:rPr sz="2400" dirty="0">
                <a:latin typeface="Times New Roman"/>
                <a:cs typeface="Times New Roman"/>
              </a:rPr>
              <a:t> регистрации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сумма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внематочных 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беременностей </a:t>
            </a:r>
            <a:r>
              <a:rPr sz="2400" spc="-5" dirty="0">
                <a:latin typeface="Times New Roman"/>
                <a:cs typeface="Times New Roman"/>
              </a:rPr>
              <a:t>из </a:t>
            </a:r>
            <a:r>
              <a:rPr sz="2400" dirty="0">
                <a:latin typeface="Times New Roman"/>
                <a:cs typeface="Times New Roman"/>
              </a:rPr>
              <a:t>строк 7, </a:t>
            </a:r>
            <a:r>
              <a:rPr sz="2400" spc="-10" dirty="0">
                <a:latin typeface="Times New Roman"/>
                <a:cs typeface="Times New Roman"/>
              </a:rPr>
              <a:t>таблиц </a:t>
            </a:r>
            <a:r>
              <a:rPr sz="2400" dirty="0">
                <a:latin typeface="Times New Roman"/>
                <a:cs typeface="Times New Roman"/>
              </a:rPr>
              <a:t>1000 и 2000 </a:t>
            </a:r>
            <a:r>
              <a:rPr sz="2400" spc="-5" dirty="0">
                <a:latin typeface="Times New Roman"/>
                <a:cs typeface="Times New Roman"/>
              </a:rPr>
              <a:t>по </a:t>
            </a:r>
            <a:r>
              <a:rPr sz="2400" spc="-10" dirty="0">
                <a:latin typeface="Times New Roman"/>
                <a:cs typeface="Times New Roman"/>
              </a:rPr>
              <a:t>форме </a:t>
            </a:r>
            <a:r>
              <a:rPr sz="2400" dirty="0">
                <a:latin typeface="Times New Roman"/>
                <a:cs typeface="Times New Roman"/>
              </a:rPr>
              <a:t>№ 13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равна числу </a:t>
            </a:r>
            <a:r>
              <a:rPr sz="2400" spc="-5" dirty="0">
                <a:latin typeface="Times New Roman"/>
                <a:cs typeface="Times New Roman"/>
              </a:rPr>
              <a:t>операций по </a:t>
            </a:r>
            <a:r>
              <a:rPr sz="2400" spc="-20" dirty="0">
                <a:latin typeface="Times New Roman"/>
                <a:cs typeface="Times New Roman"/>
              </a:rPr>
              <a:t>поводу внематочной </a:t>
            </a:r>
            <a:r>
              <a:rPr sz="2400" dirty="0">
                <a:latin typeface="Times New Roman"/>
                <a:cs typeface="Times New Roman"/>
              </a:rPr>
              <a:t>беременности </a:t>
            </a:r>
            <a:r>
              <a:rPr sz="2400" spc="-5" dirty="0">
                <a:latin typeface="Times New Roman"/>
                <a:cs typeface="Times New Roman"/>
              </a:rPr>
              <a:t>по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форме </a:t>
            </a:r>
            <a:r>
              <a:rPr sz="2400" dirty="0">
                <a:latin typeface="Times New Roman"/>
                <a:cs typeface="Times New Roman"/>
              </a:rPr>
              <a:t>№ </a:t>
            </a:r>
            <a:r>
              <a:rPr sz="2400" spc="-5" dirty="0">
                <a:latin typeface="Times New Roman"/>
                <a:cs typeface="Times New Roman"/>
              </a:rPr>
              <a:t>14, при </a:t>
            </a:r>
            <a:r>
              <a:rPr sz="2400" dirty="0">
                <a:latin typeface="Times New Roman"/>
                <a:cs typeface="Times New Roman"/>
              </a:rPr>
              <a:t>разнице </a:t>
            </a:r>
            <a:r>
              <a:rPr sz="2400" spc="-15" dirty="0">
                <a:latin typeface="Times New Roman"/>
                <a:cs typeface="Times New Roman"/>
              </a:rPr>
              <a:t>значений </a:t>
            </a:r>
            <a:r>
              <a:rPr sz="2400" spc="-30" dirty="0">
                <a:latin typeface="Times New Roman"/>
                <a:cs typeface="Times New Roman"/>
              </a:rPr>
              <a:t>необходимо </a:t>
            </a:r>
            <a:r>
              <a:rPr sz="2400" spc="-5" dirty="0">
                <a:latin typeface="Times New Roman"/>
                <a:cs typeface="Times New Roman"/>
              </a:rPr>
              <a:t>предоставление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пояснительной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записки.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650605" y="1860550"/>
            <a:ext cx="2988945" cy="3441700"/>
            <a:chOff x="8650605" y="1860550"/>
            <a:chExt cx="2988945" cy="3441700"/>
          </a:xfrm>
        </p:grpSpPr>
        <p:sp>
          <p:nvSpPr>
            <p:cNvPr id="7" name="object 7"/>
            <p:cNvSpPr/>
            <p:nvPr/>
          </p:nvSpPr>
          <p:spPr>
            <a:xfrm>
              <a:off x="8656955" y="1866900"/>
              <a:ext cx="2976245" cy="3429000"/>
            </a:xfrm>
            <a:custGeom>
              <a:avLst/>
              <a:gdLst/>
              <a:ahLst/>
              <a:cxnLst/>
              <a:rect l="l" t="t" r="r" b="b"/>
              <a:pathLst>
                <a:path w="2976245" h="3429000">
                  <a:moveTo>
                    <a:pt x="2975737" y="0"/>
                  </a:moveTo>
                  <a:lnTo>
                    <a:pt x="804037" y="0"/>
                  </a:lnTo>
                  <a:lnTo>
                    <a:pt x="804037" y="2000250"/>
                  </a:lnTo>
                  <a:lnTo>
                    <a:pt x="0" y="2203450"/>
                  </a:lnTo>
                  <a:lnTo>
                    <a:pt x="804037" y="2857500"/>
                  </a:lnTo>
                  <a:lnTo>
                    <a:pt x="804037" y="3429000"/>
                  </a:lnTo>
                  <a:lnTo>
                    <a:pt x="2975737" y="3429000"/>
                  </a:lnTo>
                  <a:lnTo>
                    <a:pt x="2975737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56955" y="1866900"/>
              <a:ext cx="2976245" cy="3429000"/>
            </a:xfrm>
            <a:custGeom>
              <a:avLst/>
              <a:gdLst/>
              <a:ahLst/>
              <a:cxnLst/>
              <a:rect l="l" t="t" r="r" b="b"/>
              <a:pathLst>
                <a:path w="2976245" h="3429000">
                  <a:moveTo>
                    <a:pt x="804037" y="0"/>
                  </a:moveTo>
                  <a:lnTo>
                    <a:pt x="1165987" y="0"/>
                  </a:lnTo>
                  <a:lnTo>
                    <a:pt x="1708912" y="0"/>
                  </a:lnTo>
                  <a:lnTo>
                    <a:pt x="2975737" y="0"/>
                  </a:lnTo>
                  <a:lnTo>
                    <a:pt x="2975737" y="2000250"/>
                  </a:lnTo>
                  <a:lnTo>
                    <a:pt x="2975737" y="2857500"/>
                  </a:lnTo>
                  <a:lnTo>
                    <a:pt x="2975737" y="3429000"/>
                  </a:lnTo>
                  <a:lnTo>
                    <a:pt x="1708912" y="3429000"/>
                  </a:lnTo>
                  <a:lnTo>
                    <a:pt x="1165987" y="3429000"/>
                  </a:lnTo>
                  <a:lnTo>
                    <a:pt x="804037" y="3429000"/>
                  </a:lnTo>
                  <a:lnTo>
                    <a:pt x="804037" y="2857500"/>
                  </a:lnTo>
                  <a:lnTo>
                    <a:pt x="0" y="2203450"/>
                  </a:lnTo>
                  <a:lnTo>
                    <a:pt x="804037" y="2000250"/>
                  </a:lnTo>
                  <a:lnTo>
                    <a:pt x="804037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9583293" y="2827401"/>
            <a:ext cx="1930400" cy="1481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13,1000,7,04+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13,2000,7,04</a:t>
            </a:r>
            <a:endParaRPr sz="2400">
              <a:latin typeface="Times New Roman"/>
              <a:cs typeface="Times New Roman"/>
            </a:endParaRPr>
          </a:p>
          <a:p>
            <a:pPr marL="12700" marR="5080" algn="ctr">
              <a:lnSpc>
                <a:spcPts val="2820"/>
              </a:lnSpc>
              <a:spcBef>
                <a:spcPts val="14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&gt;= </a:t>
            </a:r>
            <a:r>
              <a:rPr sz="24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14,4000,141,03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52043" y="1162252"/>
            <a:ext cx="53733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5" dirty="0"/>
              <a:t> </a:t>
            </a:r>
            <a:r>
              <a:rPr spc="-5" dirty="0"/>
              <a:t>ФОРМА</a:t>
            </a:r>
            <a:r>
              <a:rPr spc="-35" dirty="0"/>
              <a:t> </a:t>
            </a:r>
            <a:r>
              <a:rPr dirty="0"/>
              <a:t>№14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80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140" y="2308986"/>
            <a:ext cx="845375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7100">
              <a:lnSpc>
                <a:spcPct val="100000"/>
              </a:lnSpc>
              <a:spcBef>
                <a:spcPts val="100"/>
              </a:spcBef>
              <a:tabLst>
                <a:tab pos="2700655" algn="l"/>
                <a:tab pos="4106545" algn="l"/>
                <a:tab pos="5322570" algn="l"/>
                <a:tab pos="6895465" algn="l"/>
                <a:tab pos="7258684" algn="l"/>
              </a:tabLst>
            </a:pPr>
            <a:r>
              <a:rPr sz="2400" spc="-60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огич</a:t>
            </a:r>
            <a:r>
              <a:rPr sz="2400" spc="6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ский	</a:t>
            </a:r>
            <a:r>
              <a:rPr sz="2400" spc="-120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он</a:t>
            </a:r>
            <a:r>
              <a:rPr sz="2400" spc="20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р</a:t>
            </a:r>
            <a:r>
              <a:rPr sz="2400" spc="-35" dirty="0">
                <a:latin typeface="Times New Roman"/>
                <a:cs typeface="Times New Roman"/>
              </a:rPr>
              <a:t>о</a:t>
            </a:r>
            <a:r>
              <a:rPr sz="2400" spc="10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ь	сл</a:t>
            </a:r>
            <a:r>
              <a:rPr sz="2400" spc="-30" dirty="0">
                <a:latin typeface="Times New Roman"/>
                <a:cs typeface="Times New Roman"/>
              </a:rPr>
              <a:t>е</a:t>
            </a:r>
            <a:r>
              <a:rPr sz="2400" spc="-10" dirty="0">
                <a:latin typeface="Times New Roman"/>
                <a:cs typeface="Times New Roman"/>
              </a:rPr>
              <a:t>д</a:t>
            </a:r>
            <a:r>
              <a:rPr sz="2400" spc="-25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ет	</a:t>
            </a:r>
            <a:r>
              <a:rPr sz="2400" spc="-5" dirty="0">
                <a:latin typeface="Times New Roman"/>
                <a:cs typeface="Times New Roman"/>
              </a:rPr>
              <a:t>про</a:t>
            </a:r>
            <a:r>
              <a:rPr sz="2400" spc="-20" dirty="0">
                <a:latin typeface="Times New Roman"/>
                <a:cs typeface="Times New Roman"/>
              </a:rPr>
              <a:t>в</a:t>
            </a:r>
            <a:r>
              <a:rPr sz="2400" spc="-7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д</a:t>
            </a:r>
            <a:r>
              <a:rPr sz="2400" spc="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ть	с	</a:t>
            </a:r>
            <a:r>
              <a:rPr sz="2400" spc="-4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тчетной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1201420" algn="l"/>
                <a:tab pos="1637030" algn="l"/>
                <a:tab pos="2197735" algn="l"/>
                <a:tab pos="4110990" algn="l"/>
                <a:tab pos="4461510" algn="l"/>
                <a:tab pos="6978015" algn="l"/>
              </a:tabLst>
            </a:pPr>
            <a:r>
              <a:rPr sz="2400" b="1" spc="-20" dirty="0">
                <a:latin typeface="Times New Roman"/>
                <a:cs typeface="Times New Roman"/>
              </a:rPr>
              <a:t>ф</a:t>
            </a:r>
            <a:r>
              <a:rPr sz="2400" b="1" spc="5" dirty="0">
                <a:latin typeface="Times New Roman"/>
                <a:cs typeface="Times New Roman"/>
              </a:rPr>
              <a:t>о</a:t>
            </a:r>
            <a:r>
              <a:rPr sz="2400" b="1" spc="-30" dirty="0">
                <a:latin typeface="Times New Roman"/>
                <a:cs typeface="Times New Roman"/>
              </a:rPr>
              <a:t>р</a:t>
            </a:r>
            <a:r>
              <a:rPr sz="2400" b="1" spc="-45" dirty="0">
                <a:latin typeface="Times New Roman"/>
                <a:cs typeface="Times New Roman"/>
              </a:rPr>
              <a:t>м</a:t>
            </a:r>
            <a:r>
              <a:rPr sz="2400" b="1" dirty="0">
                <a:latin typeface="Times New Roman"/>
                <a:cs typeface="Times New Roman"/>
              </a:rPr>
              <a:t>ой	№	</a:t>
            </a:r>
            <a:r>
              <a:rPr sz="2400" b="1" spc="-5" dirty="0">
                <a:latin typeface="Times New Roman"/>
                <a:cs typeface="Times New Roman"/>
              </a:rPr>
              <a:t>3</a:t>
            </a:r>
            <a:r>
              <a:rPr sz="2400" b="1" dirty="0">
                <a:latin typeface="Times New Roman"/>
                <a:cs typeface="Times New Roman"/>
              </a:rPr>
              <a:t>2	</a:t>
            </a:r>
            <a:r>
              <a:rPr sz="2400" spc="5" dirty="0">
                <a:latin typeface="Times New Roman"/>
                <a:cs typeface="Times New Roman"/>
              </a:rPr>
              <a:t>«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15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Е</a:t>
            </a:r>
            <a:r>
              <a:rPr sz="2400" spc="-5" dirty="0">
                <a:latin typeface="Times New Roman"/>
                <a:cs typeface="Times New Roman"/>
              </a:rPr>
              <a:t>Д</a:t>
            </a:r>
            <a:r>
              <a:rPr sz="2400" spc="-10" dirty="0">
                <a:latin typeface="Times New Roman"/>
                <a:cs typeface="Times New Roman"/>
              </a:rPr>
              <a:t>Е</a:t>
            </a:r>
            <a:r>
              <a:rPr sz="2400" spc="-5" dirty="0">
                <a:latin typeface="Times New Roman"/>
                <a:cs typeface="Times New Roman"/>
              </a:rPr>
              <a:t>НИ</a:t>
            </a:r>
            <a:r>
              <a:rPr sz="2400" dirty="0">
                <a:latin typeface="Times New Roman"/>
                <a:cs typeface="Times New Roman"/>
              </a:rPr>
              <a:t>Я	О	</a:t>
            </a:r>
            <a:r>
              <a:rPr sz="2400" spc="-5" dirty="0">
                <a:latin typeface="Times New Roman"/>
                <a:cs typeface="Times New Roman"/>
              </a:rPr>
              <a:t>МЕ</a:t>
            </a:r>
            <a:r>
              <a:rPr sz="2400" spc="-10" dirty="0">
                <a:latin typeface="Times New Roman"/>
                <a:cs typeface="Times New Roman"/>
              </a:rPr>
              <a:t>Д</a:t>
            </a:r>
            <a:r>
              <a:rPr sz="2400" spc="-5" dirty="0">
                <a:latin typeface="Times New Roman"/>
                <a:cs typeface="Times New Roman"/>
              </a:rPr>
              <a:t>И</a:t>
            </a:r>
            <a:r>
              <a:rPr sz="2400" spc="5" dirty="0">
                <a:latin typeface="Times New Roman"/>
                <a:cs typeface="Times New Roman"/>
              </a:rPr>
              <a:t>Ц</a:t>
            </a:r>
            <a:r>
              <a:rPr sz="2400" spc="-5" dirty="0">
                <a:latin typeface="Times New Roman"/>
                <a:cs typeface="Times New Roman"/>
              </a:rPr>
              <a:t>И</a:t>
            </a:r>
            <a:r>
              <a:rPr sz="2400" spc="5" dirty="0">
                <a:latin typeface="Times New Roman"/>
                <a:cs typeface="Times New Roman"/>
              </a:rPr>
              <a:t>Н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75" dirty="0">
                <a:latin typeface="Times New Roman"/>
                <a:cs typeface="Times New Roman"/>
              </a:rPr>
              <a:t>К</a:t>
            </a:r>
            <a:r>
              <a:rPr sz="2400" spc="-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Й	ПО</a:t>
            </a:r>
            <a:r>
              <a:rPr sz="2400" spc="-5" dirty="0">
                <a:latin typeface="Times New Roman"/>
                <a:cs typeface="Times New Roman"/>
              </a:rPr>
              <a:t>МО</a:t>
            </a:r>
            <a:r>
              <a:rPr sz="2400" spc="5" dirty="0">
                <a:latin typeface="Times New Roman"/>
                <a:cs typeface="Times New Roman"/>
              </a:rPr>
              <a:t>Щ</a:t>
            </a:r>
            <a:r>
              <a:rPr sz="2400" dirty="0"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3040760"/>
            <a:ext cx="8453755" cy="3684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Times New Roman"/>
                <a:cs typeface="Times New Roman"/>
              </a:rPr>
              <a:t>БЕРЕМЕННЫМ,</a:t>
            </a:r>
            <a:r>
              <a:rPr sz="2400" spc="625" dirty="0">
                <a:latin typeface="Times New Roman"/>
                <a:cs typeface="Times New Roman"/>
              </a:rPr>
              <a:t>   </a:t>
            </a:r>
            <a:r>
              <a:rPr sz="2400" spc="-10" dirty="0">
                <a:latin typeface="Times New Roman"/>
                <a:cs typeface="Times New Roman"/>
              </a:rPr>
              <a:t>РОЖЕНИЦАМ</a:t>
            </a:r>
            <a:r>
              <a:rPr sz="2400" spc="620" dirty="0">
                <a:latin typeface="Times New Roman"/>
                <a:cs typeface="Times New Roman"/>
              </a:rPr>
              <a:t>  </a:t>
            </a:r>
            <a:r>
              <a:rPr sz="2400" spc="6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     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РОДИЛЬНИЦАМ»:</a:t>
            </a:r>
            <a:endParaRPr sz="24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00000"/>
              </a:lnSpc>
            </a:pP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2120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20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прервано</a:t>
            </a:r>
            <a:r>
              <a:rPr sz="2400" dirty="0">
                <a:latin typeface="Times New Roman"/>
                <a:cs typeface="Times New Roman"/>
              </a:rPr>
              <a:t> беременностей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из</a:t>
            </a:r>
            <a:r>
              <a:rPr sz="2400" dirty="0">
                <a:latin typeface="Times New Roman"/>
                <a:cs typeface="Times New Roman"/>
              </a:rPr>
              <a:t> числа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женщин, </a:t>
            </a:r>
            <a:r>
              <a:rPr sz="2400" dirty="0">
                <a:latin typeface="Times New Roman"/>
                <a:cs typeface="Times New Roman"/>
              </a:rPr>
              <a:t>у </a:t>
            </a:r>
            <a:r>
              <a:rPr sz="2400" spc="-35" dirty="0">
                <a:latin typeface="Times New Roman"/>
                <a:cs typeface="Times New Roman"/>
              </a:rPr>
              <a:t>которых </a:t>
            </a:r>
            <a:r>
              <a:rPr sz="2400" spc="-10" dirty="0">
                <a:latin typeface="Times New Roman"/>
                <a:cs typeface="Times New Roman"/>
              </a:rPr>
              <a:t>выявлены </a:t>
            </a:r>
            <a:r>
              <a:rPr sz="2400" spc="-5" dirty="0">
                <a:latin typeface="Times New Roman"/>
                <a:cs typeface="Times New Roman"/>
              </a:rPr>
              <a:t>хромосомные аномалии </a:t>
            </a:r>
            <a:r>
              <a:rPr sz="2400" dirty="0">
                <a:latin typeface="Times New Roman"/>
                <a:cs typeface="Times New Roman"/>
              </a:rPr>
              <a:t>и (или) 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пороки</a:t>
            </a:r>
            <a:r>
              <a:rPr sz="2400" dirty="0">
                <a:latin typeface="Times New Roman"/>
                <a:cs typeface="Times New Roman"/>
              </a:rPr>
              <a:t> развития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плода,</a:t>
            </a:r>
            <a:r>
              <a:rPr sz="2400" spc="-5" dirty="0">
                <a:latin typeface="Times New Roman"/>
                <a:cs typeface="Times New Roman"/>
              </a:rPr>
              <a:t> прошедших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оценку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антенатального </a:t>
            </a:r>
            <a:r>
              <a:rPr sz="2400" spc="-5" dirty="0">
                <a:latin typeface="Times New Roman"/>
                <a:cs typeface="Times New Roman"/>
              </a:rPr>
              <a:t> развития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плода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сроке </a:t>
            </a:r>
            <a:r>
              <a:rPr sz="2400" dirty="0">
                <a:latin typeface="Times New Roman"/>
                <a:cs typeface="Times New Roman"/>
              </a:rPr>
              <a:t>беременности </a:t>
            </a:r>
            <a:r>
              <a:rPr sz="2400" spc="-20" dirty="0">
                <a:latin typeface="Times New Roman"/>
                <a:cs typeface="Times New Roman"/>
              </a:rPr>
              <a:t>от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19 до 21 </a:t>
            </a:r>
            <a:r>
              <a:rPr sz="2400" spc="-5" dirty="0">
                <a:latin typeface="Times New Roman"/>
                <a:cs typeface="Times New Roman"/>
              </a:rPr>
              <a:t>недели.</a:t>
            </a:r>
            <a:endParaRPr sz="2400">
              <a:latin typeface="Times New Roman"/>
              <a:cs typeface="Times New Roman"/>
            </a:endParaRPr>
          </a:p>
          <a:p>
            <a:pPr marL="12700" marR="6985" indent="914400" algn="just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В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форме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№13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таблице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2000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(12-22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недели),</a:t>
            </a:r>
            <a:r>
              <a:rPr sz="2400" spc="-5" dirty="0">
                <a:latin typeface="Times New Roman"/>
                <a:cs typeface="Times New Roman"/>
              </a:rPr>
              <a:t> графа</a:t>
            </a:r>
            <a:r>
              <a:rPr sz="2400" dirty="0">
                <a:latin typeface="Times New Roman"/>
                <a:cs typeface="Times New Roman"/>
              </a:rPr>
              <a:t> 4,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dirty="0">
                <a:latin typeface="Times New Roman"/>
                <a:cs typeface="Times New Roman"/>
              </a:rPr>
              <a:t> 4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число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абортов</a:t>
            </a:r>
            <a:r>
              <a:rPr sz="2400" spc="-5" dirty="0">
                <a:latin typeface="Times New Roman"/>
                <a:cs typeface="Times New Roman"/>
              </a:rPr>
              <a:t> проведенных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медицинским 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показаниям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должно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быть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больше,</a:t>
            </a:r>
            <a:r>
              <a:rPr sz="2400" dirty="0">
                <a:latin typeface="Times New Roman"/>
                <a:cs typeface="Times New Roman"/>
              </a:rPr>
              <a:t> чем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форме </a:t>
            </a:r>
            <a:r>
              <a:rPr sz="2400" dirty="0">
                <a:latin typeface="Times New Roman"/>
                <a:cs typeface="Times New Roman"/>
              </a:rPr>
              <a:t>№32.</a:t>
            </a:r>
            <a:endParaRPr sz="2400">
              <a:latin typeface="Times New Roman"/>
              <a:cs typeface="Times New Roman"/>
            </a:endParaRPr>
          </a:p>
          <a:p>
            <a:pPr marL="12700" marR="5080" indent="914400" algn="just">
              <a:lnSpc>
                <a:spcPct val="100000"/>
              </a:lnSpc>
              <a:spcBef>
                <a:spcPts val="5"/>
              </a:spcBef>
            </a:pPr>
            <a:r>
              <a:rPr sz="2400" spc="-30" dirty="0">
                <a:latin typeface="Times New Roman"/>
                <a:cs typeface="Times New Roman"/>
              </a:rPr>
              <a:t>Может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быть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другому,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но</a:t>
            </a:r>
            <a:r>
              <a:rPr sz="2400" dirty="0">
                <a:latin typeface="Times New Roman"/>
                <a:cs typeface="Times New Roman"/>
              </a:rPr>
              <a:t> в </a:t>
            </a:r>
            <a:r>
              <a:rPr sz="2400" spc="-35" dirty="0">
                <a:latin typeface="Times New Roman"/>
                <a:cs typeface="Times New Roman"/>
              </a:rPr>
              <a:t>таком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случае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объяснить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40" dirty="0">
                <a:latin typeface="Times New Roman"/>
                <a:cs typeface="Times New Roman"/>
              </a:rPr>
              <a:t>почему.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639047" y="1860550"/>
            <a:ext cx="3000375" cy="3441700"/>
            <a:chOff x="8639047" y="1860550"/>
            <a:chExt cx="3000375" cy="3441700"/>
          </a:xfrm>
        </p:grpSpPr>
        <p:sp>
          <p:nvSpPr>
            <p:cNvPr id="5" name="object 5"/>
            <p:cNvSpPr/>
            <p:nvPr/>
          </p:nvSpPr>
          <p:spPr>
            <a:xfrm>
              <a:off x="8645397" y="1866900"/>
              <a:ext cx="2987675" cy="3429000"/>
            </a:xfrm>
            <a:custGeom>
              <a:avLst/>
              <a:gdLst/>
              <a:ahLst/>
              <a:cxnLst/>
              <a:rect l="l" t="t" r="r" b="b"/>
              <a:pathLst>
                <a:path w="2987675" h="3429000">
                  <a:moveTo>
                    <a:pt x="2987294" y="0"/>
                  </a:moveTo>
                  <a:lnTo>
                    <a:pt x="815594" y="0"/>
                  </a:lnTo>
                  <a:lnTo>
                    <a:pt x="815594" y="2000250"/>
                  </a:lnTo>
                  <a:lnTo>
                    <a:pt x="0" y="2897886"/>
                  </a:lnTo>
                  <a:lnTo>
                    <a:pt x="815594" y="2857500"/>
                  </a:lnTo>
                  <a:lnTo>
                    <a:pt x="815594" y="3429000"/>
                  </a:lnTo>
                  <a:lnTo>
                    <a:pt x="2987294" y="3429000"/>
                  </a:lnTo>
                  <a:lnTo>
                    <a:pt x="298729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645397" y="1866900"/>
              <a:ext cx="2987675" cy="3429000"/>
            </a:xfrm>
            <a:custGeom>
              <a:avLst/>
              <a:gdLst/>
              <a:ahLst/>
              <a:cxnLst/>
              <a:rect l="l" t="t" r="r" b="b"/>
              <a:pathLst>
                <a:path w="2987675" h="3429000">
                  <a:moveTo>
                    <a:pt x="815594" y="0"/>
                  </a:moveTo>
                  <a:lnTo>
                    <a:pt x="1177544" y="0"/>
                  </a:lnTo>
                  <a:lnTo>
                    <a:pt x="1720469" y="0"/>
                  </a:lnTo>
                  <a:lnTo>
                    <a:pt x="2987294" y="0"/>
                  </a:lnTo>
                  <a:lnTo>
                    <a:pt x="2987294" y="2000250"/>
                  </a:lnTo>
                  <a:lnTo>
                    <a:pt x="2987294" y="2857500"/>
                  </a:lnTo>
                  <a:lnTo>
                    <a:pt x="2987294" y="3429000"/>
                  </a:lnTo>
                  <a:lnTo>
                    <a:pt x="1720469" y="3429000"/>
                  </a:lnTo>
                  <a:lnTo>
                    <a:pt x="1177544" y="3429000"/>
                  </a:lnTo>
                  <a:lnTo>
                    <a:pt x="815594" y="3429000"/>
                  </a:lnTo>
                  <a:lnTo>
                    <a:pt x="815594" y="2857500"/>
                  </a:lnTo>
                  <a:lnTo>
                    <a:pt x="0" y="2897886"/>
                  </a:lnTo>
                  <a:lnTo>
                    <a:pt x="815594" y="2000250"/>
                  </a:lnTo>
                  <a:lnTo>
                    <a:pt x="815594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9563481" y="3193160"/>
            <a:ext cx="1969770" cy="749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5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13,2000,4,04&gt;=</a:t>
            </a:r>
            <a:endParaRPr sz="2400">
              <a:latin typeface="Times New Roman"/>
              <a:cs typeface="Times New Roman"/>
            </a:endParaRPr>
          </a:p>
          <a:p>
            <a:pPr marL="108585">
              <a:lnSpc>
                <a:spcPts val="285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32,2120,1,20*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52043" y="1162252"/>
            <a:ext cx="53733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5" dirty="0"/>
              <a:t> </a:t>
            </a:r>
            <a:r>
              <a:rPr spc="-5" dirty="0"/>
              <a:t>ФОРМА</a:t>
            </a:r>
            <a:r>
              <a:rPr spc="-35" dirty="0"/>
              <a:t> </a:t>
            </a:r>
            <a:r>
              <a:rPr dirty="0"/>
              <a:t>№32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80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4144" y="2272410"/>
            <a:ext cx="8387080" cy="207454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ctr">
              <a:lnSpc>
                <a:spcPts val="2590"/>
              </a:lnSpc>
              <a:spcBef>
                <a:spcPts val="425"/>
              </a:spcBef>
              <a:tabLst>
                <a:tab pos="6121400" algn="l"/>
                <a:tab pos="6878955" algn="l"/>
              </a:tabLst>
            </a:pPr>
            <a:r>
              <a:rPr sz="2400" dirty="0">
                <a:latin typeface="Times New Roman"/>
                <a:cs typeface="Times New Roman"/>
              </a:rPr>
              <a:t>Логический </a:t>
            </a:r>
            <a:r>
              <a:rPr sz="2400" spc="-20" dirty="0">
                <a:latin typeface="Times New Roman"/>
                <a:cs typeface="Times New Roman"/>
              </a:rPr>
              <a:t>контроль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отчетной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формой</a:t>
            </a:r>
            <a:r>
              <a:rPr sz="2400" b="1" spc="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№ 16-ВН	</a:t>
            </a:r>
            <a:r>
              <a:rPr sz="2400" spc="-10" dirty="0">
                <a:latin typeface="Times New Roman"/>
                <a:cs typeface="Times New Roman"/>
              </a:rPr>
              <a:t>«Сведения 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причинах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временной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нетрудоспособности»:	</a:t>
            </a: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000 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строка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54 </a:t>
            </a:r>
            <a:r>
              <a:rPr sz="2400" b="1" spc="-15" dirty="0">
                <a:latin typeface="Times New Roman"/>
                <a:cs typeface="Times New Roman"/>
              </a:rPr>
              <a:t>(аборты)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сумма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граф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14,15,16 </a:t>
            </a:r>
            <a:r>
              <a:rPr sz="2400" spc="-5" dirty="0">
                <a:latin typeface="Times New Roman"/>
                <a:cs typeface="Times New Roman"/>
              </a:rPr>
              <a:t>(возраст</a:t>
            </a:r>
            <a:r>
              <a:rPr sz="2400" dirty="0">
                <a:latin typeface="Times New Roman"/>
                <a:cs typeface="Times New Roman"/>
              </a:rPr>
              <a:t> старше 50 </a:t>
            </a:r>
            <a:r>
              <a:rPr sz="2400" spc="-5" dirty="0">
                <a:latin typeface="Times New Roman"/>
                <a:cs typeface="Times New Roman"/>
              </a:rPr>
              <a:t>лет)</a:t>
            </a:r>
            <a:endParaRPr sz="2400">
              <a:latin typeface="Times New Roman"/>
              <a:cs typeface="Times New Roman"/>
            </a:endParaRPr>
          </a:p>
          <a:p>
            <a:pPr marL="184785" marR="163830" algn="ctr">
              <a:lnSpc>
                <a:spcPts val="2530"/>
              </a:lnSpc>
              <a:spcBef>
                <a:spcPts val="55"/>
              </a:spcBef>
            </a:pPr>
            <a:r>
              <a:rPr sz="2400" dirty="0">
                <a:latin typeface="Times New Roman"/>
                <a:cs typeface="Times New Roman"/>
              </a:rPr>
              <a:t>– </a:t>
            </a:r>
            <a:r>
              <a:rPr sz="2400" spc="15" dirty="0">
                <a:latin typeface="Times New Roman"/>
                <a:cs typeface="Times New Roman"/>
              </a:rPr>
              <a:t>если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форме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№13</a:t>
            </a:r>
            <a:r>
              <a:rPr sz="2400" dirty="0">
                <a:latin typeface="Times New Roman"/>
                <a:cs typeface="Times New Roman"/>
              </a:rPr>
              <a:t> нет </a:t>
            </a:r>
            <a:r>
              <a:rPr sz="2400" spc="-5" dirty="0">
                <a:latin typeface="Times New Roman"/>
                <a:cs typeface="Times New Roman"/>
              </a:rPr>
              <a:t>данных </a:t>
            </a:r>
            <a:r>
              <a:rPr sz="2400" dirty="0">
                <a:latin typeface="Times New Roman"/>
                <a:cs typeface="Times New Roman"/>
              </a:rPr>
              <a:t>за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женщин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старше 50 </a:t>
            </a:r>
            <a:r>
              <a:rPr sz="2400" spc="-45" dirty="0">
                <a:latin typeface="Times New Roman"/>
                <a:cs typeface="Times New Roman"/>
              </a:rPr>
              <a:t>лет,</a:t>
            </a:r>
            <a:r>
              <a:rPr sz="2400" dirty="0">
                <a:latin typeface="Times New Roman"/>
                <a:cs typeface="Times New Roman"/>
              </a:rPr>
              <a:t> 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форме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№16-ВН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10" dirty="0">
                <a:latin typeface="Times New Roman"/>
                <a:cs typeface="Times New Roman"/>
              </a:rPr>
              <a:t>есть,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пояснить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разницу.</a:t>
            </a:r>
            <a:endParaRPr sz="2400">
              <a:latin typeface="Times New Roman"/>
              <a:cs typeface="Times New Roman"/>
            </a:endParaRPr>
          </a:p>
          <a:p>
            <a:pPr marR="8188325" algn="ctr">
              <a:lnSpc>
                <a:spcPct val="100000"/>
              </a:lnSpc>
              <a:spcBef>
                <a:spcPts val="40"/>
              </a:spcBef>
            </a:pP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391652" y="1860550"/>
            <a:ext cx="3247390" cy="3441700"/>
            <a:chOff x="8391652" y="1860550"/>
            <a:chExt cx="3247390" cy="3441700"/>
          </a:xfrm>
        </p:grpSpPr>
        <p:sp>
          <p:nvSpPr>
            <p:cNvPr id="4" name="object 4"/>
            <p:cNvSpPr/>
            <p:nvPr/>
          </p:nvSpPr>
          <p:spPr>
            <a:xfrm>
              <a:off x="8398002" y="1866900"/>
              <a:ext cx="3234690" cy="3429000"/>
            </a:xfrm>
            <a:custGeom>
              <a:avLst/>
              <a:gdLst/>
              <a:ahLst/>
              <a:cxnLst/>
              <a:rect l="l" t="t" r="r" b="b"/>
              <a:pathLst>
                <a:path w="3234690" h="3429000">
                  <a:moveTo>
                    <a:pt x="3234690" y="0"/>
                  </a:moveTo>
                  <a:lnTo>
                    <a:pt x="874014" y="0"/>
                  </a:lnTo>
                  <a:lnTo>
                    <a:pt x="874014" y="2000250"/>
                  </a:lnTo>
                  <a:lnTo>
                    <a:pt x="0" y="2203450"/>
                  </a:lnTo>
                  <a:lnTo>
                    <a:pt x="874014" y="2857500"/>
                  </a:lnTo>
                  <a:lnTo>
                    <a:pt x="874014" y="3429000"/>
                  </a:lnTo>
                  <a:lnTo>
                    <a:pt x="3234690" y="3429000"/>
                  </a:lnTo>
                  <a:lnTo>
                    <a:pt x="3234690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398002" y="1866900"/>
              <a:ext cx="3234690" cy="3429000"/>
            </a:xfrm>
            <a:custGeom>
              <a:avLst/>
              <a:gdLst/>
              <a:ahLst/>
              <a:cxnLst/>
              <a:rect l="l" t="t" r="r" b="b"/>
              <a:pathLst>
                <a:path w="3234690" h="3429000">
                  <a:moveTo>
                    <a:pt x="874014" y="0"/>
                  </a:moveTo>
                  <a:lnTo>
                    <a:pt x="1267459" y="0"/>
                  </a:lnTo>
                  <a:lnTo>
                    <a:pt x="1857628" y="0"/>
                  </a:lnTo>
                  <a:lnTo>
                    <a:pt x="3234690" y="0"/>
                  </a:lnTo>
                  <a:lnTo>
                    <a:pt x="3234690" y="2000250"/>
                  </a:lnTo>
                  <a:lnTo>
                    <a:pt x="3234690" y="2857500"/>
                  </a:lnTo>
                  <a:lnTo>
                    <a:pt x="3234690" y="3429000"/>
                  </a:lnTo>
                  <a:lnTo>
                    <a:pt x="1857628" y="3429000"/>
                  </a:lnTo>
                  <a:lnTo>
                    <a:pt x="1267459" y="3429000"/>
                  </a:lnTo>
                  <a:lnTo>
                    <a:pt x="874014" y="3429000"/>
                  </a:lnTo>
                  <a:lnTo>
                    <a:pt x="874014" y="2857500"/>
                  </a:lnTo>
                  <a:lnTo>
                    <a:pt x="0" y="2203450"/>
                  </a:lnTo>
                  <a:lnTo>
                    <a:pt x="874014" y="2000250"/>
                  </a:lnTo>
                  <a:lnTo>
                    <a:pt x="874014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9357741" y="2461082"/>
            <a:ext cx="2190750" cy="222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005" marR="31750" indent="-635"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16-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В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,1000,ст54,гр  14+15+16</a:t>
            </a:r>
            <a:endParaRPr sz="2400">
              <a:latin typeface="Times New Roman"/>
              <a:cs typeface="Times New Roman"/>
            </a:endParaRPr>
          </a:p>
          <a:p>
            <a:pPr marL="12700" marR="5080" indent="1270" algn="ctr">
              <a:lnSpc>
                <a:spcPct val="100000"/>
              </a:lnSpc>
              <a:spcBef>
                <a:spcPts val="5"/>
              </a:spcBef>
            </a:pPr>
            <a:r>
              <a:rPr sz="2400" spc="-20" dirty="0">
                <a:solidFill>
                  <a:srgbClr val="FFFFFF"/>
                </a:solidFill>
                <a:latin typeface="Times New Roman"/>
                <a:cs typeface="Times New Roman"/>
              </a:rPr>
              <a:t>контроль </a:t>
            </a:r>
            <a:r>
              <a:rPr sz="24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13,1000,ст1,гр9+</a:t>
            </a:r>
            <a:endParaRPr sz="240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13,2000,ст1,гр9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52043" y="1162252"/>
            <a:ext cx="60972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0" dirty="0"/>
              <a:t> </a:t>
            </a: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№16-ВН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65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87010" y="2272410"/>
            <a:ext cx="1016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6794" y="2637866"/>
            <a:ext cx="75387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59914" algn="l"/>
                <a:tab pos="3336290" algn="l"/>
                <a:tab pos="3770629" algn="l"/>
                <a:tab pos="5255260" algn="l"/>
                <a:tab pos="6613525" algn="l"/>
                <a:tab pos="7220584" algn="l"/>
              </a:tabLst>
            </a:pPr>
            <a:r>
              <a:rPr sz="2400" spc="-60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огич</a:t>
            </a:r>
            <a:r>
              <a:rPr sz="2400" spc="6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ский	</a:t>
            </a:r>
            <a:r>
              <a:rPr sz="2400" spc="-125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он</a:t>
            </a:r>
            <a:r>
              <a:rPr sz="2400" spc="10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р</a:t>
            </a:r>
            <a:r>
              <a:rPr sz="2400" spc="-40" dirty="0">
                <a:latin typeface="Times New Roman"/>
                <a:cs typeface="Times New Roman"/>
              </a:rPr>
              <a:t>о</a:t>
            </a:r>
            <a:r>
              <a:rPr sz="2400" spc="5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ь	с	</a:t>
            </a:r>
            <a:r>
              <a:rPr sz="2400" spc="-4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тчетной	</a:t>
            </a:r>
            <a:r>
              <a:rPr sz="2400" b="1" spc="-35" dirty="0">
                <a:latin typeface="Times New Roman"/>
                <a:cs typeface="Times New Roman"/>
              </a:rPr>
              <a:t>ф</a:t>
            </a:r>
            <a:r>
              <a:rPr sz="2400" b="1" spc="5" dirty="0">
                <a:latin typeface="Times New Roman"/>
                <a:cs typeface="Times New Roman"/>
              </a:rPr>
              <a:t>о</a:t>
            </a:r>
            <a:r>
              <a:rPr sz="2400" b="1" spc="-30" dirty="0">
                <a:latin typeface="Times New Roman"/>
                <a:cs typeface="Times New Roman"/>
              </a:rPr>
              <a:t>рм</a:t>
            </a:r>
            <a:r>
              <a:rPr sz="2400" b="1" dirty="0">
                <a:latin typeface="Times New Roman"/>
                <a:cs typeface="Times New Roman"/>
              </a:rPr>
              <a:t>ой	№	</a:t>
            </a:r>
            <a:r>
              <a:rPr sz="2400" b="1" spc="-5" dirty="0">
                <a:latin typeface="Times New Roman"/>
                <a:cs typeface="Times New Roman"/>
              </a:rPr>
              <a:t>61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140" y="3004184"/>
            <a:ext cx="8453755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«Сведения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ВИЧ-инфекции»: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таблица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5000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(Диспансерное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наблюдение</a:t>
            </a:r>
            <a:r>
              <a:rPr sz="2400" b="1" spc="3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за</a:t>
            </a:r>
            <a:r>
              <a:rPr sz="2400" b="1" spc="3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беременными,</a:t>
            </a:r>
            <a:r>
              <a:rPr sz="2400" b="1" spc="3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роженицами</a:t>
            </a:r>
            <a:r>
              <a:rPr sz="2400" b="1" spc="3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и</a:t>
            </a:r>
            <a:r>
              <a:rPr sz="2400" b="1" spc="3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родильницами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 </a:t>
            </a:r>
            <a:r>
              <a:rPr sz="2400" b="1" spc="-5" dirty="0">
                <a:latin typeface="Times New Roman"/>
                <a:cs typeface="Times New Roman"/>
              </a:rPr>
              <a:t>ВИЧ-инфекцией) </a:t>
            </a:r>
            <a:r>
              <a:rPr sz="2400" dirty="0">
                <a:latin typeface="Times New Roman"/>
                <a:cs typeface="Times New Roman"/>
              </a:rPr>
              <a:t>разница строк </a:t>
            </a:r>
            <a:r>
              <a:rPr sz="2400" b="1" dirty="0">
                <a:latin typeface="Times New Roman"/>
                <a:cs typeface="Times New Roman"/>
              </a:rPr>
              <a:t>1 и 2 </a:t>
            </a:r>
            <a:r>
              <a:rPr sz="2400" b="1" spc="-5" dirty="0">
                <a:latin typeface="Times New Roman"/>
                <a:cs typeface="Times New Roman"/>
              </a:rPr>
              <a:t>(всего </a:t>
            </a:r>
            <a:r>
              <a:rPr sz="2400" b="1" dirty="0">
                <a:latin typeface="Times New Roman"/>
                <a:cs typeface="Times New Roman"/>
              </a:rPr>
              <a:t>и </a:t>
            </a:r>
            <a:r>
              <a:rPr sz="2400" b="1" spc="-5" dirty="0">
                <a:latin typeface="Times New Roman"/>
                <a:cs typeface="Times New Roman"/>
              </a:rPr>
              <a:t>завершивших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беременность </a:t>
            </a:r>
            <a:r>
              <a:rPr sz="2400" b="1" spc="-15" dirty="0">
                <a:latin typeface="Times New Roman"/>
                <a:cs typeface="Times New Roman"/>
              </a:rPr>
              <a:t>родами </a:t>
            </a:r>
            <a:r>
              <a:rPr sz="2400" b="1" dirty="0">
                <a:latin typeface="Times New Roman"/>
                <a:cs typeface="Times New Roman"/>
              </a:rPr>
              <a:t>в </a:t>
            </a:r>
            <a:r>
              <a:rPr sz="2400" b="1" spc="-15" dirty="0">
                <a:latin typeface="Times New Roman"/>
                <a:cs typeface="Times New Roman"/>
              </a:rPr>
              <a:t>отчетном </a:t>
            </a:r>
            <a:r>
              <a:rPr sz="2400" b="1" spc="-30" dirty="0">
                <a:latin typeface="Times New Roman"/>
                <a:cs typeface="Times New Roman"/>
              </a:rPr>
              <a:t>году) </a:t>
            </a:r>
            <a:r>
              <a:rPr sz="2400" spc="-5" dirty="0">
                <a:latin typeface="Times New Roman"/>
                <a:cs typeface="Times New Roman"/>
              </a:rPr>
              <a:t>графы </a:t>
            </a:r>
            <a:r>
              <a:rPr sz="2400" b="1" dirty="0">
                <a:latin typeface="Times New Roman"/>
                <a:cs typeface="Times New Roman"/>
              </a:rPr>
              <a:t>3+4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10" dirty="0">
                <a:latin typeface="Times New Roman"/>
                <a:cs typeface="Times New Roman"/>
              </a:rPr>
              <a:t>таблица 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2000,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строка</a:t>
            </a:r>
            <a:r>
              <a:rPr sz="2400" b="1" spc="5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24,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графа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17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(Состоит</a:t>
            </a:r>
            <a:r>
              <a:rPr sz="2400" b="1" spc="55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под</a:t>
            </a:r>
            <a:r>
              <a:rPr sz="2400" b="1" dirty="0">
                <a:latin typeface="Times New Roman"/>
                <a:cs typeface="Times New Roman"/>
              </a:rPr>
              <a:t> диспансерным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2140" y="4833366"/>
            <a:ext cx="8454390" cy="1115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latin typeface="Times New Roman"/>
                <a:cs typeface="Times New Roman"/>
              </a:rPr>
              <a:t>наблюдением</a:t>
            </a:r>
            <a:r>
              <a:rPr sz="2400" b="1" spc="17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на</a:t>
            </a:r>
            <a:r>
              <a:rPr sz="2400" b="1" spc="16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конец</a:t>
            </a:r>
            <a:r>
              <a:rPr sz="2400" b="1" spc="17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отчетного</a:t>
            </a:r>
            <a:r>
              <a:rPr sz="2400" b="1" spc="17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года),</a:t>
            </a:r>
            <a:r>
              <a:rPr sz="2400" b="1" spc="1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сравниваем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формой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850"/>
              </a:lnSpc>
              <a:tabLst>
                <a:tab pos="848994" algn="l"/>
                <a:tab pos="2018030" algn="l"/>
                <a:tab pos="2414270" algn="l"/>
                <a:tab pos="5734050" algn="l"/>
                <a:tab pos="6453505" algn="l"/>
              </a:tabLst>
            </a:pPr>
            <a:r>
              <a:rPr sz="2400" spc="-5" dirty="0">
                <a:latin typeface="Times New Roman"/>
                <a:cs typeface="Times New Roman"/>
              </a:rPr>
              <a:t>№13	</a:t>
            </a:r>
            <a:r>
              <a:rPr sz="2400" spc="-10" dirty="0">
                <a:latin typeface="Times New Roman"/>
                <a:cs typeface="Times New Roman"/>
              </a:rPr>
              <a:t>аборты	</a:t>
            </a:r>
            <a:r>
              <a:rPr sz="2400" dirty="0">
                <a:latin typeface="Times New Roman"/>
                <a:cs typeface="Times New Roman"/>
              </a:rPr>
              <a:t>у	</a:t>
            </a:r>
            <a:r>
              <a:rPr sz="2400" spc="-5" dirty="0">
                <a:latin typeface="Times New Roman"/>
                <a:cs typeface="Times New Roman"/>
              </a:rPr>
              <a:t>ВИЧ-инфицированных,	при	</a:t>
            </a:r>
            <a:r>
              <a:rPr sz="2400" spc="-15" dirty="0">
                <a:latin typeface="Times New Roman"/>
                <a:cs typeface="Times New Roman"/>
              </a:rPr>
              <a:t>необходимости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850"/>
              </a:lnSpc>
            </a:pPr>
            <a:r>
              <a:rPr sz="2400" spc="-10" dirty="0">
                <a:latin typeface="Times New Roman"/>
                <a:cs typeface="Times New Roman"/>
              </a:rPr>
              <a:t>пояснить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разницу.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9087611" y="1295146"/>
            <a:ext cx="2882265" cy="3597275"/>
            <a:chOff x="9087611" y="1295146"/>
            <a:chExt cx="2882265" cy="3597275"/>
          </a:xfrm>
        </p:grpSpPr>
        <p:sp>
          <p:nvSpPr>
            <p:cNvPr id="7" name="object 7"/>
            <p:cNvSpPr/>
            <p:nvPr/>
          </p:nvSpPr>
          <p:spPr>
            <a:xfrm>
              <a:off x="9093961" y="1301496"/>
              <a:ext cx="2869565" cy="3584575"/>
            </a:xfrm>
            <a:custGeom>
              <a:avLst/>
              <a:gdLst/>
              <a:ahLst/>
              <a:cxnLst/>
              <a:rect l="l" t="t" r="r" b="b"/>
              <a:pathLst>
                <a:path w="2869565" h="3584575">
                  <a:moveTo>
                    <a:pt x="2869438" y="0"/>
                  </a:moveTo>
                  <a:lnTo>
                    <a:pt x="330454" y="0"/>
                  </a:lnTo>
                  <a:lnTo>
                    <a:pt x="330454" y="2000250"/>
                  </a:lnTo>
                  <a:lnTo>
                    <a:pt x="0" y="3584321"/>
                  </a:lnTo>
                  <a:lnTo>
                    <a:pt x="330454" y="2857499"/>
                  </a:lnTo>
                  <a:lnTo>
                    <a:pt x="330454" y="3429000"/>
                  </a:lnTo>
                  <a:lnTo>
                    <a:pt x="2869438" y="3429000"/>
                  </a:lnTo>
                  <a:lnTo>
                    <a:pt x="286943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093961" y="1301496"/>
              <a:ext cx="2869565" cy="3584575"/>
            </a:xfrm>
            <a:custGeom>
              <a:avLst/>
              <a:gdLst/>
              <a:ahLst/>
              <a:cxnLst/>
              <a:rect l="l" t="t" r="r" b="b"/>
              <a:pathLst>
                <a:path w="2869565" h="3584575">
                  <a:moveTo>
                    <a:pt x="330454" y="0"/>
                  </a:moveTo>
                  <a:lnTo>
                    <a:pt x="753618" y="0"/>
                  </a:lnTo>
                  <a:lnTo>
                    <a:pt x="1388364" y="0"/>
                  </a:lnTo>
                  <a:lnTo>
                    <a:pt x="2869438" y="0"/>
                  </a:lnTo>
                  <a:lnTo>
                    <a:pt x="2869438" y="2000250"/>
                  </a:lnTo>
                  <a:lnTo>
                    <a:pt x="2869438" y="2857499"/>
                  </a:lnTo>
                  <a:lnTo>
                    <a:pt x="2869438" y="3429000"/>
                  </a:lnTo>
                  <a:lnTo>
                    <a:pt x="1388364" y="3429000"/>
                  </a:lnTo>
                  <a:lnTo>
                    <a:pt x="753618" y="3429000"/>
                  </a:lnTo>
                  <a:lnTo>
                    <a:pt x="330454" y="3429000"/>
                  </a:lnTo>
                  <a:lnTo>
                    <a:pt x="330454" y="2857499"/>
                  </a:lnTo>
                  <a:lnTo>
                    <a:pt x="0" y="3584321"/>
                  </a:lnTo>
                  <a:lnTo>
                    <a:pt x="330454" y="2000250"/>
                  </a:lnTo>
                  <a:lnTo>
                    <a:pt x="330454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9508617" y="1712467"/>
            <a:ext cx="2371725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86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(13,1000,1,11+13,</a:t>
            </a:r>
            <a:endParaRPr sz="24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2000,1,11+13,100</a:t>
            </a:r>
            <a:endParaRPr sz="24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0,7,11+13,2000,7,</a:t>
            </a:r>
            <a:endParaRPr sz="2400">
              <a:latin typeface="Times New Roman"/>
              <a:cs typeface="Times New Roman"/>
            </a:endParaRPr>
          </a:p>
          <a:p>
            <a:pPr marL="71755">
              <a:lnSpc>
                <a:spcPct val="100000"/>
              </a:lnSpc>
            </a:pPr>
            <a:r>
              <a:rPr sz="2400" spc="-15" dirty="0">
                <a:solidFill>
                  <a:srgbClr val="FFFFFF"/>
                </a:solidFill>
                <a:latin typeface="Times New Roman"/>
                <a:cs typeface="Times New Roman"/>
              </a:rPr>
              <a:t>11+13,1000,8,11+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13,2000,8,</a:t>
            </a:r>
            <a:r>
              <a:rPr sz="2400" spc="-85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1)=(61,</a:t>
            </a:r>
            <a:endParaRPr sz="2400">
              <a:latin typeface="Times New Roman"/>
              <a:cs typeface="Times New Roman"/>
            </a:endParaRPr>
          </a:p>
          <a:p>
            <a:pPr marL="158750">
              <a:lnSpc>
                <a:spcPct val="100000"/>
              </a:lnSpc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5000,1-2,03+04-</a:t>
            </a:r>
            <a:endParaRPr sz="2400">
              <a:latin typeface="Times New Roman"/>
              <a:cs typeface="Times New Roman"/>
            </a:endParaRPr>
          </a:p>
          <a:p>
            <a:pPr marL="181610">
              <a:lnSpc>
                <a:spcPct val="100000"/>
              </a:lnSpc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61,2000,24,17)*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52043" y="1162252"/>
            <a:ext cx="5373370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ФОРМА</a:t>
            </a:r>
            <a:r>
              <a:rPr spc="-30" dirty="0"/>
              <a:t> </a:t>
            </a:r>
            <a:r>
              <a:rPr dirty="0"/>
              <a:t>№13</a:t>
            </a:r>
            <a:r>
              <a:rPr spc="-25" dirty="0"/>
              <a:t> </a:t>
            </a:r>
            <a:r>
              <a:rPr dirty="0"/>
              <a:t>-</a:t>
            </a:r>
            <a:r>
              <a:rPr spc="-25" dirty="0"/>
              <a:t> </a:t>
            </a:r>
            <a:r>
              <a:rPr spc="-5" dirty="0"/>
              <a:t>ФОРМА</a:t>
            </a:r>
            <a:r>
              <a:rPr spc="-35" dirty="0"/>
              <a:t> </a:t>
            </a:r>
            <a:r>
              <a:rPr dirty="0"/>
              <a:t>№61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5" dirty="0"/>
              <a:t>Межформенный</a:t>
            </a:r>
            <a:r>
              <a:rPr spc="-65" dirty="0"/>
              <a:t> </a:t>
            </a:r>
            <a:r>
              <a:rPr spc="-5" dirty="0"/>
              <a:t>контроль</a:t>
            </a: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976405" y="228345"/>
            <a:ext cx="1070065" cy="80547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85928"/>
            <a:ext cx="1274064" cy="97536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90141" y="2441270"/>
            <a:ext cx="8482965" cy="222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В</a:t>
            </a:r>
            <a:r>
              <a:rPr sz="3600" spc="-5" dirty="0"/>
              <a:t> </a:t>
            </a:r>
            <a:r>
              <a:rPr sz="3600" dirty="0"/>
              <a:t>ФСН</a:t>
            </a:r>
            <a:r>
              <a:rPr sz="3600" spc="-20" dirty="0"/>
              <a:t> </a:t>
            </a:r>
            <a:r>
              <a:rPr sz="3600" dirty="0"/>
              <a:t>№</a:t>
            </a:r>
            <a:r>
              <a:rPr sz="3600" spc="-5" dirty="0"/>
              <a:t> </a:t>
            </a:r>
            <a:r>
              <a:rPr sz="3600" dirty="0"/>
              <a:t>13</a:t>
            </a:r>
            <a:r>
              <a:rPr sz="3600" spc="-15" dirty="0"/>
              <a:t> </a:t>
            </a:r>
            <a:r>
              <a:rPr sz="3600" spc="-20" dirty="0"/>
              <a:t>включаются</a:t>
            </a:r>
            <a:r>
              <a:rPr sz="3600" spc="5" dirty="0"/>
              <a:t> </a:t>
            </a:r>
            <a:r>
              <a:rPr sz="3600" spc="-10" dirty="0"/>
              <a:t>сведения</a:t>
            </a:r>
            <a:r>
              <a:rPr sz="3600" spc="15" dirty="0"/>
              <a:t> </a:t>
            </a:r>
            <a:r>
              <a:rPr sz="3600" spc="-20" dirty="0"/>
              <a:t>обо </a:t>
            </a:r>
            <a:r>
              <a:rPr sz="3600" spc="-15" dirty="0"/>
              <a:t> </a:t>
            </a:r>
            <a:r>
              <a:rPr sz="3600" dirty="0"/>
              <a:t>всех </a:t>
            </a:r>
            <a:r>
              <a:rPr sz="3600" spc="-5" dirty="0"/>
              <a:t>прерываниях беременности </a:t>
            </a:r>
            <a:r>
              <a:rPr sz="3600" dirty="0"/>
              <a:t>в сроки </a:t>
            </a:r>
            <a:r>
              <a:rPr sz="3600" spc="-885" dirty="0"/>
              <a:t> </a:t>
            </a:r>
            <a:r>
              <a:rPr sz="3600" dirty="0"/>
              <a:t>до</a:t>
            </a:r>
            <a:r>
              <a:rPr sz="3600" spc="-5" dirty="0"/>
              <a:t> </a:t>
            </a:r>
            <a:r>
              <a:rPr sz="3600" dirty="0"/>
              <a:t>22</a:t>
            </a:r>
            <a:r>
              <a:rPr sz="3600" spc="-5" dirty="0"/>
              <a:t> </a:t>
            </a:r>
            <a:r>
              <a:rPr sz="3600" spc="-10" dirty="0"/>
              <a:t>недель,</a:t>
            </a:r>
            <a:r>
              <a:rPr sz="3600" spc="-5" dirty="0"/>
              <a:t> </a:t>
            </a:r>
            <a:r>
              <a:rPr sz="3600" spc="-10" dirty="0"/>
              <a:t>независимо</a:t>
            </a:r>
            <a:r>
              <a:rPr sz="3600" spc="-5" dirty="0"/>
              <a:t> </a:t>
            </a:r>
            <a:r>
              <a:rPr sz="3600" spc="-20" dirty="0"/>
              <a:t>от</a:t>
            </a:r>
            <a:r>
              <a:rPr sz="3600" spc="-5" dirty="0"/>
              <a:t> </a:t>
            </a:r>
            <a:r>
              <a:rPr sz="3600" spc="-30" dirty="0"/>
              <a:t>метода</a:t>
            </a:r>
            <a:r>
              <a:rPr sz="3600" dirty="0"/>
              <a:t> и </a:t>
            </a:r>
            <a:r>
              <a:rPr sz="3600" spc="5" dirty="0"/>
              <a:t> </a:t>
            </a:r>
            <a:r>
              <a:rPr sz="3600" spc="10" dirty="0"/>
              <a:t>места</a:t>
            </a:r>
            <a:r>
              <a:rPr sz="3600" spc="-5" dirty="0"/>
              <a:t> прерывания</a:t>
            </a:r>
            <a:r>
              <a:rPr sz="3600" dirty="0"/>
              <a:t> </a:t>
            </a:r>
            <a:r>
              <a:rPr sz="3600" spc="-5" dirty="0"/>
              <a:t>беременности</a:t>
            </a:r>
            <a:endParaRPr sz="3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81359" y="155305"/>
            <a:ext cx="1182624" cy="92417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70959" y="2908172"/>
            <a:ext cx="43414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latin typeface="Times New Roman"/>
                <a:cs typeface="Times New Roman"/>
              </a:rPr>
              <a:t>Спасибо</a:t>
            </a:r>
            <a:r>
              <a:rPr sz="3600" b="0" spc="-40" dirty="0">
                <a:latin typeface="Times New Roman"/>
                <a:cs typeface="Times New Roman"/>
              </a:rPr>
              <a:t> </a:t>
            </a:r>
            <a:r>
              <a:rPr sz="3600" b="0" spc="5" dirty="0">
                <a:latin typeface="Times New Roman"/>
                <a:cs typeface="Times New Roman"/>
              </a:rPr>
              <a:t>за</a:t>
            </a:r>
            <a:r>
              <a:rPr sz="3600" b="0" spc="-40" dirty="0">
                <a:latin typeface="Times New Roman"/>
                <a:cs typeface="Times New Roman"/>
              </a:rPr>
              <a:t> </a:t>
            </a:r>
            <a:r>
              <a:rPr sz="3600" b="0" spc="-5" dirty="0">
                <a:latin typeface="Times New Roman"/>
                <a:cs typeface="Times New Roman"/>
              </a:rPr>
              <a:t>внимание!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85928"/>
            <a:ext cx="1274064" cy="97536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620138" y="1440560"/>
            <a:ext cx="8919210" cy="3723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latin typeface="Times New Roman"/>
                <a:cs typeface="Times New Roman"/>
              </a:rPr>
              <a:t>В</a:t>
            </a:r>
            <a:r>
              <a:rPr sz="3600" b="1" spc="-35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ФСН</a:t>
            </a:r>
            <a:r>
              <a:rPr sz="3600" b="1" spc="-35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№</a:t>
            </a:r>
            <a:r>
              <a:rPr sz="3600" b="1" spc="-45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13</a:t>
            </a:r>
            <a:endParaRPr sz="3600">
              <a:latin typeface="Times New Roman"/>
              <a:cs typeface="Times New Roman"/>
            </a:endParaRPr>
          </a:p>
          <a:p>
            <a:pPr marL="12065" marR="5080" indent="-635" algn="ctr">
              <a:lnSpc>
                <a:spcPct val="100000"/>
              </a:lnSpc>
              <a:spcBef>
                <a:spcPts val="3195"/>
              </a:spcBef>
            </a:pPr>
            <a:r>
              <a:rPr sz="3600" b="1" spc="-5" dirty="0">
                <a:latin typeface="Times New Roman"/>
                <a:cs typeface="Times New Roman"/>
              </a:rPr>
              <a:t>отражаются </a:t>
            </a:r>
            <a:r>
              <a:rPr sz="3600" b="1" spc="-10" dirty="0">
                <a:latin typeface="Times New Roman"/>
                <a:cs typeface="Times New Roman"/>
              </a:rPr>
              <a:t>сведения</a:t>
            </a:r>
            <a:r>
              <a:rPr sz="3600" b="1" spc="20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о</a:t>
            </a:r>
            <a:r>
              <a:rPr sz="3600" b="1" spc="-5" dirty="0">
                <a:latin typeface="Times New Roman"/>
                <a:cs typeface="Times New Roman"/>
              </a:rPr>
              <a:t> </a:t>
            </a:r>
            <a:r>
              <a:rPr sz="3600" b="1" spc="-30" dirty="0">
                <a:latin typeface="Times New Roman"/>
                <a:cs typeface="Times New Roman"/>
              </a:rPr>
              <a:t>методах </a:t>
            </a:r>
            <a:r>
              <a:rPr sz="3600" b="1" spc="-25" dirty="0">
                <a:latin typeface="Times New Roman"/>
                <a:cs typeface="Times New Roman"/>
              </a:rPr>
              <a:t> </a:t>
            </a:r>
            <a:r>
              <a:rPr sz="3600" b="1" spc="-10" dirty="0">
                <a:latin typeface="Times New Roman"/>
                <a:cs typeface="Times New Roman"/>
              </a:rPr>
              <a:t>выполнения</a:t>
            </a:r>
            <a:r>
              <a:rPr sz="3600" b="1" spc="10" dirty="0">
                <a:latin typeface="Times New Roman"/>
                <a:cs typeface="Times New Roman"/>
              </a:rPr>
              <a:t> </a:t>
            </a:r>
            <a:r>
              <a:rPr sz="3600" b="1" spc="-20" dirty="0">
                <a:latin typeface="Times New Roman"/>
                <a:cs typeface="Times New Roman"/>
              </a:rPr>
              <a:t>медицинского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b="1" spc="-10" dirty="0">
                <a:latin typeface="Times New Roman"/>
                <a:cs typeface="Times New Roman"/>
              </a:rPr>
              <a:t>аборта, </a:t>
            </a:r>
            <a:r>
              <a:rPr sz="3600" b="1" spc="-5" dirty="0">
                <a:latin typeface="Times New Roman"/>
                <a:cs typeface="Times New Roman"/>
              </a:rPr>
              <a:t> </a:t>
            </a:r>
            <a:r>
              <a:rPr sz="3600" b="1" spc="-15" dirty="0">
                <a:latin typeface="Times New Roman"/>
                <a:cs typeface="Times New Roman"/>
              </a:rPr>
              <a:t>осложнениях,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b="1" spc="-5" dirty="0">
                <a:latin typeface="Times New Roman"/>
                <a:cs typeface="Times New Roman"/>
              </a:rPr>
              <a:t>вызванных</a:t>
            </a:r>
            <a:r>
              <a:rPr sz="3600" b="1" dirty="0">
                <a:latin typeface="Times New Roman"/>
                <a:cs typeface="Times New Roman"/>
              </a:rPr>
              <a:t> </a:t>
            </a:r>
            <a:r>
              <a:rPr sz="3600" b="1" spc="-30" dirty="0">
                <a:latin typeface="Times New Roman"/>
                <a:cs typeface="Times New Roman"/>
              </a:rPr>
              <a:t>абортом,</a:t>
            </a:r>
            <a:r>
              <a:rPr sz="3600" b="1" spc="-15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и</a:t>
            </a:r>
            <a:r>
              <a:rPr sz="3600" b="1" spc="-10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числе </a:t>
            </a:r>
            <a:r>
              <a:rPr sz="3600" b="1" spc="-885" dirty="0">
                <a:latin typeface="Times New Roman"/>
                <a:cs typeface="Times New Roman"/>
              </a:rPr>
              <a:t> </a:t>
            </a:r>
            <a:r>
              <a:rPr sz="3600" b="1" spc="-10" dirty="0">
                <a:latin typeface="Times New Roman"/>
                <a:cs typeface="Times New Roman"/>
              </a:rPr>
              <a:t>женщин,</a:t>
            </a:r>
            <a:r>
              <a:rPr sz="3600" b="1" spc="-5" dirty="0">
                <a:latin typeface="Times New Roman"/>
                <a:cs typeface="Times New Roman"/>
              </a:rPr>
              <a:t> </a:t>
            </a:r>
            <a:r>
              <a:rPr sz="3600" b="1" spc="-15" dirty="0">
                <a:latin typeface="Times New Roman"/>
                <a:cs typeface="Times New Roman"/>
              </a:rPr>
              <a:t>умерших</a:t>
            </a:r>
            <a:r>
              <a:rPr sz="3600" b="1" spc="-5" dirty="0">
                <a:latin typeface="Times New Roman"/>
                <a:cs typeface="Times New Roman"/>
              </a:rPr>
              <a:t> </a:t>
            </a:r>
            <a:r>
              <a:rPr sz="3600" b="1" spc="-30" dirty="0">
                <a:latin typeface="Times New Roman"/>
                <a:cs typeface="Times New Roman"/>
              </a:rPr>
              <a:t>от</a:t>
            </a:r>
            <a:r>
              <a:rPr sz="3600" b="1" spc="-10" dirty="0">
                <a:latin typeface="Times New Roman"/>
                <a:cs typeface="Times New Roman"/>
              </a:rPr>
              <a:t> </a:t>
            </a:r>
            <a:r>
              <a:rPr sz="3600" b="1" spc="-5" dirty="0">
                <a:latin typeface="Times New Roman"/>
                <a:cs typeface="Times New Roman"/>
              </a:rPr>
              <a:t>прерывания</a:t>
            </a:r>
            <a:endParaRPr sz="3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3600" b="1" spc="-10" dirty="0">
                <a:latin typeface="Times New Roman"/>
                <a:cs typeface="Times New Roman"/>
              </a:rPr>
              <a:t>беременности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92023"/>
            <a:ext cx="1274064" cy="96926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09615" y="2151888"/>
            <a:ext cx="512063" cy="42976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09615" y="3532632"/>
            <a:ext cx="512063" cy="42672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10844" y="385318"/>
            <a:ext cx="699389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75" dirty="0">
                <a:latin typeface="Times New Roman"/>
                <a:cs typeface="Times New Roman"/>
              </a:rPr>
              <a:t>Кто</a:t>
            </a:r>
            <a:r>
              <a:rPr sz="4400" b="0" spc="-25" dirty="0">
                <a:latin typeface="Times New Roman"/>
                <a:cs typeface="Times New Roman"/>
              </a:rPr>
              <a:t> </a:t>
            </a:r>
            <a:r>
              <a:rPr sz="4400" b="0" dirty="0">
                <a:latin typeface="Times New Roman"/>
                <a:cs typeface="Times New Roman"/>
              </a:rPr>
              <a:t>предоставляет</a:t>
            </a:r>
            <a:r>
              <a:rPr sz="4400" b="0" spc="-20" dirty="0">
                <a:latin typeface="Times New Roman"/>
                <a:cs typeface="Times New Roman"/>
              </a:rPr>
              <a:t> </a:t>
            </a:r>
            <a:r>
              <a:rPr sz="4400" b="0" spc="-10" dirty="0">
                <a:latin typeface="Times New Roman"/>
                <a:cs typeface="Times New Roman"/>
              </a:rPr>
              <a:t>сведения?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7796" y="1588134"/>
            <a:ext cx="10285095" cy="415861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241300" marR="734695">
              <a:lnSpc>
                <a:spcPts val="2260"/>
              </a:lnSpc>
              <a:spcBef>
                <a:spcPts val="295"/>
              </a:spcBef>
            </a:pPr>
            <a:r>
              <a:rPr sz="2000" b="1" spc="-5" dirty="0">
                <a:latin typeface="Times New Roman"/>
                <a:cs typeface="Times New Roman"/>
              </a:rPr>
              <a:t>юридические лица </a:t>
            </a:r>
            <a:r>
              <a:rPr sz="2000" b="1" dirty="0">
                <a:latin typeface="Times New Roman"/>
                <a:cs typeface="Times New Roman"/>
              </a:rPr>
              <a:t>- </a:t>
            </a:r>
            <a:r>
              <a:rPr sz="2000" b="1" spc="-10" dirty="0">
                <a:latin typeface="Times New Roman"/>
                <a:cs typeface="Times New Roman"/>
              </a:rPr>
              <a:t>медицинские </a:t>
            </a:r>
            <a:r>
              <a:rPr sz="2000" b="1" dirty="0">
                <a:latin typeface="Times New Roman"/>
                <a:cs typeface="Times New Roman"/>
              </a:rPr>
              <a:t>организации </a:t>
            </a:r>
            <a:r>
              <a:rPr sz="2000" dirty="0">
                <a:latin typeface="Times New Roman"/>
                <a:cs typeface="Times New Roman"/>
              </a:rPr>
              <a:t>- органу местного </a:t>
            </a:r>
            <a:r>
              <a:rPr sz="2000" spc="-10" dirty="0">
                <a:latin typeface="Times New Roman"/>
                <a:cs typeface="Times New Roman"/>
              </a:rPr>
              <a:t>самоуправления, </a:t>
            </a:r>
            <a:r>
              <a:rPr sz="2000" spc="-48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осуществляющему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полномочия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5" dirty="0">
                <a:latin typeface="Times New Roman"/>
                <a:cs typeface="Times New Roman"/>
              </a:rPr>
              <a:t>сфере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охраны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здоровья;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100">
              <a:latin typeface="Times New Roman"/>
              <a:cs typeface="Times New Roman"/>
            </a:endParaRPr>
          </a:p>
          <a:p>
            <a:pPr marL="234950" marR="687705">
              <a:lnSpc>
                <a:spcPts val="2260"/>
              </a:lnSpc>
              <a:spcBef>
                <a:spcPts val="5"/>
              </a:spcBef>
            </a:pPr>
            <a:r>
              <a:rPr sz="2000" b="1" dirty="0">
                <a:latin typeface="Times New Roman"/>
                <a:cs typeface="Times New Roman"/>
              </a:rPr>
              <a:t>органы </a:t>
            </a:r>
            <a:r>
              <a:rPr sz="2000" b="1" spc="-10" dirty="0">
                <a:latin typeface="Times New Roman"/>
                <a:cs typeface="Times New Roman"/>
              </a:rPr>
              <a:t>местного самоуправления, </a:t>
            </a:r>
            <a:r>
              <a:rPr sz="2000" b="1" spc="-5" dirty="0">
                <a:latin typeface="Times New Roman"/>
                <a:cs typeface="Times New Roman"/>
              </a:rPr>
              <a:t>осуществляющие </a:t>
            </a:r>
            <a:r>
              <a:rPr sz="2000" b="1" spc="-15" dirty="0">
                <a:latin typeface="Times New Roman"/>
                <a:cs typeface="Times New Roman"/>
              </a:rPr>
              <a:t>полномочия </a:t>
            </a:r>
            <a:r>
              <a:rPr sz="2000" b="1" dirty="0">
                <a:latin typeface="Times New Roman"/>
                <a:cs typeface="Times New Roman"/>
              </a:rPr>
              <a:t>в </a:t>
            </a:r>
            <a:r>
              <a:rPr sz="2000" b="1" spc="-10" dirty="0">
                <a:latin typeface="Times New Roman"/>
                <a:cs typeface="Times New Roman"/>
              </a:rPr>
              <a:t>сфере </a:t>
            </a:r>
            <a:r>
              <a:rPr sz="2000" b="1" spc="-5" dirty="0">
                <a:latin typeface="Times New Roman"/>
                <a:cs typeface="Times New Roman"/>
              </a:rPr>
              <a:t>охраны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здоровья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-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органу</a:t>
            </a:r>
            <a:r>
              <a:rPr sz="2000" spc="-5" dirty="0">
                <a:latin typeface="Times New Roman"/>
                <a:cs typeface="Times New Roman"/>
              </a:rPr>
              <a:t> исполнительной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власти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субъекта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Российской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Федерации, </a:t>
            </a:r>
            <a:r>
              <a:rPr sz="2000" dirty="0">
                <a:latin typeface="Times New Roman"/>
                <a:cs typeface="Times New Roman"/>
              </a:rPr>
              <a:t> осуществляющему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полномочия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 </a:t>
            </a:r>
            <a:r>
              <a:rPr sz="2000" spc="5" dirty="0">
                <a:latin typeface="Times New Roman"/>
                <a:cs typeface="Times New Roman"/>
              </a:rPr>
              <a:t>сфере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охраны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здоровья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150">
              <a:latin typeface="Times New Roman"/>
              <a:cs typeface="Times New Roman"/>
            </a:endParaRPr>
          </a:p>
          <a:p>
            <a:pPr marL="241300">
              <a:lnSpc>
                <a:spcPts val="2330"/>
              </a:lnSpc>
            </a:pPr>
            <a:r>
              <a:rPr sz="2000" b="1" dirty="0">
                <a:latin typeface="Times New Roman"/>
                <a:cs typeface="Times New Roman"/>
              </a:rPr>
              <a:t>органы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исполнительной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власти </a:t>
            </a:r>
            <a:r>
              <a:rPr sz="2000" b="1" spc="-15" dirty="0">
                <a:latin typeface="Times New Roman"/>
                <a:cs typeface="Times New Roman"/>
              </a:rPr>
              <a:t>субъекта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Российской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Федерации,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осуществляющие</a:t>
            </a:r>
            <a:endParaRPr sz="2000">
              <a:latin typeface="Times New Roman"/>
              <a:cs typeface="Times New Roman"/>
            </a:endParaRPr>
          </a:p>
          <a:p>
            <a:pPr marL="241300">
              <a:lnSpc>
                <a:spcPts val="2330"/>
              </a:lnSpc>
            </a:pPr>
            <a:r>
              <a:rPr sz="2000" b="1" spc="-15" dirty="0">
                <a:latin typeface="Times New Roman"/>
                <a:cs typeface="Times New Roman"/>
              </a:rPr>
              <a:t>полномочия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в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сфере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охраны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здоровья</a:t>
            </a:r>
            <a:endParaRPr sz="2000">
              <a:latin typeface="Times New Roman"/>
              <a:cs typeface="Times New Roman"/>
            </a:endParaRPr>
          </a:p>
          <a:p>
            <a:pPr marL="160655" indent="-148590">
              <a:lnSpc>
                <a:spcPct val="100000"/>
              </a:lnSpc>
              <a:spcBef>
                <a:spcPts val="1045"/>
              </a:spcBef>
              <a:buChar char="-"/>
              <a:tabLst>
                <a:tab pos="161290" algn="l"/>
              </a:tabLst>
            </a:pPr>
            <a:r>
              <a:rPr sz="2000" spc="-10" dirty="0">
                <a:latin typeface="Times New Roman"/>
                <a:cs typeface="Times New Roman"/>
              </a:rPr>
              <a:t>Министерству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здравоохранения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Times New Roman"/>
                <a:cs typeface="Times New Roman"/>
              </a:rPr>
              <a:t>Российской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Федерации;</a:t>
            </a:r>
            <a:endParaRPr sz="2000">
              <a:latin typeface="Times New Roman"/>
              <a:cs typeface="Times New Roman"/>
            </a:endParaRPr>
          </a:p>
          <a:p>
            <a:pPr marL="160655" indent="-148590">
              <a:lnSpc>
                <a:spcPct val="100000"/>
              </a:lnSpc>
              <a:spcBef>
                <a:spcPts val="815"/>
              </a:spcBef>
              <a:buChar char="-"/>
              <a:tabLst>
                <a:tab pos="161290" algn="l"/>
              </a:tabLst>
            </a:pPr>
            <a:r>
              <a:rPr sz="2000" spc="-5" dirty="0">
                <a:latin typeface="Times New Roman"/>
                <a:cs typeface="Times New Roman"/>
              </a:rPr>
              <a:t>территориальному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органу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Росстата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в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субъекте</a:t>
            </a:r>
            <a:r>
              <a:rPr sz="2000" spc="-10" dirty="0">
                <a:latin typeface="Times New Roman"/>
                <a:cs typeface="Times New Roman"/>
              </a:rPr>
              <a:t> Российской</a:t>
            </a:r>
            <a:r>
              <a:rPr sz="2000" spc="-5" dirty="0">
                <a:latin typeface="Times New Roman"/>
                <a:cs typeface="Times New Roman"/>
              </a:rPr>
              <a:t> Федерации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по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установленному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imes New Roman"/>
                <a:cs typeface="Times New Roman"/>
              </a:rPr>
              <a:t>им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000" spc="5" dirty="0">
                <a:latin typeface="Times New Roman"/>
                <a:cs typeface="Times New Roman"/>
              </a:rPr>
              <a:t>адресу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92023"/>
            <a:ext cx="1274064" cy="96926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394462"/>
            <a:ext cx="699389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75" dirty="0">
                <a:latin typeface="Times New Roman"/>
                <a:cs typeface="Times New Roman"/>
              </a:rPr>
              <a:t>Кто</a:t>
            </a:r>
            <a:r>
              <a:rPr sz="4400" b="0" spc="-25" dirty="0">
                <a:latin typeface="Times New Roman"/>
                <a:cs typeface="Times New Roman"/>
              </a:rPr>
              <a:t> </a:t>
            </a:r>
            <a:r>
              <a:rPr sz="4400" b="0" dirty="0">
                <a:latin typeface="Times New Roman"/>
                <a:cs typeface="Times New Roman"/>
              </a:rPr>
              <a:t>предоставляет</a:t>
            </a:r>
            <a:r>
              <a:rPr sz="4400" b="0" spc="-20" dirty="0">
                <a:latin typeface="Times New Roman"/>
                <a:cs typeface="Times New Roman"/>
              </a:rPr>
              <a:t> </a:t>
            </a:r>
            <a:r>
              <a:rPr sz="4400" b="0" spc="-10" dirty="0">
                <a:latin typeface="Times New Roman"/>
                <a:cs typeface="Times New Roman"/>
              </a:rPr>
              <a:t>сведения?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1700" y="1557654"/>
            <a:ext cx="10139680" cy="390588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 marR="5080">
              <a:lnSpc>
                <a:spcPts val="3160"/>
              </a:lnSpc>
              <a:spcBef>
                <a:spcPts val="365"/>
              </a:spcBef>
            </a:pPr>
            <a:r>
              <a:rPr sz="2800" spc="-20" dirty="0">
                <a:latin typeface="Times New Roman"/>
                <a:cs typeface="Times New Roman"/>
              </a:rPr>
              <a:t>Форма</a:t>
            </a:r>
            <a:r>
              <a:rPr sz="2800" spc="3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федерального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статистического</a:t>
            </a:r>
            <a:r>
              <a:rPr sz="2800" spc="4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наблюдения</a:t>
            </a:r>
            <a:r>
              <a:rPr sz="2800" spc="3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N</a:t>
            </a:r>
            <a:r>
              <a:rPr sz="2800" spc="2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13</a:t>
            </a:r>
            <a:r>
              <a:rPr sz="2800" spc="2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"Сведения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беременности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абортивным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40" dirty="0">
                <a:latin typeface="Times New Roman"/>
                <a:cs typeface="Times New Roman"/>
              </a:rPr>
              <a:t>исходом"</a:t>
            </a:r>
            <a:endParaRPr sz="2800">
              <a:latin typeface="Times New Roman"/>
              <a:cs typeface="Times New Roman"/>
            </a:endParaRPr>
          </a:p>
          <a:p>
            <a:pPr marL="12700" marR="1465580">
              <a:lnSpc>
                <a:spcPts val="3190"/>
              </a:lnSpc>
              <a:spcBef>
                <a:spcPts val="605"/>
              </a:spcBef>
            </a:pPr>
            <a:r>
              <a:rPr sz="2800" dirty="0">
                <a:latin typeface="Times New Roman"/>
                <a:cs typeface="Times New Roman"/>
              </a:rPr>
              <a:t>предоставляется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юридическими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лицами</a:t>
            </a:r>
            <a:r>
              <a:rPr sz="2800" spc="3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-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медицинскими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организациями,</a:t>
            </a:r>
            <a:endParaRPr sz="2800">
              <a:latin typeface="Times New Roman"/>
              <a:cs typeface="Times New Roman"/>
            </a:endParaRPr>
          </a:p>
          <a:p>
            <a:pPr marL="12700" marR="367665">
              <a:lnSpc>
                <a:spcPct val="94000"/>
              </a:lnSpc>
              <a:spcBef>
                <a:spcPts val="525"/>
              </a:spcBef>
            </a:pPr>
            <a:r>
              <a:rPr sz="2800" spc="-25" dirty="0">
                <a:latin typeface="Times New Roman"/>
                <a:cs typeface="Times New Roman"/>
              </a:rPr>
              <a:t>входящими</a:t>
            </a:r>
            <a:r>
              <a:rPr sz="2800" spc="2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в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номенклатуру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медицинских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организаций </a:t>
            </a:r>
            <a:r>
              <a:rPr sz="2800" spc="-10" dirty="0">
                <a:latin typeface="Times New Roman"/>
                <a:cs typeface="Times New Roman"/>
              </a:rPr>
              <a:t>(приказ 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Минздрава </a:t>
            </a:r>
            <a:r>
              <a:rPr sz="2800" spc="-5" dirty="0">
                <a:latin typeface="Times New Roman"/>
                <a:cs typeface="Times New Roman"/>
              </a:rPr>
              <a:t>России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от</a:t>
            </a:r>
            <a:r>
              <a:rPr sz="2800" spc="-5" dirty="0">
                <a:latin typeface="Times New Roman"/>
                <a:cs typeface="Times New Roman"/>
              </a:rPr>
              <a:t> 6 </a:t>
            </a:r>
            <a:r>
              <a:rPr sz="2800" dirty="0">
                <a:latin typeface="Times New Roman"/>
                <a:cs typeface="Times New Roman"/>
              </a:rPr>
              <a:t>августа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2013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160" dirty="0">
                <a:latin typeface="Times New Roman"/>
                <a:cs typeface="Times New Roman"/>
              </a:rPr>
              <a:t>г.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N</a:t>
            </a:r>
            <a:r>
              <a:rPr sz="2800" dirty="0">
                <a:latin typeface="Times New Roman"/>
                <a:cs typeface="Times New Roman"/>
              </a:rPr>
              <a:t> 529н</a:t>
            </a:r>
            <a:r>
              <a:rPr sz="2800" spc="-5" dirty="0">
                <a:latin typeface="Times New Roman"/>
                <a:cs typeface="Times New Roman"/>
              </a:rPr>
              <a:t> «Об утверждении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номенклатуры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медицинских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организаций»,</a:t>
            </a:r>
            <a:endParaRPr sz="2800">
              <a:latin typeface="Times New Roman"/>
              <a:cs typeface="Times New Roman"/>
            </a:endParaRPr>
          </a:p>
          <a:p>
            <a:pPr marL="12700" marR="705485">
              <a:lnSpc>
                <a:spcPts val="3190"/>
              </a:lnSpc>
              <a:spcBef>
                <a:spcPts val="680"/>
              </a:spcBef>
            </a:pPr>
            <a:r>
              <a:rPr sz="2800" spc="-10" dirty="0">
                <a:latin typeface="Times New Roman"/>
                <a:cs typeface="Times New Roman"/>
              </a:rPr>
              <a:t>оказывающие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акушерско-гинекологическую</a:t>
            </a:r>
            <a:r>
              <a:rPr sz="2800" spc="2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помощь</a:t>
            </a:r>
            <a:r>
              <a:rPr sz="2800" spc="-15" dirty="0">
                <a:latin typeface="Times New Roman"/>
                <a:cs typeface="Times New Roman"/>
              </a:rPr>
              <a:t> во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время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беременности,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родов</a:t>
            </a:r>
            <a:r>
              <a:rPr sz="2800" spc="-5" dirty="0">
                <a:latin typeface="Times New Roman"/>
                <a:cs typeface="Times New Roman"/>
              </a:rPr>
              <a:t> и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в </a:t>
            </a:r>
            <a:r>
              <a:rPr sz="2800" spc="-10" dirty="0">
                <a:latin typeface="Times New Roman"/>
                <a:cs typeface="Times New Roman"/>
              </a:rPr>
              <a:t>послеродовом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периоде.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92023"/>
            <a:ext cx="1274064" cy="96926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88008" y="1597152"/>
            <a:ext cx="926591" cy="138988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88008" y="3258311"/>
            <a:ext cx="926591" cy="139293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05728" y="1603247"/>
            <a:ext cx="4404360" cy="317296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895344" y="4922520"/>
            <a:ext cx="926591" cy="1392936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07796" y="581913"/>
            <a:ext cx="9690735" cy="968375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>
              <a:lnSpc>
                <a:spcPts val="3579"/>
              </a:lnSpc>
              <a:spcBef>
                <a:spcPts val="440"/>
              </a:spcBef>
            </a:pPr>
            <a:r>
              <a:rPr dirty="0"/>
              <a:t>Первичная</a:t>
            </a:r>
            <a:r>
              <a:rPr spc="-10" dirty="0"/>
              <a:t> </a:t>
            </a:r>
            <a:r>
              <a:rPr dirty="0"/>
              <a:t>учетная</a:t>
            </a:r>
            <a:r>
              <a:rPr spc="-10" dirty="0"/>
              <a:t> </a:t>
            </a:r>
            <a:r>
              <a:rPr spc="-5" dirty="0"/>
              <a:t>медицинская</a:t>
            </a:r>
            <a:r>
              <a:rPr spc="5" dirty="0"/>
              <a:t> </a:t>
            </a:r>
            <a:r>
              <a:rPr spc="-5" dirty="0"/>
              <a:t>документация</a:t>
            </a:r>
            <a:r>
              <a:rPr spc="5" dirty="0"/>
              <a:t> </a:t>
            </a:r>
            <a:r>
              <a:rPr dirty="0"/>
              <a:t>для </a:t>
            </a:r>
            <a:r>
              <a:rPr spc="-785" dirty="0"/>
              <a:t> </a:t>
            </a:r>
            <a:r>
              <a:rPr spc="-10" dirty="0"/>
              <a:t>формы</a:t>
            </a:r>
            <a:r>
              <a:rPr spc="-30" dirty="0"/>
              <a:t> </a:t>
            </a:r>
            <a:r>
              <a:rPr spc="5" dirty="0"/>
              <a:t>№</a:t>
            </a:r>
            <a:r>
              <a:rPr spc="-15" dirty="0"/>
              <a:t> </a:t>
            </a:r>
            <a:r>
              <a:rPr dirty="0"/>
              <a:t>13: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627122" y="1917928"/>
            <a:ext cx="3143250" cy="988694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1100" dirty="0">
                <a:latin typeface="Times New Roman"/>
                <a:cs typeface="Times New Roman"/>
              </a:rPr>
              <a:t>№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066/у</a:t>
            </a:r>
            <a:r>
              <a:rPr sz="1100" spc="-40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-02</a:t>
            </a: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ts val="1180"/>
              </a:lnSpc>
              <a:spcBef>
                <a:spcPts val="275"/>
              </a:spcBef>
            </a:pPr>
            <a:r>
              <a:rPr sz="1100" dirty="0">
                <a:latin typeface="Calibri"/>
                <a:cs typeface="Calibri"/>
              </a:rPr>
              <a:t>Статистическая карта выбывшего из стационара 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круглосуточного </a:t>
            </a:r>
            <a:r>
              <a:rPr sz="1100" dirty="0">
                <a:latin typeface="Calibri"/>
                <a:cs typeface="Calibri"/>
              </a:rPr>
              <a:t>пребывания, дневного стационара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при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больничном</a:t>
            </a:r>
            <a:r>
              <a:rPr sz="1100" spc="-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учреждении,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дневного</a:t>
            </a:r>
            <a:r>
              <a:rPr sz="1100" spc="-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стационара </a:t>
            </a:r>
            <a:r>
              <a:rPr sz="1100" spc="-229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при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амбулаторно-поликлиническом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учреждении,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150"/>
              </a:lnSpc>
            </a:pPr>
            <a:r>
              <a:rPr sz="1100" dirty="0">
                <a:latin typeface="Calibri"/>
                <a:cs typeface="Calibri"/>
              </a:rPr>
              <a:t>стационара</a:t>
            </a:r>
            <a:r>
              <a:rPr sz="1100" spc="-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на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дому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42361" y="3681450"/>
            <a:ext cx="2900680" cy="60515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100" dirty="0">
                <a:latin typeface="Calibri"/>
                <a:cs typeface="Calibri"/>
              </a:rPr>
              <a:t>№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025/у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003-2/у-20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100" dirty="0">
                <a:latin typeface="Calibri"/>
                <a:cs typeface="Calibri"/>
              </a:rPr>
              <a:t>Карта</a:t>
            </a:r>
            <a:r>
              <a:rPr sz="1100" spc="-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пациента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при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искусственном</a:t>
            </a:r>
            <a:r>
              <a:rPr sz="1100" spc="-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прерывании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беременности</a:t>
            </a:r>
            <a:r>
              <a:rPr sz="1100" spc="-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медикаментозным</a:t>
            </a:r>
            <a:r>
              <a:rPr sz="1100" spc="-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методом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34839" y="5481929"/>
            <a:ext cx="2823845" cy="53594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100" dirty="0">
                <a:latin typeface="Times New Roman"/>
                <a:cs typeface="Times New Roman"/>
              </a:rPr>
              <a:t>№</a:t>
            </a:r>
            <a:r>
              <a:rPr sz="1100" spc="-5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002/у</a:t>
            </a:r>
            <a:endParaRPr sz="1100">
              <a:latin typeface="Times New Roman"/>
              <a:cs typeface="Times New Roman"/>
            </a:endParaRPr>
          </a:p>
          <a:p>
            <a:pPr marL="12700" marR="5080">
              <a:lnSpc>
                <a:spcPts val="1160"/>
              </a:lnSpc>
              <a:spcBef>
                <a:spcPts val="280"/>
              </a:spcBef>
            </a:pPr>
            <a:r>
              <a:rPr sz="1100" dirty="0">
                <a:latin typeface="Calibri"/>
                <a:cs typeface="Calibri"/>
              </a:rPr>
              <a:t>Журнал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учета</a:t>
            </a:r>
            <a:r>
              <a:rPr sz="1100" spc="-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приема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беременных,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рожениц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и </a:t>
            </a:r>
            <a:r>
              <a:rPr sz="1100" spc="-2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родильниц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56976" y="192023"/>
            <a:ext cx="1274064" cy="96926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6863" y="1475232"/>
            <a:ext cx="10009632" cy="505968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10257" y="534670"/>
            <a:ext cx="758190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Форма </a:t>
            </a:r>
            <a:r>
              <a:rPr dirty="0"/>
              <a:t>№ 13 </a:t>
            </a:r>
            <a:r>
              <a:rPr spc="-5" dirty="0"/>
              <a:t>«Сведения </a:t>
            </a:r>
            <a:r>
              <a:rPr dirty="0"/>
              <a:t>о </a:t>
            </a:r>
            <a:r>
              <a:rPr spc="-5" dirty="0"/>
              <a:t>беременности </a:t>
            </a:r>
            <a:r>
              <a:rPr dirty="0"/>
              <a:t>с </a:t>
            </a:r>
            <a:r>
              <a:rPr spc="-790" dirty="0"/>
              <a:t> </a:t>
            </a:r>
            <a:r>
              <a:rPr spc="-10" dirty="0"/>
              <a:t>абортивным</a:t>
            </a:r>
            <a:r>
              <a:rPr spc="-40" dirty="0"/>
              <a:t> исходом»</a:t>
            </a:r>
            <a:r>
              <a:rPr spc="-35" dirty="0"/>
              <a:t> </a:t>
            </a:r>
            <a:r>
              <a:rPr sz="2800" spc="-5" dirty="0">
                <a:solidFill>
                  <a:srgbClr val="C00000"/>
                </a:solidFill>
              </a:rPr>
              <a:t>До 22 </a:t>
            </a:r>
            <a:r>
              <a:rPr sz="2800" spc="-10" dirty="0">
                <a:solidFill>
                  <a:srgbClr val="C00000"/>
                </a:solidFill>
              </a:rPr>
              <a:t>недель</a:t>
            </a:r>
            <a:endParaRPr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8255" y="301752"/>
            <a:ext cx="3837432" cy="124968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61904" y="137160"/>
            <a:ext cx="1530096" cy="118872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50208" y="1871472"/>
            <a:ext cx="3791712" cy="15880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906511" y="1871472"/>
            <a:ext cx="3590544" cy="156362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47615" y="3755135"/>
            <a:ext cx="2599943" cy="126492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357616" y="3715511"/>
            <a:ext cx="2688335" cy="126492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553711" y="5312664"/>
            <a:ext cx="2584704" cy="126492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842504" y="5273040"/>
            <a:ext cx="3718559" cy="1264920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042416" y="917447"/>
            <a:ext cx="3837940" cy="824865"/>
          </a:xfrm>
          <a:prstGeom prst="rect">
            <a:avLst/>
          </a:prstGeom>
          <a:solidFill>
            <a:srgbClr val="2E5495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70"/>
              </a:lnSpc>
            </a:pPr>
            <a:r>
              <a:rPr sz="2800" spc="-40" dirty="0">
                <a:solidFill>
                  <a:srgbClr val="FFFFFF"/>
                </a:solidFill>
                <a:latin typeface="Times New Roman"/>
                <a:cs typeface="Times New Roman"/>
              </a:rPr>
              <a:t>Результаты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доабортного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3260"/>
              </a:lnSpc>
            </a:pPr>
            <a:r>
              <a:rPr sz="2800" spc="-30" dirty="0">
                <a:solidFill>
                  <a:srgbClr val="FFFFFF"/>
                </a:solidFill>
                <a:latin typeface="Times New Roman"/>
                <a:cs typeface="Times New Roman"/>
              </a:rPr>
              <a:t>консультирования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9589007" y="1444752"/>
            <a:ext cx="109855" cy="109855"/>
          </a:xfrm>
          <a:custGeom>
            <a:avLst/>
            <a:gdLst/>
            <a:ahLst/>
            <a:cxnLst/>
            <a:rect l="l" t="t" r="r" b="b"/>
            <a:pathLst>
              <a:path w="109854" h="109855">
                <a:moveTo>
                  <a:pt x="109727" y="0"/>
                </a:moveTo>
                <a:lnTo>
                  <a:pt x="0" y="0"/>
                </a:lnTo>
                <a:lnTo>
                  <a:pt x="0" y="109727"/>
                </a:lnTo>
                <a:lnTo>
                  <a:pt x="109727" y="109727"/>
                </a:lnTo>
                <a:lnTo>
                  <a:pt x="1097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615678" y="1427734"/>
            <a:ext cx="101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4471C4"/>
                </a:solidFill>
                <a:latin typeface="Times New Roman"/>
                <a:cs typeface="Times New Roman"/>
              </a:rPr>
              <a:t>у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39840" y="530351"/>
            <a:ext cx="3039110" cy="74104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63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0"/>
              </a:spcBef>
            </a:pPr>
            <a:r>
              <a:rPr sz="1200" spc="-5" dirty="0">
                <a:latin typeface="Times New Roman"/>
                <a:cs typeface="Times New Roman"/>
              </a:rPr>
              <a:t>Число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женщин,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обратившихся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10" dirty="0">
                <a:latin typeface="Times New Roman"/>
                <a:cs typeface="Times New Roman"/>
              </a:rPr>
              <a:t>медицинскую</a:t>
            </a:r>
            <a:endParaRPr sz="1200">
              <a:latin typeface="Times New Roman"/>
              <a:cs typeface="Times New Roman"/>
            </a:endParaRPr>
          </a:p>
          <a:p>
            <a:pPr marL="64769" marR="21590" indent="-34925" algn="ctr">
              <a:lnSpc>
                <a:spcPct val="114999"/>
              </a:lnSpc>
              <a:tabLst>
                <a:tab pos="3008630" algn="l"/>
              </a:tabLst>
            </a:pPr>
            <a:r>
              <a:rPr sz="1200" spc="-5" dirty="0">
                <a:latin typeface="Times New Roman"/>
                <a:cs typeface="Times New Roman"/>
              </a:rPr>
              <a:t>организацию </a:t>
            </a:r>
            <a:r>
              <a:rPr sz="1200" dirty="0">
                <a:latin typeface="Times New Roman"/>
                <a:cs typeface="Times New Roman"/>
              </a:rPr>
              <a:t>за </a:t>
            </a:r>
            <a:r>
              <a:rPr sz="1200" spc="-5" dirty="0">
                <a:latin typeface="Times New Roman"/>
                <a:cs typeface="Times New Roman"/>
              </a:rPr>
              <a:t>направлением </a:t>
            </a:r>
            <a:r>
              <a:rPr sz="1200" dirty="0">
                <a:latin typeface="Times New Roman"/>
                <a:cs typeface="Times New Roman"/>
              </a:rPr>
              <a:t>на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медицинский</a:t>
            </a:r>
            <a:r>
              <a:rPr sz="1200" spc="-4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аборт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легальный, </a:t>
            </a:r>
            <a:r>
              <a:rPr sz="1200" spc="-10" dirty="0">
                <a:latin typeface="Times New Roman"/>
                <a:cs typeface="Times New Roman"/>
              </a:rPr>
              <a:t>всего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524000" y="3429000"/>
            <a:ext cx="1719580" cy="280670"/>
          </a:xfrm>
          <a:custGeom>
            <a:avLst/>
            <a:gdLst/>
            <a:ahLst/>
            <a:cxnLst/>
            <a:rect l="l" t="t" r="r" b="b"/>
            <a:pathLst>
              <a:path w="1719580" h="280670">
                <a:moveTo>
                  <a:pt x="1719072" y="0"/>
                </a:moveTo>
                <a:lnTo>
                  <a:pt x="0" y="0"/>
                </a:lnTo>
                <a:lnTo>
                  <a:pt x="0" y="280416"/>
                </a:lnTo>
                <a:lnTo>
                  <a:pt x="1719072" y="280416"/>
                </a:lnTo>
                <a:lnTo>
                  <a:pt x="17190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1511553" y="3406520"/>
            <a:ext cx="17278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Таблица</a:t>
            </a:r>
            <a:r>
              <a:rPr sz="24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900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11553" y="3771976"/>
            <a:ext cx="18637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Таблица</a:t>
            </a:r>
            <a:r>
              <a:rPr sz="2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1100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601711" y="3322320"/>
            <a:ext cx="146685" cy="143510"/>
          </a:xfrm>
          <a:custGeom>
            <a:avLst/>
            <a:gdLst/>
            <a:ahLst/>
            <a:cxnLst/>
            <a:rect l="l" t="t" r="r" b="b"/>
            <a:pathLst>
              <a:path w="146684" h="143510">
                <a:moveTo>
                  <a:pt x="146303" y="0"/>
                </a:moveTo>
                <a:lnTo>
                  <a:pt x="0" y="0"/>
                </a:lnTo>
                <a:lnTo>
                  <a:pt x="0" y="143255"/>
                </a:lnTo>
                <a:lnTo>
                  <a:pt x="146303" y="143255"/>
                </a:lnTo>
                <a:lnTo>
                  <a:pt x="1463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589901" y="3304413"/>
            <a:ext cx="1149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 dirty="0">
                <a:solidFill>
                  <a:srgbClr val="4471C4"/>
                </a:solidFill>
                <a:latin typeface="Arial"/>
                <a:cs typeface="Arial"/>
              </a:rPr>
              <a:t>J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395215" y="2115311"/>
            <a:ext cx="3075940" cy="1085215"/>
          </a:xfrm>
          <a:custGeom>
            <a:avLst/>
            <a:gdLst/>
            <a:ahLst/>
            <a:cxnLst/>
            <a:rect l="l" t="t" r="r" b="b"/>
            <a:pathLst>
              <a:path w="3075940" h="1085214">
                <a:moveTo>
                  <a:pt x="3075432" y="0"/>
                </a:moveTo>
                <a:lnTo>
                  <a:pt x="0" y="0"/>
                </a:lnTo>
                <a:lnTo>
                  <a:pt x="0" y="1085088"/>
                </a:lnTo>
                <a:lnTo>
                  <a:pt x="3075432" y="1085088"/>
                </a:lnTo>
                <a:lnTo>
                  <a:pt x="30754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406265" y="2074290"/>
            <a:ext cx="3054985" cy="1197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9710" marR="213360" indent="359410">
              <a:lnSpc>
                <a:spcPct val="1133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из них </a:t>
            </a:r>
            <a:r>
              <a:rPr sz="1200" spc="-15" dirty="0">
                <a:latin typeface="Times New Roman"/>
                <a:cs typeface="Times New Roman"/>
              </a:rPr>
              <a:t>проконсультировано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Центрах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медико-социальной</a:t>
            </a:r>
            <a:r>
              <a:rPr sz="1200" spc="-5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поддержки</a:t>
            </a:r>
            <a:endParaRPr sz="1200">
              <a:latin typeface="Times New Roman"/>
              <a:cs typeface="Times New Roman"/>
            </a:endParaRPr>
          </a:p>
          <a:p>
            <a:pPr marL="12700" marR="5080" indent="-1905" algn="ctr">
              <a:lnSpc>
                <a:spcPct val="100000"/>
              </a:lnSpc>
            </a:pPr>
            <a:r>
              <a:rPr sz="1200" spc="-5" dirty="0">
                <a:latin typeface="Times New Roman"/>
                <a:cs typeface="Times New Roman"/>
              </a:rPr>
              <a:t>беременных женщин, </a:t>
            </a:r>
            <a:r>
              <a:rPr sz="1200" spc="-10" dirty="0">
                <a:latin typeface="Times New Roman"/>
                <a:cs typeface="Times New Roman"/>
              </a:rPr>
              <a:t>оказавшихся </a:t>
            </a:r>
            <a:r>
              <a:rPr sz="1200" dirty="0">
                <a:latin typeface="Times New Roman"/>
                <a:cs typeface="Times New Roman"/>
              </a:rPr>
              <a:t>в </a:t>
            </a:r>
            <a:r>
              <a:rPr sz="1200" spc="-20" dirty="0">
                <a:latin typeface="Times New Roman"/>
                <a:cs typeface="Times New Roman"/>
              </a:rPr>
              <a:t>трудной 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жизненной </a:t>
            </a:r>
            <a:r>
              <a:rPr sz="1200" spc="-10" dirty="0">
                <a:latin typeface="Times New Roman"/>
                <a:cs typeface="Times New Roman"/>
              </a:rPr>
              <a:t>ситуации, </a:t>
            </a:r>
            <a:r>
              <a:rPr sz="1200" dirty="0">
                <a:latin typeface="Times New Roman"/>
                <a:cs typeface="Times New Roman"/>
              </a:rPr>
              <a:t>или в </a:t>
            </a:r>
            <a:r>
              <a:rPr sz="1200" spc="-5" dirty="0">
                <a:latin typeface="Times New Roman"/>
                <a:cs typeface="Times New Roman"/>
              </a:rPr>
              <a:t>кабинетах </a:t>
            </a:r>
            <a:r>
              <a:rPr sz="1200" spc="-10" dirty="0">
                <a:latin typeface="Times New Roman"/>
                <a:cs typeface="Times New Roman"/>
              </a:rPr>
              <a:t>медико- </a:t>
            </a:r>
            <a:r>
              <a:rPr sz="1200" spc="-28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социальной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помощи</a:t>
            </a:r>
            <a:endParaRPr sz="1200">
              <a:latin typeface="Times New Roman"/>
              <a:cs typeface="Times New Roman"/>
            </a:endParaRPr>
          </a:p>
          <a:p>
            <a:pPr marL="33655" algn="ctr">
              <a:lnSpc>
                <a:spcPct val="100000"/>
              </a:lnSpc>
              <a:spcBef>
                <a:spcPts val="204"/>
              </a:spcBef>
              <a:tabLst>
                <a:tab pos="640080" algn="l"/>
              </a:tabLst>
            </a:pPr>
            <a:r>
              <a:rPr sz="1200" dirty="0">
                <a:latin typeface="Times New Roman"/>
                <a:cs typeface="Times New Roman"/>
              </a:rPr>
              <a:t>2 </a:t>
            </a:r>
            <a:r>
              <a:rPr sz="12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1353800" y="3285744"/>
            <a:ext cx="134620" cy="140335"/>
          </a:xfrm>
          <a:custGeom>
            <a:avLst/>
            <a:gdLst/>
            <a:ahLst/>
            <a:cxnLst/>
            <a:rect l="l" t="t" r="r" b="b"/>
            <a:pathLst>
              <a:path w="134620" h="140335">
                <a:moveTo>
                  <a:pt x="134111" y="0"/>
                </a:moveTo>
                <a:lnTo>
                  <a:pt x="0" y="0"/>
                </a:lnTo>
                <a:lnTo>
                  <a:pt x="0" y="140208"/>
                </a:lnTo>
                <a:lnTo>
                  <a:pt x="134111" y="140208"/>
                </a:lnTo>
                <a:lnTo>
                  <a:pt x="1341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1342623" y="3267836"/>
            <a:ext cx="1149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i="1" dirty="0">
                <a:solidFill>
                  <a:srgbClr val="4471C4"/>
                </a:solidFill>
                <a:latin typeface="Arial"/>
                <a:cs typeface="Arial"/>
              </a:rPr>
              <a:t>J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348471" y="2273807"/>
            <a:ext cx="2886710" cy="70104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175" rIns="0" bIns="0" rtlCol="0">
            <a:spAutoFit/>
          </a:bodyPr>
          <a:lstStyle/>
          <a:p>
            <a:pPr marL="249554">
              <a:lnSpc>
                <a:spcPct val="100000"/>
              </a:lnSpc>
              <a:spcBef>
                <a:spcPts val="25"/>
              </a:spcBef>
            </a:pPr>
            <a:r>
              <a:rPr sz="1200" dirty="0">
                <a:latin typeface="Times New Roman"/>
                <a:cs typeface="Times New Roman"/>
              </a:rPr>
              <a:t>из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них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отказались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от</a:t>
            </a:r>
            <a:r>
              <a:rPr sz="1200" spc="-10" dirty="0">
                <a:latin typeface="Times New Roman"/>
                <a:cs typeface="Times New Roman"/>
              </a:rPr>
              <a:t> искусственного</a:t>
            </a:r>
            <a:endParaRPr sz="1200">
              <a:latin typeface="Times New Roman"/>
              <a:cs typeface="Times New Roman"/>
            </a:endParaRPr>
          </a:p>
          <a:p>
            <a:pPr marL="13335" marR="6350" indent="168910">
              <a:lnSpc>
                <a:spcPts val="1630"/>
              </a:lnSpc>
              <a:spcBef>
                <a:spcPts val="80"/>
              </a:spcBef>
            </a:pPr>
            <a:r>
              <a:rPr sz="1200" spc="-5" dirty="0">
                <a:latin typeface="Times New Roman"/>
                <a:cs typeface="Times New Roman"/>
              </a:rPr>
              <a:t>прерывания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беременности</a:t>
            </a:r>
            <a:r>
              <a:rPr sz="1200" spc="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и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взяты</a:t>
            </a:r>
            <a:r>
              <a:rPr sz="1200" dirty="0">
                <a:latin typeface="Times New Roman"/>
                <a:cs typeface="Times New Roman"/>
              </a:rPr>
              <a:t> </a:t>
            </a:r>
            <a:r>
              <a:rPr sz="1200" spc="-15" dirty="0">
                <a:latin typeface="Times New Roman"/>
                <a:cs typeface="Times New Roman"/>
              </a:rPr>
              <a:t>под 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диспансерное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spc="-10" dirty="0">
                <a:latin typeface="Times New Roman"/>
                <a:cs typeface="Times New Roman"/>
              </a:rPr>
              <a:t>наблюдение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беременности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494011" y="2883230"/>
            <a:ext cx="10223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8031733" y="1859533"/>
            <a:ext cx="3469640" cy="1680845"/>
            <a:chOff x="8031733" y="1859533"/>
            <a:chExt cx="3469640" cy="1680845"/>
          </a:xfrm>
        </p:grpSpPr>
        <p:sp>
          <p:nvSpPr>
            <p:cNvPr id="27" name="object 27"/>
            <p:cNvSpPr/>
            <p:nvPr/>
          </p:nvSpPr>
          <p:spPr>
            <a:xfrm>
              <a:off x="9620935" y="3078564"/>
              <a:ext cx="457200" cy="0"/>
            </a:xfrm>
            <a:custGeom>
              <a:avLst/>
              <a:gdLst/>
              <a:ahLst/>
              <a:cxnLst/>
              <a:rect l="l" t="t" r="r" b="b"/>
              <a:pathLst>
                <a:path w="457200">
                  <a:moveTo>
                    <a:pt x="0" y="0"/>
                  </a:moveTo>
                  <a:lnTo>
                    <a:pt x="457200" y="0"/>
                  </a:lnTo>
                </a:path>
              </a:pathLst>
            </a:custGeom>
            <a:ln w="61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044433" y="1872233"/>
              <a:ext cx="3444240" cy="1655445"/>
            </a:xfrm>
            <a:custGeom>
              <a:avLst/>
              <a:gdLst/>
              <a:ahLst/>
              <a:cxnLst/>
              <a:rect l="l" t="t" r="r" b="b"/>
              <a:pathLst>
                <a:path w="3444240" h="1655445">
                  <a:moveTo>
                    <a:pt x="0" y="827531"/>
                  </a:moveTo>
                  <a:lnTo>
                    <a:pt x="4517" y="767127"/>
                  </a:lnTo>
                  <a:lnTo>
                    <a:pt x="17860" y="707898"/>
                  </a:lnTo>
                  <a:lnTo>
                    <a:pt x="39720" y="649995"/>
                  </a:lnTo>
                  <a:lnTo>
                    <a:pt x="69783" y="593566"/>
                  </a:lnTo>
                  <a:lnTo>
                    <a:pt x="107739" y="538763"/>
                  </a:lnTo>
                  <a:lnTo>
                    <a:pt x="153277" y="485733"/>
                  </a:lnTo>
                  <a:lnTo>
                    <a:pt x="206086" y="434627"/>
                  </a:lnTo>
                  <a:lnTo>
                    <a:pt x="235119" y="409843"/>
                  </a:lnTo>
                  <a:lnTo>
                    <a:pt x="265853" y="385595"/>
                  </a:lnTo>
                  <a:lnTo>
                    <a:pt x="298249" y="361903"/>
                  </a:lnTo>
                  <a:lnTo>
                    <a:pt x="332268" y="338785"/>
                  </a:lnTo>
                  <a:lnTo>
                    <a:pt x="367871" y="316260"/>
                  </a:lnTo>
                  <a:lnTo>
                    <a:pt x="405020" y="294347"/>
                  </a:lnTo>
                  <a:lnTo>
                    <a:pt x="443675" y="273064"/>
                  </a:lnTo>
                  <a:lnTo>
                    <a:pt x="483797" y="252431"/>
                  </a:lnTo>
                  <a:lnTo>
                    <a:pt x="525347" y="232465"/>
                  </a:lnTo>
                  <a:lnTo>
                    <a:pt x="568288" y="213186"/>
                  </a:lnTo>
                  <a:lnTo>
                    <a:pt x="612579" y="194612"/>
                  </a:lnTo>
                  <a:lnTo>
                    <a:pt x="658181" y="176761"/>
                  </a:lnTo>
                  <a:lnTo>
                    <a:pt x="705057" y="159654"/>
                  </a:lnTo>
                  <a:lnTo>
                    <a:pt x="753166" y="143307"/>
                  </a:lnTo>
                  <a:lnTo>
                    <a:pt x="802471" y="127741"/>
                  </a:lnTo>
                  <a:lnTo>
                    <a:pt x="852931" y="112973"/>
                  </a:lnTo>
                  <a:lnTo>
                    <a:pt x="904509" y="99023"/>
                  </a:lnTo>
                  <a:lnTo>
                    <a:pt x="957166" y="85908"/>
                  </a:lnTo>
                  <a:lnTo>
                    <a:pt x="1010861" y="73648"/>
                  </a:lnTo>
                  <a:lnTo>
                    <a:pt x="1065557" y="62262"/>
                  </a:lnTo>
                  <a:lnTo>
                    <a:pt x="1121215" y="51767"/>
                  </a:lnTo>
                  <a:lnTo>
                    <a:pt x="1177795" y="42184"/>
                  </a:lnTo>
                  <a:lnTo>
                    <a:pt x="1235260" y="33530"/>
                  </a:lnTo>
                  <a:lnTo>
                    <a:pt x="1293569" y="25824"/>
                  </a:lnTo>
                  <a:lnTo>
                    <a:pt x="1352684" y="19084"/>
                  </a:lnTo>
                  <a:lnTo>
                    <a:pt x="1412566" y="13331"/>
                  </a:lnTo>
                  <a:lnTo>
                    <a:pt x="1473176" y="8581"/>
                  </a:lnTo>
                  <a:lnTo>
                    <a:pt x="1534475" y="4855"/>
                  </a:lnTo>
                  <a:lnTo>
                    <a:pt x="1596425" y="2170"/>
                  </a:lnTo>
                  <a:lnTo>
                    <a:pt x="1658986" y="545"/>
                  </a:lnTo>
                  <a:lnTo>
                    <a:pt x="1722120" y="0"/>
                  </a:lnTo>
                  <a:lnTo>
                    <a:pt x="1785253" y="545"/>
                  </a:lnTo>
                  <a:lnTo>
                    <a:pt x="1847814" y="2170"/>
                  </a:lnTo>
                  <a:lnTo>
                    <a:pt x="1909764" y="4855"/>
                  </a:lnTo>
                  <a:lnTo>
                    <a:pt x="1971063" y="8581"/>
                  </a:lnTo>
                  <a:lnTo>
                    <a:pt x="2031673" y="13331"/>
                  </a:lnTo>
                  <a:lnTo>
                    <a:pt x="2091555" y="19084"/>
                  </a:lnTo>
                  <a:lnTo>
                    <a:pt x="2150670" y="25824"/>
                  </a:lnTo>
                  <a:lnTo>
                    <a:pt x="2208979" y="33530"/>
                  </a:lnTo>
                  <a:lnTo>
                    <a:pt x="2266444" y="42184"/>
                  </a:lnTo>
                  <a:lnTo>
                    <a:pt x="2323024" y="51767"/>
                  </a:lnTo>
                  <a:lnTo>
                    <a:pt x="2378682" y="62262"/>
                  </a:lnTo>
                  <a:lnTo>
                    <a:pt x="2433378" y="73648"/>
                  </a:lnTo>
                  <a:lnTo>
                    <a:pt x="2487073" y="85908"/>
                  </a:lnTo>
                  <a:lnTo>
                    <a:pt x="2539730" y="99023"/>
                  </a:lnTo>
                  <a:lnTo>
                    <a:pt x="2591308" y="112973"/>
                  </a:lnTo>
                  <a:lnTo>
                    <a:pt x="2641768" y="127741"/>
                  </a:lnTo>
                  <a:lnTo>
                    <a:pt x="2691073" y="143307"/>
                  </a:lnTo>
                  <a:lnTo>
                    <a:pt x="2739182" y="159654"/>
                  </a:lnTo>
                  <a:lnTo>
                    <a:pt x="2786058" y="176761"/>
                  </a:lnTo>
                  <a:lnTo>
                    <a:pt x="2831660" y="194612"/>
                  </a:lnTo>
                  <a:lnTo>
                    <a:pt x="2875951" y="213186"/>
                  </a:lnTo>
                  <a:lnTo>
                    <a:pt x="2918892" y="232465"/>
                  </a:lnTo>
                  <a:lnTo>
                    <a:pt x="2960442" y="252431"/>
                  </a:lnTo>
                  <a:lnTo>
                    <a:pt x="3000564" y="273064"/>
                  </a:lnTo>
                  <a:lnTo>
                    <a:pt x="3039219" y="294347"/>
                  </a:lnTo>
                  <a:lnTo>
                    <a:pt x="3076368" y="316260"/>
                  </a:lnTo>
                  <a:lnTo>
                    <a:pt x="3111971" y="338785"/>
                  </a:lnTo>
                  <a:lnTo>
                    <a:pt x="3145990" y="361903"/>
                  </a:lnTo>
                  <a:lnTo>
                    <a:pt x="3178386" y="385595"/>
                  </a:lnTo>
                  <a:lnTo>
                    <a:pt x="3209120" y="409843"/>
                  </a:lnTo>
                  <a:lnTo>
                    <a:pt x="3238153" y="434627"/>
                  </a:lnTo>
                  <a:lnTo>
                    <a:pt x="3290962" y="485733"/>
                  </a:lnTo>
                  <a:lnTo>
                    <a:pt x="3336500" y="538763"/>
                  </a:lnTo>
                  <a:lnTo>
                    <a:pt x="3374456" y="593566"/>
                  </a:lnTo>
                  <a:lnTo>
                    <a:pt x="3404519" y="649995"/>
                  </a:lnTo>
                  <a:lnTo>
                    <a:pt x="3426379" y="707898"/>
                  </a:lnTo>
                  <a:lnTo>
                    <a:pt x="3439722" y="767127"/>
                  </a:lnTo>
                  <a:lnTo>
                    <a:pt x="3444240" y="827531"/>
                  </a:lnTo>
                  <a:lnTo>
                    <a:pt x="3443104" y="857872"/>
                  </a:lnTo>
                  <a:lnTo>
                    <a:pt x="3434134" y="917707"/>
                  </a:lnTo>
                  <a:lnTo>
                    <a:pt x="3416494" y="976292"/>
                  </a:lnTo>
                  <a:lnTo>
                    <a:pt x="3390494" y="1033476"/>
                  </a:lnTo>
                  <a:lnTo>
                    <a:pt x="3356445" y="1089111"/>
                  </a:lnTo>
                  <a:lnTo>
                    <a:pt x="3314659" y="1143046"/>
                  </a:lnTo>
                  <a:lnTo>
                    <a:pt x="3265447" y="1195132"/>
                  </a:lnTo>
                  <a:lnTo>
                    <a:pt x="3209120" y="1245220"/>
                  </a:lnTo>
                  <a:lnTo>
                    <a:pt x="3178386" y="1269468"/>
                  </a:lnTo>
                  <a:lnTo>
                    <a:pt x="3145990" y="1293160"/>
                  </a:lnTo>
                  <a:lnTo>
                    <a:pt x="3111971" y="1316278"/>
                  </a:lnTo>
                  <a:lnTo>
                    <a:pt x="3076368" y="1338803"/>
                  </a:lnTo>
                  <a:lnTo>
                    <a:pt x="3039219" y="1360716"/>
                  </a:lnTo>
                  <a:lnTo>
                    <a:pt x="3000564" y="1381999"/>
                  </a:lnTo>
                  <a:lnTo>
                    <a:pt x="2960442" y="1402632"/>
                  </a:lnTo>
                  <a:lnTo>
                    <a:pt x="2918892" y="1422598"/>
                  </a:lnTo>
                  <a:lnTo>
                    <a:pt x="2875951" y="1441877"/>
                  </a:lnTo>
                  <a:lnTo>
                    <a:pt x="2831660" y="1460451"/>
                  </a:lnTo>
                  <a:lnTo>
                    <a:pt x="2786058" y="1478302"/>
                  </a:lnTo>
                  <a:lnTo>
                    <a:pt x="2739182" y="1495409"/>
                  </a:lnTo>
                  <a:lnTo>
                    <a:pt x="2691073" y="1511756"/>
                  </a:lnTo>
                  <a:lnTo>
                    <a:pt x="2641768" y="1527322"/>
                  </a:lnTo>
                  <a:lnTo>
                    <a:pt x="2591308" y="1542090"/>
                  </a:lnTo>
                  <a:lnTo>
                    <a:pt x="2539730" y="1556040"/>
                  </a:lnTo>
                  <a:lnTo>
                    <a:pt x="2487073" y="1569155"/>
                  </a:lnTo>
                  <a:lnTo>
                    <a:pt x="2433378" y="1581415"/>
                  </a:lnTo>
                  <a:lnTo>
                    <a:pt x="2378682" y="1592801"/>
                  </a:lnTo>
                  <a:lnTo>
                    <a:pt x="2323024" y="1603296"/>
                  </a:lnTo>
                  <a:lnTo>
                    <a:pt x="2266444" y="1612879"/>
                  </a:lnTo>
                  <a:lnTo>
                    <a:pt x="2208979" y="1621533"/>
                  </a:lnTo>
                  <a:lnTo>
                    <a:pt x="2150670" y="1629239"/>
                  </a:lnTo>
                  <a:lnTo>
                    <a:pt x="2091555" y="1635979"/>
                  </a:lnTo>
                  <a:lnTo>
                    <a:pt x="2031673" y="1641732"/>
                  </a:lnTo>
                  <a:lnTo>
                    <a:pt x="1971063" y="1646482"/>
                  </a:lnTo>
                  <a:lnTo>
                    <a:pt x="1909764" y="1650208"/>
                  </a:lnTo>
                  <a:lnTo>
                    <a:pt x="1847814" y="1652893"/>
                  </a:lnTo>
                  <a:lnTo>
                    <a:pt x="1785253" y="1654518"/>
                  </a:lnTo>
                  <a:lnTo>
                    <a:pt x="1722120" y="1655064"/>
                  </a:lnTo>
                  <a:lnTo>
                    <a:pt x="1658986" y="1654518"/>
                  </a:lnTo>
                  <a:lnTo>
                    <a:pt x="1596425" y="1652893"/>
                  </a:lnTo>
                  <a:lnTo>
                    <a:pt x="1534475" y="1650208"/>
                  </a:lnTo>
                  <a:lnTo>
                    <a:pt x="1473176" y="1646482"/>
                  </a:lnTo>
                  <a:lnTo>
                    <a:pt x="1412566" y="1641732"/>
                  </a:lnTo>
                  <a:lnTo>
                    <a:pt x="1352684" y="1635979"/>
                  </a:lnTo>
                  <a:lnTo>
                    <a:pt x="1293569" y="1629239"/>
                  </a:lnTo>
                  <a:lnTo>
                    <a:pt x="1235260" y="1621533"/>
                  </a:lnTo>
                  <a:lnTo>
                    <a:pt x="1177795" y="1612879"/>
                  </a:lnTo>
                  <a:lnTo>
                    <a:pt x="1121215" y="1603296"/>
                  </a:lnTo>
                  <a:lnTo>
                    <a:pt x="1065557" y="1592801"/>
                  </a:lnTo>
                  <a:lnTo>
                    <a:pt x="1010861" y="1581415"/>
                  </a:lnTo>
                  <a:lnTo>
                    <a:pt x="957166" y="1569155"/>
                  </a:lnTo>
                  <a:lnTo>
                    <a:pt x="904509" y="1556040"/>
                  </a:lnTo>
                  <a:lnTo>
                    <a:pt x="852931" y="1542090"/>
                  </a:lnTo>
                  <a:lnTo>
                    <a:pt x="802471" y="1527322"/>
                  </a:lnTo>
                  <a:lnTo>
                    <a:pt x="753166" y="1511756"/>
                  </a:lnTo>
                  <a:lnTo>
                    <a:pt x="705057" y="1495409"/>
                  </a:lnTo>
                  <a:lnTo>
                    <a:pt x="658181" y="1478302"/>
                  </a:lnTo>
                  <a:lnTo>
                    <a:pt x="612579" y="1460451"/>
                  </a:lnTo>
                  <a:lnTo>
                    <a:pt x="568288" y="1441877"/>
                  </a:lnTo>
                  <a:lnTo>
                    <a:pt x="525347" y="1422598"/>
                  </a:lnTo>
                  <a:lnTo>
                    <a:pt x="483797" y="1402632"/>
                  </a:lnTo>
                  <a:lnTo>
                    <a:pt x="443675" y="1381999"/>
                  </a:lnTo>
                  <a:lnTo>
                    <a:pt x="405020" y="1360716"/>
                  </a:lnTo>
                  <a:lnTo>
                    <a:pt x="367871" y="1338803"/>
                  </a:lnTo>
                  <a:lnTo>
                    <a:pt x="332268" y="1316278"/>
                  </a:lnTo>
                  <a:lnTo>
                    <a:pt x="298249" y="1293160"/>
                  </a:lnTo>
                  <a:lnTo>
                    <a:pt x="265853" y="1269468"/>
                  </a:lnTo>
                  <a:lnTo>
                    <a:pt x="235119" y="1245220"/>
                  </a:lnTo>
                  <a:lnTo>
                    <a:pt x="206086" y="1220436"/>
                  </a:lnTo>
                  <a:lnTo>
                    <a:pt x="153277" y="1169330"/>
                  </a:lnTo>
                  <a:lnTo>
                    <a:pt x="107739" y="1116300"/>
                  </a:lnTo>
                  <a:lnTo>
                    <a:pt x="69783" y="1061497"/>
                  </a:lnTo>
                  <a:lnTo>
                    <a:pt x="39720" y="1005068"/>
                  </a:lnTo>
                  <a:lnTo>
                    <a:pt x="17860" y="947165"/>
                  </a:lnTo>
                  <a:lnTo>
                    <a:pt x="4517" y="887936"/>
                  </a:lnTo>
                  <a:lnTo>
                    <a:pt x="0" y="827531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464819" y="4585715"/>
            <a:ext cx="3837940" cy="789940"/>
            <a:chOff x="464819" y="4585715"/>
            <a:chExt cx="3837940" cy="789940"/>
          </a:xfrm>
        </p:grpSpPr>
        <p:pic>
          <p:nvPicPr>
            <p:cNvPr id="30" name="object 3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4819" y="4585715"/>
              <a:ext cx="3837432" cy="789432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3167634" y="4895849"/>
              <a:ext cx="783590" cy="224154"/>
            </a:xfrm>
            <a:custGeom>
              <a:avLst/>
              <a:gdLst/>
              <a:ahLst/>
              <a:cxnLst/>
              <a:rect l="l" t="t" r="r" b="b"/>
              <a:pathLst>
                <a:path w="783589" h="224154">
                  <a:moveTo>
                    <a:pt x="0" y="112013"/>
                  </a:moveTo>
                  <a:lnTo>
                    <a:pt x="24507" y="72934"/>
                  </a:lnTo>
                  <a:lnTo>
                    <a:pt x="92125" y="39850"/>
                  </a:lnTo>
                  <a:lnTo>
                    <a:pt x="139334" y="26349"/>
                  </a:lnTo>
                  <a:lnTo>
                    <a:pt x="193999" y="15296"/>
                  </a:lnTo>
                  <a:lnTo>
                    <a:pt x="255014" y="7009"/>
                  </a:lnTo>
                  <a:lnTo>
                    <a:pt x="321273" y="1805"/>
                  </a:lnTo>
                  <a:lnTo>
                    <a:pt x="391668" y="0"/>
                  </a:lnTo>
                  <a:lnTo>
                    <a:pt x="462062" y="1805"/>
                  </a:lnTo>
                  <a:lnTo>
                    <a:pt x="528321" y="7009"/>
                  </a:lnTo>
                  <a:lnTo>
                    <a:pt x="589336" y="15296"/>
                  </a:lnTo>
                  <a:lnTo>
                    <a:pt x="644001" y="26349"/>
                  </a:lnTo>
                  <a:lnTo>
                    <a:pt x="691210" y="39850"/>
                  </a:lnTo>
                  <a:lnTo>
                    <a:pt x="729854" y="55484"/>
                  </a:lnTo>
                  <a:lnTo>
                    <a:pt x="777024" y="91883"/>
                  </a:lnTo>
                  <a:lnTo>
                    <a:pt x="783336" y="112013"/>
                  </a:lnTo>
                  <a:lnTo>
                    <a:pt x="777024" y="132144"/>
                  </a:lnTo>
                  <a:lnTo>
                    <a:pt x="729854" y="168543"/>
                  </a:lnTo>
                  <a:lnTo>
                    <a:pt x="691210" y="184177"/>
                  </a:lnTo>
                  <a:lnTo>
                    <a:pt x="644001" y="197678"/>
                  </a:lnTo>
                  <a:lnTo>
                    <a:pt x="589336" y="208731"/>
                  </a:lnTo>
                  <a:lnTo>
                    <a:pt x="528321" y="217018"/>
                  </a:lnTo>
                  <a:lnTo>
                    <a:pt x="462062" y="222222"/>
                  </a:lnTo>
                  <a:lnTo>
                    <a:pt x="391668" y="224027"/>
                  </a:lnTo>
                  <a:lnTo>
                    <a:pt x="321273" y="222222"/>
                  </a:lnTo>
                  <a:lnTo>
                    <a:pt x="255014" y="217018"/>
                  </a:lnTo>
                  <a:lnTo>
                    <a:pt x="193999" y="208731"/>
                  </a:lnTo>
                  <a:lnTo>
                    <a:pt x="139334" y="197678"/>
                  </a:lnTo>
                  <a:lnTo>
                    <a:pt x="92125" y="184177"/>
                  </a:lnTo>
                  <a:lnTo>
                    <a:pt x="53481" y="168543"/>
                  </a:lnTo>
                  <a:lnTo>
                    <a:pt x="6311" y="132144"/>
                  </a:lnTo>
                  <a:lnTo>
                    <a:pt x="0" y="112013"/>
                  </a:lnTo>
                  <a:close/>
                </a:path>
              </a:pathLst>
            </a:custGeom>
            <a:ln w="2539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1914</Words>
  <Application>Microsoft Office PowerPoint</Application>
  <PresentationFormat>Произвольный</PresentationFormat>
  <Paragraphs>550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Office Theme</vt:lpstr>
      <vt:lpstr>Форма № 13 «Сведения о беременности с  абортивным исходом»</vt:lpstr>
      <vt:lpstr>Форма № 13 «Сведения о беременности с  абортивным исходом» заполняется полностью.</vt:lpstr>
      <vt:lpstr>В ФСН № 13 включаются сведения обо  всех прерываниях беременности в сроки  до 22 недель, независимо от метода и  места прерывания беременности</vt:lpstr>
      <vt:lpstr>Презентация PowerPoint</vt:lpstr>
      <vt:lpstr>Кто предоставляет сведения?</vt:lpstr>
      <vt:lpstr>Кто предоставляет сведения?</vt:lpstr>
      <vt:lpstr>Первичная учетная медицинская документация для  формы № 13:</vt:lpstr>
      <vt:lpstr>Форма № 13 «Сведения о беременности с  абортивным исходом» До 22 недель</vt:lpstr>
      <vt:lpstr>Презентация PowerPoint</vt:lpstr>
      <vt:lpstr>Таблица 3000 показывает число женщин, умерших от  прерывания беременности (Только коды МКБ-10 O02 - O06 и O08)</vt:lpstr>
      <vt:lpstr>Форма № 13 «Сведения о беременности с  абортивным исходом»</vt:lpstr>
      <vt:lpstr>Пояснительные записки к форме № 13</vt:lpstr>
      <vt:lpstr>Пояснительные записки к форме № 13</vt:lpstr>
      <vt:lpstr>Форма № 13 «Сведения о беременности</vt:lpstr>
      <vt:lpstr>Форма № 13 «Сведения о беременности  с абортивным исходом»</vt:lpstr>
      <vt:lpstr>Форма № 13 «Сведения о беременности</vt:lpstr>
      <vt:lpstr>Форма № 13 «Сведения о беременности</vt:lpstr>
      <vt:lpstr>Форма № 13 «Сведения о беременности</vt:lpstr>
      <vt:lpstr>Форма № 13 «Сведения о беременности с  абортивным исходом»</vt:lpstr>
      <vt:lpstr>Форма № 13 «Сведения о беременности</vt:lpstr>
      <vt:lpstr>Форма № 13 «Сведения о беременности  с абортивным исходом»</vt:lpstr>
      <vt:lpstr>Форма № 13 «Сведения о беременности с  абортивным исходом»</vt:lpstr>
      <vt:lpstr>Форма № 13 «Сведения о беременности с  абортивным исходом»</vt:lpstr>
      <vt:lpstr>Презентация PowerPoint</vt:lpstr>
      <vt:lpstr>ФОРМА №13 - ФОРМА №14 Межформенный контроль</vt:lpstr>
      <vt:lpstr>ФОРМА №13 - ФОРМА №14 Межформенный контроль</vt:lpstr>
      <vt:lpstr>ФОРМА №13 - ФОРМА №32 Межформенный контроль</vt:lpstr>
      <vt:lpstr>ФОРМА №13 - ФОРМА №16-ВН Межформенный контроль</vt:lpstr>
      <vt:lpstr>ФОРМА №13 - ФОРМА №61 Межформенный контроль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Гребенник Татьяна Константиновна</dc:creator>
  <cp:lastModifiedBy>Ольга Юрьевна Дашкевич</cp:lastModifiedBy>
  <cp:revision>2</cp:revision>
  <dcterms:created xsi:type="dcterms:W3CDTF">2023-12-13T08:00:27Z</dcterms:created>
  <dcterms:modified xsi:type="dcterms:W3CDTF">2024-12-12T01:18:07Z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2023-12-11T00:00:00Z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2023-12-13T00:00:00Z</vt:filetime>
  </property>
</Properties>
</file>