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311" r:id="rId3"/>
    <p:sldId id="258" r:id="rId4"/>
    <p:sldId id="257" r:id="rId5"/>
    <p:sldId id="259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7" r:id="rId23"/>
    <p:sldId id="288" r:id="rId24"/>
    <p:sldId id="285" r:id="rId25"/>
    <p:sldId id="284" r:id="rId26"/>
    <p:sldId id="286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265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9" r:id="rId48"/>
    <p:sldId id="333" r:id="rId49"/>
    <p:sldId id="328" r:id="rId50"/>
    <p:sldId id="313" r:id="rId51"/>
    <p:sldId id="322" r:id="rId5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0" autoAdjust="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outlineViewPr>
    <p:cViewPr>
      <p:scale>
        <a:sx n="33" d="100"/>
        <a:sy n="33" d="100"/>
      </p:scale>
      <p:origin x="0" y="-222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C190-FC4B-4DCD-B67B-E24F7D78BA26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D6AD8-A8E7-4D1C-8B6A-3952AC8CC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950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AB60A5-570E-44D3-BD56-EE4002BCAA66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85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6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8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56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60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9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57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2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14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1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1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1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1000"/>
            <a:lum/>
          </a:blip>
          <a:srcRect/>
          <a:stretch>
            <a:fillRect t="-68000" b="-6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F09CD-8310-4308-B7A2-836FA60476B8}" type="datetimeFigureOut">
              <a:rPr lang="ru-RU" smtClean="0"/>
              <a:t>08.12.2024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69927-4478-43A1-A76E-226A39C79B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4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71591#l128" TargetMode="External"/><Relationship Id="rId2" Type="http://schemas.openxmlformats.org/officeDocument/2006/relationships/hyperlink" Target="https://normativ.kontur.ru/document?moduleid=1&amp;documentid=71591#l119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tiv.kontur.ru/document?moduleid=1&amp;documentid=71591#l128" TargetMode="External"/><Relationship Id="rId2" Type="http://schemas.openxmlformats.org/officeDocument/2006/relationships/hyperlink" Target="https://normativ.kontur.ru/document?moduleid=1&amp;documentid=71591#l11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71591#l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Требования к заполнению 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формы ФГСН № 61 «Сведения о ВИЧ-инфекции»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Заместитель главного врача, заведующая </a:t>
            </a:r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ОПЦ СПИД ГУЗ ККИБ 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Н.Ю.Логинова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423556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" y="0"/>
            <a:ext cx="10515600" cy="85344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По стадиям в таблице 2000 распределяются пациенты, находящиеся </a:t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под диспансерным наблюдением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573024" y="853440"/>
          <a:ext cx="10908032" cy="3442428"/>
        </p:xfrm>
        <a:graphic>
          <a:graphicData uri="http://schemas.openxmlformats.org/drawingml/2006/table">
            <a:tbl>
              <a:tblPr firstRow="1" firstCol="1" bandRow="1"/>
              <a:tblGrid>
                <a:gridCol w="1712554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4442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40951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84089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79296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1032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760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608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216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5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5216" y="94904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216" y="4510151"/>
          <a:ext cx="10960604" cy="2114425"/>
        </p:xfrm>
        <a:graphic>
          <a:graphicData uri="http://schemas.openxmlformats.org/drawingml/2006/table">
            <a:tbl>
              <a:tblPr/>
              <a:tblGrid>
                <a:gridCol w="830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 с болезнью, вызванной ВИЧ (гр. 6) имели клиническую стадию заболевания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установлена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5742432" y="4303776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96512" y="3824583"/>
            <a:ext cx="694944" cy="68645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4839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D97CA-0E97-40B8-9A65-1D9E7831B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544" y="145669"/>
            <a:ext cx="10515600" cy="106100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в таблице 2100  должно </a:t>
            </a: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соответствовать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 числу пациентов</a:t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на диспансерном наблюдении в таблице 2000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445768" y="1426128"/>
          <a:ext cx="10908032" cy="3442428"/>
        </p:xfrm>
        <a:graphic>
          <a:graphicData uri="http://schemas.openxmlformats.org/drawingml/2006/table">
            <a:tbl>
              <a:tblPr firstRow="1" firstCol="1" bandRow="1"/>
              <a:tblGrid>
                <a:gridCol w="1712554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4442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40951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84089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53988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62178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43663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79296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1032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760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6081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2163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5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DF13B4C-47AB-4E15-8FA7-7BB8D716D203}"/>
              </a:ext>
            </a:extLst>
          </p:cNvPr>
          <p:cNvSpPr txBox="1"/>
          <p:nvPr/>
        </p:nvSpPr>
        <p:spPr>
          <a:xfrm>
            <a:off x="487680" y="5288340"/>
            <a:ext cx="10866120" cy="132343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7680" y="160740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280" y="4888230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2100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120896" y="4247600"/>
            <a:ext cx="914400" cy="9144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77008" y="5057870"/>
            <a:ext cx="2647392" cy="77251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1811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обследованных пациентов в отчетном году не должно превышать число пациентов, состоящих под диспансерным наблюдением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7607071-1548-4FDC-975F-30BF1286B582}"/>
              </a:ext>
            </a:extLst>
          </p:cNvPr>
          <p:cNvGraphicFramePr>
            <a:graphicFrameLocks noGrp="1"/>
          </p:cNvGraphicFramePr>
          <p:nvPr/>
        </p:nvGraphicFramePr>
        <p:xfrm>
          <a:off x="557784" y="1520517"/>
          <a:ext cx="11151433" cy="4774864"/>
        </p:xfrm>
        <a:graphic>
          <a:graphicData uri="http://schemas.openxmlformats.org/drawingml/2006/table">
            <a:tbl>
              <a:tblPr firstRow="1" firstCol="1" bandRow="1"/>
              <a:tblGrid>
                <a:gridCol w="4204441">
                  <a:extLst>
                    <a:ext uri="{9D8B030D-6E8A-4147-A177-3AD203B41FA5}">
                      <a16:colId xmlns:a16="http://schemas.microsoft.com/office/drawing/2014/main" val="2898345357"/>
                    </a:ext>
                  </a:extLst>
                </a:gridCol>
                <a:gridCol w="431143">
                  <a:extLst>
                    <a:ext uri="{9D8B030D-6E8A-4147-A177-3AD203B41FA5}">
                      <a16:colId xmlns:a16="http://schemas.microsoft.com/office/drawing/2014/main" val="4043024647"/>
                    </a:ext>
                  </a:extLst>
                </a:gridCol>
                <a:gridCol w="718571">
                  <a:extLst>
                    <a:ext uri="{9D8B030D-6E8A-4147-A177-3AD203B41FA5}">
                      <a16:colId xmlns:a16="http://schemas.microsoft.com/office/drawing/2014/main" val="177930914"/>
                    </a:ext>
                  </a:extLst>
                </a:gridCol>
                <a:gridCol w="718571">
                  <a:extLst>
                    <a:ext uri="{9D8B030D-6E8A-4147-A177-3AD203B41FA5}">
                      <a16:colId xmlns:a16="http://schemas.microsoft.com/office/drawing/2014/main" val="4027682900"/>
                    </a:ext>
                  </a:extLst>
                </a:gridCol>
                <a:gridCol w="750508">
                  <a:extLst>
                    <a:ext uri="{9D8B030D-6E8A-4147-A177-3AD203B41FA5}">
                      <a16:colId xmlns:a16="http://schemas.microsoft.com/office/drawing/2014/main" val="73663783"/>
                    </a:ext>
                  </a:extLst>
                </a:gridCol>
                <a:gridCol w="821567">
                  <a:extLst>
                    <a:ext uri="{9D8B030D-6E8A-4147-A177-3AD203B41FA5}">
                      <a16:colId xmlns:a16="http://schemas.microsoft.com/office/drawing/2014/main" val="1727290837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633130027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245926801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1489226920"/>
                    </a:ext>
                  </a:extLst>
                </a:gridCol>
                <a:gridCol w="876658">
                  <a:extLst>
                    <a:ext uri="{9D8B030D-6E8A-4147-A177-3AD203B41FA5}">
                      <a16:colId xmlns:a16="http://schemas.microsoft.com/office/drawing/2014/main" val="1610238697"/>
                    </a:ext>
                  </a:extLst>
                </a:gridCol>
              </a:tblGrid>
              <a:tr h="182358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815613"/>
                  </a:ext>
                </a:extLst>
              </a:tr>
              <a:tr h="358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09683"/>
                  </a:ext>
                </a:extLst>
              </a:tr>
              <a:tr h="364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893181"/>
                  </a:ext>
                </a:extLst>
              </a:tr>
              <a:tr h="746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297726"/>
                  </a:ext>
                </a:extLst>
              </a:tr>
              <a:tr h="159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861342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313536"/>
                  </a:ext>
                </a:extLst>
              </a:tr>
              <a:tr h="273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979665"/>
                  </a:ext>
                </a:extLst>
              </a:tr>
              <a:tr h="248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3072838"/>
                  </a:ext>
                </a:extLst>
              </a:tr>
              <a:tr h="248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9950375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2219458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4351030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056098"/>
                  </a:ext>
                </a:extLst>
              </a:tr>
              <a:tr h="298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107898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356392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0437453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555131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723817"/>
                  </a:ext>
                </a:extLst>
              </a:tr>
              <a:tr h="1493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9273236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7784" y="196097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06568" y="1477884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69689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1D536-3B17-4480-8B9F-E3007A11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341377"/>
            <a:ext cx="11012423" cy="1231391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В таблицу 3100 вносятся только результаты обследования граждан Российской Федерации. Включают результаты лабораторного обследования пациента на ВИЧ только один раз, независимо от числа проведенных исследований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5330B-3915-448D-8B4C-0AAEC2FD2D77}"/>
              </a:ext>
            </a:extLst>
          </p:cNvPr>
          <p:cNvSpPr txBox="1"/>
          <p:nvPr/>
        </p:nvSpPr>
        <p:spPr>
          <a:xfrm>
            <a:off x="853440" y="5406353"/>
            <a:ext cx="1058075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Включение в таблицу 3100 строку 3 не тех пациентов, у которых диагноз ВИЧ-инфекция подтверждён методом ПЦР, а всех пациентов, которым проводилось исследование методом ПЦР на РНК ВИЧ в течение отчётного года, недопустимо</a:t>
            </a:r>
            <a:endParaRPr lang="ru-RU" sz="2200" dirty="0">
              <a:solidFill>
                <a:prstClr val="black"/>
              </a:solidFill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61DF914-FAC2-4271-B319-71CC8565E7A0}"/>
              </a:ext>
            </a:extLst>
          </p:cNvPr>
          <p:cNvGraphicFramePr>
            <a:graphicFrameLocks noGrp="1"/>
          </p:cNvGraphicFramePr>
          <p:nvPr/>
        </p:nvGraphicFramePr>
        <p:xfrm>
          <a:off x="682751" y="1789477"/>
          <a:ext cx="11033760" cy="32214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33178">
                  <a:extLst>
                    <a:ext uri="{9D8B030D-6E8A-4147-A177-3AD203B41FA5}">
                      <a16:colId xmlns:a16="http://schemas.microsoft.com/office/drawing/2014/main" val="2525194654"/>
                    </a:ext>
                  </a:extLst>
                </a:gridCol>
                <a:gridCol w="461867">
                  <a:extLst>
                    <a:ext uri="{9D8B030D-6E8A-4147-A177-3AD203B41FA5}">
                      <a16:colId xmlns:a16="http://schemas.microsoft.com/office/drawing/2014/main" val="676431847"/>
                    </a:ext>
                  </a:extLst>
                </a:gridCol>
                <a:gridCol w="873549">
                  <a:extLst>
                    <a:ext uri="{9D8B030D-6E8A-4147-A177-3AD203B41FA5}">
                      <a16:colId xmlns:a16="http://schemas.microsoft.com/office/drawing/2014/main" val="1352498194"/>
                    </a:ext>
                  </a:extLst>
                </a:gridCol>
                <a:gridCol w="1686706">
                  <a:extLst>
                    <a:ext uri="{9D8B030D-6E8A-4147-A177-3AD203B41FA5}">
                      <a16:colId xmlns:a16="http://schemas.microsoft.com/office/drawing/2014/main" val="1820682412"/>
                    </a:ext>
                  </a:extLst>
                </a:gridCol>
                <a:gridCol w="1686706">
                  <a:extLst>
                    <a:ext uri="{9D8B030D-6E8A-4147-A177-3AD203B41FA5}">
                      <a16:colId xmlns:a16="http://schemas.microsoft.com/office/drawing/2014/main" val="2220952390"/>
                    </a:ext>
                  </a:extLst>
                </a:gridCol>
                <a:gridCol w="1645877">
                  <a:extLst>
                    <a:ext uri="{9D8B030D-6E8A-4147-A177-3AD203B41FA5}">
                      <a16:colId xmlns:a16="http://schemas.microsoft.com/office/drawing/2014/main" val="1157154077"/>
                    </a:ext>
                  </a:extLst>
                </a:gridCol>
                <a:gridCol w="1645877">
                  <a:extLst>
                    <a:ext uri="{9D8B030D-6E8A-4147-A177-3AD203B41FA5}">
                      <a16:colId xmlns:a16="http://schemas.microsoft.com/office/drawing/2014/main" val="682811600"/>
                    </a:ext>
                  </a:extLst>
                </a:gridCol>
              </a:tblGrid>
              <a:tr h="2526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83574"/>
                  </a:ext>
                </a:extLst>
              </a:tr>
              <a:tr h="7580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502577"/>
                  </a:ext>
                </a:extLst>
              </a:tr>
              <a:tr h="252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0490186"/>
                  </a:ext>
                </a:extLst>
              </a:tr>
              <a:tr h="5053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3560311"/>
                  </a:ext>
                </a:extLst>
              </a:tr>
              <a:tr h="758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блотинга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выявлены антитела к ВИЧ 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328246"/>
                  </a:ext>
                </a:extLst>
              </a:tr>
              <a:tr h="6944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65336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04088" y="177809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3100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920" y="4230624"/>
            <a:ext cx="6047232" cy="82164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62764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471484" cy="117106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В таблицу 3600 включали только случаи впервые выявленной </a:t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сопутствующей патологии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2BF9BEA-C48D-4101-AF81-5914541B9DE6}"/>
              </a:ext>
            </a:extLst>
          </p:cNvPr>
          <p:cNvGraphicFramePr>
            <a:graphicFrameLocks noGrp="1"/>
          </p:cNvGraphicFramePr>
          <p:nvPr/>
        </p:nvGraphicFramePr>
        <p:xfrm>
          <a:off x="483168" y="2031135"/>
          <a:ext cx="11330879" cy="3369922"/>
        </p:xfrm>
        <a:graphic>
          <a:graphicData uri="http://schemas.openxmlformats.org/drawingml/2006/table">
            <a:tbl>
              <a:tblPr firstRow="1" firstCol="1" bandRow="1"/>
              <a:tblGrid>
                <a:gridCol w="1934722">
                  <a:extLst>
                    <a:ext uri="{9D8B030D-6E8A-4147-A177-3AD203B41FA5}">
                      <a16:colId xmlns:a16="http://schemas.microsoft.com/office/drawing/2014/main" val="3020733216"/>
                    </a:ext>
                  </a:extLst>
                </a:gridCol>
                <a:gridCol w="1559833">
                  <a:extLst>
                    <a:ext uri="{9D8B030D-6E8A-4147-A177-3AD203B41FA5}">
                      <a16:colId xmlns:a16="http://schemas.microsoft.com/office/drawing/2014/main" val="3260010011"/>
                    </a:ext>
                  </a:extLst>
                </a:gridCol>
                <a:gridCol w="474804">
                  <a:extLst>
                    <a:ext uri="{9D8B030D-6E8A-4147-A177-3AD203B41FA5}">
                      <a16:colId xmlns:a16="http://schemas.microsoft.com/office/drawing/2014/main" val="213799126"/>
                    </a:ext>
                  </a:extLst>
                </a:gridCol>
                <a:gridCol w="1412809">
                  <a:extLst>
                    <a:ext uri="{9D8B030D-6E8A-4147-A177-3AD203B41FA5}">
                      <a16:colId xmlns:a16="http://schemas.microsoft.com/office/drawing/2014/main" val="2136680360"/>
                    </a:ext>
                  </a:extLst>
                </a:gridCol>
                <a:gridCol w="1175076">
                  <a:extLst>
                    <a:ext uri="{9D8B030D-6E8A-4147-A177-3AD203B41FA5}">
                      <a16:colId xmlns:a16="http://schemas.microsoft.com/office/drawing/2014/main" val="3354329655"/>
                    </a:ext>
                  </a:extLst>
                </a:gridCol>
                <a:gridCol w="1124666">
                  <a:extLst>
                    <a:ext uri="{9D8B030D-6E8A-4147-A177-3AD203B41FA5}">
                      <a16:colId xmlns:a16="http://schemas.microsoft.com/office/drawing/2014/main" val="936402187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val="2446835585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val="1611364838"/>
                    </a:ext>
                  </a:extLst>
                </a:gridCol>
                <a:gridCol w="1216323">
                  <a:extLst>
                    <a:ext uri="{9D8B030D-6E8A-4147-A177-3AD203B41FA5}">
                      <a16:colId xmlns:a16="http://schemas.microsoft.com/office/drawing/2014/main" val="529203698"/>
                    </a:ext>
                  </a:extLst>
                </a:gridCol>
              </a:tblGrid>
              <a:tr h="55712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3380037"/>
                  </a:ext>
                </a:extLst>
              </a:tr>
              <a:tr h="92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2788363"/>
                  </a:ext>
                </a:extLst>
              </a:tr>
              <a:tr h="256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094484"/>
                  </a:ext>
                </a:extLst>
              </a:tr>
              <a:tr h="424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1301758"/>
                  </a:ext>
                </a:extLst>
              </a:tr>
              <a:tr h="424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724568"/>
                  </a:ext>
                </a:extLst>
              </a:tr>
              <a:tr h="2652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4838857"/>
                  </a:ext>
                </a:extLst>
              </a:tr>
              <a:tr h="5133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605482"/>
                  </a:ext>
                </a:extLst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5839968" y="1889760"/>
            <a:ext cx="3633216" cy="302361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17875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54396-DED9-401A-A4E8-A538E7EAD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2715"/>
            <a:ext cx="10515600" cy="156688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с неопределяемой вирусной нагрузкой по таблице 4000 </a:t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не должно значительно превышать число пациентов, получающих АРТ по таблице 6000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6175" y="1960467"/>
          <a:ext cx="11058146" cy="1899542"/>
        </p:xfrm>
        <a:graphic>
          <a:graphicData uri="http://schemas.openxmlformats.org/drawingml/2006/table">
            <a:tbl>
              <a:tblPr/>
              <a:tblGrid>
                <a:gridCol w="3071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58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NN 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5) 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(из табл. 2000, стр. 1, гр. 4), из них: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обследовано для определения вирусной нагрузки ВИЧ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неопределенной вирусной нагрузкой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58368" y="4510500"/>
          <a:ext cx="11131296" cy="949771"/>
        </p:xfrm>
        <a:graphic>
          <a:graphicData uri="http://schemas.openxmlformats.org/drawingml/2006/table">
            <a:tbl>
              <a:tblPr/>
              <a:tblGrid>
                <a:gridCol w="515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6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6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B20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B24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получавших антиретровирусную терапию (АРВТ)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67512" y="224139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4000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6384" y="457616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6000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1376" y="3547871"/>
            <a:ext cx="3621024" cy="56083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1376" y="4803649"/>
            <a:ext cx="6047232" cy="93271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76611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00A85-6EB3-4360-98E5-1184F5A9E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24" y="182880"/>
            <a:ext cx="11584525" cy="106674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Число пациентов с неопределяемой вирусной нагрузкой при обследовании всей когорты на диспансерном наблюдении не должно быть меньше, чем число пациентов, с неопределяемой вирусной нагрузкой, получающих АРТ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79477" y="1388889"/>
          <a:ext cx="10790729" cy="1949675"/>
        </p:xfrm>
        <a:graphic>
          <a:graphicData uri="http://schemas.openxmlformats.org/drawingml/2006/table">
            <a:tbl>
              <a:tblPr/>
              <a:tblGrid>
                <a:gridCol w="29974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8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8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NN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3)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5) дети в возрасте 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Осмотрено пациентов (из табл. 2000, стр. 1, гр. 4), из них: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обследовано для определения вирусной нагрузки ВИЧ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неопределенной вирусной нагрузкой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8245" y="163179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4000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71216" y="3665125"/>
          <a:ext cx="10959952" cy="2918554"/>
        </p:xfrm>
        <a:graphic>
          <a:graphicData uri="http://schemas.openxmlformats.org/drawingml/2006/table">
            <a:tbl>
              <a:tblPr/>
              <a:tblGrid>
                <a:gridCol w="2537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6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6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2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366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914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5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B20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B24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получавших антиретровирусную терапию (АРВТ)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с уровнем CD4: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351 - 500/мкл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200 - 350/мкл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100 - 199/мкл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50 - 99/мкл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4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50/мкл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914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88037" y="3673953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3600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8224" y="5498592"/>
            <a:ext cx="6047232" cy="135940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1920" y="3096768"/>
            <a:ext cx="4206240" cy="45110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4058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FF50148-116B-410F-B7C0-F96B6E12B923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191689"/>
          <a:ext cx="11265408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5971940">
                  <a:extLst>
                    <a:ext uri="{9D8B030D-6E8A-4147-A177-3AD203B41FA5}">
                      <a16:colId xmlns:a16="http://schemas.microsoft.com/office/drawing/2014/main" val="2311916567"/>
                    </a:ext>
                  </a:extLst>
                </a:gridCol>
                <a:gridCol w="542288">
                  <a:extLst>
                    <a:ext uri="{9D8B030D-6E8A-4147-A177-3AD203B41FA5}">
                      <a16:colId xmlns:a16="http://schemas.microsoft.com/office/drawing/2014/main" val="2334435392"/>
                    </a:ext>
                  </a:extLst>
                </a:gridCol>
                <a:gridCol w="1939430">
                  <a:extLst>
                    <a:ext uri="{9D8B030D-6E8A-4147-A177-3AD203B41FA5}">
                      <a16:colId xmlns:a16="http://schemas.microsoft.com/office/drawing/2014/main" val="3984097684"/>
                    </a:ext>
                  </a:extLst>
                </a:gridCol>
                <a:gridCol w="2811750">
                  <a:extLst>
                    <a:ext uri="{9D8B030D-6E8A-4147-A177-3AD203B41FA5}">
                      <a16:colId xmlns:a16="http://schemas.microsoft.com/office/drawing/2014/main" val="4191296250"/>
                    </a:ext>
                  </a:extLst>
                </a:gridCol>
              </a:tblGrid>
              <a:tr h="18258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пациентов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678888"/>
                  </a:ext>
                </a:extLst>
              </a:tr>
              <a:tr h="325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 статусом, вызванным ВИЧ (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11884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89116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962767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женщин, завершивших беременность родами в отчетном году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042555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женщин с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47141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3) женщин с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200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413784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CD4 не определялись </a:t>
                      </a: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424384"/>
                  </a:ext>
                </a:extLst>
              </a:tr>
              <a:tr h="4383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 и новорожденных, получивших химиопрофилактику передачи ВИЧ-инфекции от матери</a:t>
                      </a:r>
                      <a:b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ребенку </a:t>
                      </a: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0418774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81635" algn="just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 во время беременности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836446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191895" algn="just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родах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31119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1918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новорожденному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713694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получивших антиретровирусную терапию до беременности (из стр. 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756270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прекративших антиретровирусную терапию после родов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1869636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беременных, которым проведено исследование вирусной нагрузки перед родами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стр. 2)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867952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8163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стр.12) число беременных с вирусной нагрузкой перед родами выше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38163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порога чувствительности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9609417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59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новорожденных, получивших химиопрофилактику тремя антиретровирусными препаратами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577327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2159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Родилось живых детей от матерей (из стр. 2)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1286556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75438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 детей, у которых подтверждено наличие ВИЧ-инфекции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188116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2045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 установлен в первые два месяца после рождения (из стр. 16)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954682"/>
                  </a:ext>
                </a:extLst>
              </a:tr>
              <a:tr h="1461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1204595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 на грудном вскармливании (из стр.15)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633527"/>
                  </a:ext>
                </a:extLst>
              </a:tr>
              <a:tr h="2922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наличие ВИЧ (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856399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7829" y="1253841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5000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104" y="0"/>
            <a:ext cx="11594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</a:t>
            </a:r>
            <a:r>
              <a:rPr kumimoji="0" lang="ru-RU" altLang="ru-RU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таблицу 5000 </a:t>
            </a: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включают женщин, проживающих на прикрепленной территории и находящихся под диспансерным наблюдением в данной медицинской организации.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строке 1 показывается общее число беременных женщин с болезнью, вызванной ВИЧ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В строке 2 показываются сведения о тех из них, кто завершил беременность родами в отчетном году</a:t>
            </a:r>
          </a:p>
        </p:txBody>
      </p:sp>
      <p:sp>
        <p:nvSpPr>
          <p:cNvPr id="7" name="Овал 6"/>
          <p:cNvSpPr/>
          <p:nvPr/>
        </p:nvSpPr>
        <p:spPr>
          <a:xfrm>
            <a:off x="201168" y="1804416"/>
            <a:ext cx="6047232" cy="57302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5827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9479" t="20301" r="10312" b="48872"/>
          <a:stretch/>
        </p:blipFill>
        <p:spPr>
          <a:xfrm>
            <a:off x="307743" y="1003300"/>
            <a:ext cx="11388957" cy="2425700"/>
          </a:xfrm>
          <a:prstGeom prst="rect">
            <a:avLst/>
          </a:prstGeom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9107" t="61124" r="9453" b="9476"/>
          <a:stretch/>
        </p:blipFill>
        <p:spPr>
          <a:xfrm>
            <a:off x="299998" y="3644900"/>
            <a:ext cx="11523701" cy="2764194"/>
          </a:xfrm>
          <a:prstGeom prst="rect">
            <a:avLst/>
          </a:prstGeom>
          <a:ln>
            <a:noFill/>
          </a:ln>
        </p:spPr>
      </p:pic>
      <p:sp>
        <p:nvSpPr>
          <p:cNvPr id="10" name="Овал 9"/>
          <p:cNvSpPr/>
          <p:nvPr/>
        </p:nvSpPr>
        <p:spPr>
          <a:xfrm>
            <a:off x="0" y="3213100"/>
            <a:ext cx="6324600" cy="3365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7743" y="172303"/>
            <a:ext cx="11388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Times New Roman" panose="02020603050405020304" pitchFamily="18" charset="0"/>
              </a:rPr>
              <a:t>Результаты обследования пациента на резистентность ВИЧ включают в строку, соответствующую профилю резистентности, только один раз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65558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288" t="24251" r="9731" b="13907"/>
          <a:stretch/>
        </p:blipFill>
        <p:spPr>
          <a:xfrm>
            <a:off x="370417" y="1116445"/>
            <a:ext cx="10526183" cy="57415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0417" y="159603"/>
            <a:ext cx="116611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ea typeface="+mj-ea"/>
                <a:cs typeface="Times New Roman" panose="02020603050405020304" pitchFamily="18" charset="0"/>
              </a:rPr>
              <a:t>Число пациентов на АРТ в таблице 6000 - это все пациенты, которые наблюдались в Центре СПИД и получали лечение в течение отчетного периода с учетом умерших и выбывших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9600" y="2552700"/>
            <a:ext cx="6324600" cy="3937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2903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895" y="583096"/>
            <a:ext cx="10457048" cy="561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613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188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+mn-lt"/>
                <a:cs typeface="Times New Roman" panose="02020603050405020304" pitchFamily="18" charset="0"/>
              </a:rPr>
              <a:t>Пациенты, имеющие диагноз В24,  могут иметь стадии заболевания 4В или 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095722"/>
            <a:ext cx="10515600" cy="15696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0000"/>
                </a:solidFill>
              </a:rPr>
              <a:t>Болезнь, вызванная вирусом иммунодефицита человека [ВИЧ], неуточненная</a:t>
            </a:r>
            <a:endParaRPr lang="ru-RU" sz="2400" dirty="0">
              <a:solidFill>
                <a:srgbClr val="000000"/>
              </a:solidFill>
            </a:endParaRP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Синдром приобретенного иммунодефицита [СПИД] БДУ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</a:rPr>
              <a:t>СПИД-ассоциированный комплекс [САК] БДУ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600699"/>
            <a:ext cx="668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0" dirty="0">
                <a:solidFill>
                  <a:sysClr val="windowText" lastClr="000000"/>
                </a:solidFill>
                <a:cs typeface="Times New Roman" panose="02020603050405020304" pitchFamily="18" charset="0"/>
              </a:rPr>
              <a:t>В24</a:t>
            </a:r>
            <a:endParaRPr lang="ru-RU" sz="2400" kern="0" dirty="0">
              <a:solidFill>
                <a:sysClr val="windowText" lastClr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38200" y="3929572"/>
          <a:ext cx="10960604" cy="2114425"/>
        </p:xfrm>
        <a:graphic>
          <a:graphicData uri="http://schemas.openxmlformats.org/drawingml/2006/table">
            <a:tbl>
              <a:tblPr/>
              <a:tblGrid>
                <a:gridCol w="8305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057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2935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r>
                        <a:rPr lang="ru-RU" sz="1200" u="sng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 с болезнью, вызванной ВИЧ (гр. 6) имели клиническую стадию заболевания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установлена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76144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910" y="1504140"/>
            <a:ext cx="11384436" cy="3051818"/>
          </a:xfrm>
        </p:spPr>
        <p:txBody>
          <a:bodyPr>
            <a:noAutofit/>
          </a:bodyPr>
          <a:lstStyle/>
          <a:p>
            <a:pPr marL="0" indent="450000"/>
            <a:r>
              <a:rPr lang="ru-RU" sz="3600" dirty="0">
                <a:cs typeface="Times New Roman" panose="02020603050405020304" pitchFamily="18" charset="0"/>
              </a:rPr>
              <a:t>Во всех таблицах, где требуется внесение количества </a:t>
            </a:r>
            <a:r>
              <a:rPr lang="en-US" sz="3600" dirty="0">
                <a:cs typeface="Times New Roman" panose="02020603050405020304" pitchFamily="18" charset="0"/>
              </a:rPr>
              <a:t>CD4</a:t>
            </a:r>
            <a:r>
              <a:rPr lang="ru-RU" sz="3600" dirty="0">
                <a:cs typeface="Times New Roman" panose="02020603050405020304" pitchFamily="18" charset="0"/>
              </a:rPr>
              <a:t> Т-лимфоцитов, вносится последний показатель за отчетный период, в том числе у впервые выявленных больных.</a:t>
            </a:r>
          </a:p>
          <a:p>
            <a:pPr marL="0" indent="450000"/>
            <a:r>
              <a:rPr lang="ru-RU" sz="3600" dirty="0">
                <a:cs typeface="Times New Roman" panose="02020603050405020304" pitchFamily="18" charset="0"/>
              </a:rPr>
              <a:t>Неопределяемой вирусной нагрузкой считается уровень РНК ВИЧ менее 200 копий/</a:t>
            </a:r>
            <a:r>
              <a:rPr lang="ru-RU" sz="3600" dirty="0" err="1">
                <a:cs typeface="Times New Roman" panose="02020603050405020304" pitchFamily="18" charset="0"/>
              </a:rPr>
              <a:t>мл.В</a:t>
            </a:r>
            <a:r>
              <a:rPr lang="ru-RU" sz="3600" dirty="0">
                <a:cs typeface="Times New Roman" panose="02020603050405020304" pitchFamily="18" charset="0"/>
              </a:rPr>
              <a:t> ФР ВИЧ вносите порог чувствительности тест-системы.</a:t>
            </a:r>
          </a:p>
          <a:p>
            <a:pPr marL="0" indent="0">
              <a:buNone/>
            </a:pPr>
            <a:endParaRPr lang="ru-RU" sz="3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22956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B121AF-A653-4E38-9E2A-47BAA6F50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71" y="157735"/>
            <a:ext cx="10996330" cy="1325563"/>
          </a:xfrm>
        </p:spPr>
        <p:txBody>
          <a:bodyPr>
            <a:noAutofit/>
          </a:bodyPr>
          <a:lstStyle/>
          <a:p>
            <a:r>
              <a:rPr lang="ru-RU" sz="2400" dirty="0"/>
              <a:t>Таблица 1000. Число пациентов с впервые в жизни установленным диагнозом </a:t>
            </a:r>
            <a:br>
              <a:rPr lang="ru-RU" sz="2400" dirty="0"/>
            </a:br>
            <a:r>
              <a:rPr lang="ru-RU" sz="2400" dirty="0"/>
              <a:t>болезни, вызванной ВИЧ, число контактных лиц и лиц с бессимптомным инфекционным статусом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465656E-EDAB-4F61-BD7B-BA3AD5980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870200"/>
              </p:ext>
            </p:extLst>
          </p:nvPr>
        </p:nvGraphicFramePr>
        <p:xfrm>
          <a:off x="763571" y="1269687"/>
          <a:ext cx="10996330" cy="5470643"/>
        </p:xfrm>
        <a:graphic>
          <a:graphicData uri="http://schemas.openxmlformats.org/drawingml/2006/table">
            <a:tbl>
              <a:tblPr firstCol="1" bandRow="1">
                <a:tableStyleId>{5940675A-B579-460E-94D1-54222C63F5DA}</a:tableStyleId>
              </a:tblPr>
              <a:tblGrid>
                <a:gridCol w="1808555">
                  <a:extLst>
                    <a:ext uri="{9D8B030D-6E8A-4147-A177-3AD203B41FA5}">
                      <a16:colId xmlns:a16="http://schemas.microsoft.com/office/drawing/2014/main" val="2608623701"/>
                    </a:ext>
                  </a:extLst>
                </a:gridCol>
                <a:gridCol w="239444">
                  <a:extLst>
                    <a:ext uri="{9D8B030D-6E8A-4147-A177-3AD203B41FA5}">
                      <a16:colId xmlns:a16="http://schemas.microsoft.com/office/drawing/2014/main" val="3242545301"/>
                    </a:ext>
                  </a:extLst>
                </a:gridCol>
                <a:gridCol w="373691">
                  <a:extLst>
                    <a:ext uri="{9D8B030D-6E8A-4147-A177-3AD203B41FA5}">
                      <a16:colId xmlns:a16="http://schemas.microsoft.com/office/drawing/2014/main" val="357137840"/>
                    </a:ext>
                  </a:extLst>
                </a:gridCol>
                <a:gridCol w="602299">
                  <a:extLst>
                    <a:ext uri="{9D8B030D-6E8A-4147-A177-3AD203B41FA5}">
                      <a16:colId xmlns:a16="http://schemas.microsoft.com/office/drawing/2014/main" val="1773258729"/>
                    </a:ext>
                  </a:extLst>
                </a:gridCol>
                <a:gridCol w="487588">
                  <a:extLst>
                    <a:ext uri="{9D8B030D-6E8A-4147-A177-3AD203B41FA5}">
                      <a16:colId xmlns:a16="http://schemas.microsoft.com/office/drawing/2014/main" val="930734392"/>
                    </a:ext>
                  </a:extLst>
                </a:gridCol>
                <a:gridCol w="536771">
                  <a:extLst>
                    <a:ext uri="{9D8B030D-6E8A-4147-A177-3AD203B41FA5}">
                      <a16:colId xmlns:a16="http://schemas.microsoft.com/office/drawing/2014/main" val="1386615856"/>
                    </a:ext>
                  </a:extLst>
                </a:gridCol>
                <a:gridCol w="622740">
                  <a:extLst>
                    <a:ext uri="{9D8B030D-6E8A-4147-A177-3AD203B41FA5}">
                      <a16:colId xmlns:a16="http://schemas.microsoft.com/office/drawing/2014/main" val="1761145955"/>
                    </a:ext>
                  </a:extLst>
                </a:gridCol>
                <a:gridCol w="450381">
                  <a:extLst>
                    <a:ext uri="{9D8B030D-6E8A-4147-A177-3AD203B41FA5}">
                      <a16:colId xmlns:a16="http://schemas.microsoft.com/office/drawing/2014/main" val="1987561963"/>
                    </a:ext>
                  </a:extLst>
                </a:gridCol>
                <a:gridCol w="425347">
                  <a:extLst>
                    <a:ext uri="{9D8B030D-6E8A-4147-A177-3AD203B41FA5}">
                      <a16:colId xmlns:a16="http://schemas.microsoft.com/office/drawing/2014/main" val="1156821326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4157795867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3616704908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1558812945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278332361"/>
                    </a:ext>
                  </a:extLst>
                </a:gridCol>
                <a:gridCol w="583876">
                  <a:extLst>
                    <a:ext uri="{9D8B030D-6E8A-4147-A177-3AD203B41FA5}">
                      <a16:colId xmlns:a16="http://schemas.microsoft.com/office/drawing/2014/main" val="3528647956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1824531817"/>
                    </a:ext>
                  </a:extLst>
                </a:gridCol>
                <a:gridCol w="681189">
                  <a:extLst>
                    <a:ext uri="{9D8B030D-6E8A-4147-A177-3AD203B41FA5}">
                      <a16:colId xmlns:a16="http://schemas.microsoft.com/office/drawing/2014/main" val="7563603"/>
                    </a:ext>
                  </a:extLst>
                </a:gridCol>
                <a:gridCol w="724459">
                  <a:extLst>
                    <a:ext uri="{9D8B030D-6E8A-4147-A177-3AD203B41FA5}">
                      <a16:colId xmlns:a16="http://schemas.microsoft.com/office/drawing/2014/main" val="3862840210"/>
                    </a:ext>
                  </a:extLst>
                </a:gridCol>
                <a:gridCol w="54045">
                  <a:extLst>
                    <a:ext uri="{9D8B030D-6E8A-4147-A177-3AD203B41FA5}">
                      <a16:colId xmlns:a16="http://schemas.microsoft.com/office/drawing/2014/main" val="201149056"/>
                    </a:ext>
                  </a:extLst>
                </a:gridCol>
              </a:tblGrid>
              <a:tr h="233806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контингенты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vert="vert27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Число пациентов с впервые в жизни установленным диагнозом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630787"/>
                  </a:ext>
                </a:extLst>
              </a:tr>
              <a:tr h="200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 том  числе  в  возрасте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995764"/>
                  </a:ext>
                </a:extLst>
              </a:tr>
              <a:tr h="1409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18–24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25–34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35–44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45–49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5213491"/>
                  </a:ext>
                </a:extLst>
              </a:tr>
              <a:tr h="253425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9822961"/>
                  </a:ext>
                </a:extLst>
              </a:tr>
              <a:tr h="200176">
                <a:tc rowSpan="3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болезнью, вызванной ВИЧ, 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5739526"/>
                  </a:ext>
                </a:extLst>
              </a:tr>
              <a:tr h="1709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0410462"/>
                  </a:ext>
                </a:extLst>
              </a:tr>
              <a:tr h="629717">
                <a:tc vMerge="1">
                  <a:txBody>
                    <a:bodyPr/>
                    <a:lstStyle/>
                    <a:p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98390601"/>
                  </a:ext>
                </a:extLst>
              </a:tr>
              <a:tr h="200176">
                <a:tc rowSpan="3">
                  <a:txBody>
                    <a:bodyPr/>
                    <a:lstStyle/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проявляющейся в виде</a:t>
                      </a:r>
                    </a:p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злокачественных</a:t>
                      </a:r>
                    </a:p>
                    <a:p>
                      <a:pPr marL="90170" indent="-90170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новообразований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В21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40950174"/>
                  </a:ext>
                </a:extLst>
              </a:tr>
              <a:tr h="146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357350"/>
                  </a:ext>
                </a:extLst>
              </a:tr>
              <a:tr h="493343">
                <a:tc vMerge="1">
                  <a:txBody>
                    <a:bodyPr/>
                    <a:lstStyle/>
                    <a:p>
                      <a:pPr marL="90170" indent="-90170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25477955"/>
                  </a:ext>
                </a:extLst>
              </a:tr>
              <a:tr h="200176"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 проявлениями лимфомы</a:t>
                      </a:r>
                    </a:p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Беркитта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В21.1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94334611"/>
                  </a:ext>
                </a:extLst>
              </a:tr>
              <a:tr h="400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6597173"/>
                  </a:ext>
                </a:extLst>
              </a:tr>
              <a:tr h="800706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 проявлениями других</a:t>
                      </a:r>
                    </a:p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неходжкинских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лимфом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В21.2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54515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943982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DE301-1E6D-49CE-B247-F9A30511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311"/>
            <a:ext cx="10515600" cy="695132"/>
          </a:xfrm>
        </p:spPr>
        <p:txBody>
          <a:bodyPr>
            <a:normAutofit/>
          </a:bodyPr>
          <a:lstStyle/>
          <a:p>
            <a:r>
              <a:rPr lang="ru-RU" sz="2400" dirty="0"/>
              <a:t>Таблица 1000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D152337-0C6E-467F-8A45-0E35863D3A65}"/>
              </a:ext>
            </a:extLst>
          </p:cNvPr>
          <p:cNvGraphicFramePr>
            <a:graphicFrameLocks noGrp="1"/>
          </p:cNvGraphicFramePr>
          <p:nvPr/>
        </p:nvGraphicFramePr>
        <p:xfrm>
          <a:off x="764006" y="1138989"/>
          <a:ext cx="10663987" cy="5293897"/>
        </p:xfrm>
        <a:graphic>
          <a:graphicData uri="http://schemas.openxmlformats.org/drawingml/2006/table">
            <a:tbl>
              <a:tblPr firstRow="1" firstCol="1" bandRow="1"/>
              <a:tblGrid>
                <a:gridCol w="1904791">
                  <a:extLst>
                    <a:ext uri="{9D8B030D-6E8A-4147-A177-3AD203B41FA5}">
                      <a16:colId xmlns:a16="http://schemas.microsoft.com/office/drawing/2014/main" val="304665045"/>
                    </a:ext>
                  </a:extLst>
                </a:gridCol>
                <a:gridCol w="329329">
                  <a:extLst>
                    <a:ext uri="{9D8B030D-6E8A-4147-A177-3AD203B41FA5}">
                      <a16:colId xmlns:a16="http://schemas.microsoft.com/office/drawing/2014/main" val="2499361583"/>
                    </a:ext>
                  </a:extLst>
                </a:gridCol>
                <a:gridCol w="559316">
                  <a:extLst>
                    <a:ext uri="{9D8B030D-6E8A-4147-A177-3AD203B41FA5}">
                      <a16:colId xmlns:a16="http://schemas.microsoft.com/office/drawing/2014/main" val="4246777842"/>
                    </a:ext>
                  </a:extLst>
                </a:gridCol>
                <a:gridCol w="830079">
                  <a:extLst>
                    <a:ext uri="{9D8B030D-6E8A-4147-A177-3AD203B41FA5}">
                      <a16:colId xmlns:a16="http://schemas.microsoft.com/office/drawing/2014/main" val="3413034692"/>
                    </a:ext>
                  </a:extLst>
                </a:gridCol>
                <a:gridCol w="483834">
                  <a:extLst>
                    <a:ext uri="{9D8B030D-6E8A-4147-A177-3AD203B41FA5}">
                      <a16:colId xmlns:a16="http://schemas.microsoft.com/office/drawing/2014/main" val="1333650251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val="3215359893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val="3636991276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val="769558454"/>
                    </a:ext>
                  </a:extLst>
                </a:gridCol>
                <a:gridCol w="578367">
                  <a:extLst>
                    <a:ext uri="{9D8B030D-6E8A-4147-A177-3AD203B41FA5}">
                      <a16:colId xmlns:a16="http://schemas.microsoft.com/office/drawing/2014/main" val="4031309286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val="3639266333"/>
                    </a:ext>
                  </a:extLst>
                </a:gridCol>
                <a:gridCol w="579047">
                  <a:extLst>
                    <a:ext uri="{9D8B030D-6E8A-4147-A177-3AD203B41FA5}">
                      <a16:colId xmlns:a16="http://schemas.microsoft.com/office/drawing/2014/main" val="1033448406"/>
                    </a:ext>
                  </a:extLst>
                </a:gridCol>
                <a:gridCol w="575647">
                  <a:extLst>
                    <a:ext uri="{9D8B030D-6E8A-4147-A177-3AD203B41FA5}">
                      <a16:colId xmlns:a16="http://schemas.microsoft.com/office/drawing/2014/main" val="1896670042"/>
                    </a:ext>
                  </a:extLst>
                </a:gridCol>
                <a:gridCol w="534820">
                  <a:extLst>
                    <a:ext uri="{9D8B030D-6E8A-4147-A177-3AD203B41FA5}">
                      <a16:colId xmlns:a16="http://schemas.microsoft.com/office/drawing/2014/main" val="2887962353"/>
                    </a:ext>
                  </a:extLst>
                </a:gridCol>
                <a:gridCol w="534820">
                  <a:extLst>
                    <a:ext uri="{9D8B030D-6E8A-4147-A177-3AD203B41FA5}">
                      <a16:colId xmlns:a16="http://schemas.microsoft.com/office/drawing/2014/main" val="3196475238"/>
                    </a:ext>
                  </a:extLst>
                </a:gridCol>
                <a:gridCol w="482425">
                  <a:extLst>
                    <a:ext uri="{9D8B030D-6E8A-4147-A177-3AD203B41FA5}">
                      <a16:colId xmlns:a16="http://schemas.microsoft.com/office/drawing/2014/main" val="2774384175"/>
                    </a:ext>
                  </a:extLst>
                </a:gridCol>
                <a:gridCol w="574284">
                  <a:extLst>
                    <a:ext uri="{9D8B030D-6E8A-4147-A177-3AD203B41FA5}">
                      <a16:colId xmlns:a16="http://schemas.microsoft.com/office/drawing/2014/main" val="1887539600"/>
                    </a:ext>
                  </a:extLst>
                </a:gridCol>
                <a:gridCol w="574284">
                  <a:extLst>
                    <a:ext uri="{9D8B030D-6E8A-4147-A177-3AD203B41FA5}">
                      <a16:colId xmlns:a16="http://schemas.microsoft.com/office/drawing/2014/main" val="2635844002"/>
                    </a:ext>
                  </a:extLst>
                </a:gridCol>
              </a:tblGrid>
              <a:tr h="185156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994849"/>
                  </a:ext>
                </a:extLst>
              </a:tr>
              <a:tr h="185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380866"/>
                  </a:ext>
                </a:extLst>
              </a:tr>
              <a:tr h="723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18–24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25–34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35–44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45–49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50–59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лет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461326"/>
                  </a:ext>
                </a:extLst>
              </a:tr>
              <a:tr h="18515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893771"/>
                  </a:ext>
                </a:extLst>
              </a:tr>
              <a:tr h="595453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болезнь, вызванная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ВИЧ, осложняющая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беременность, роды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и послеродовой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период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609104"/>
                  </a:ext>
                </a:extLst>
              </a:tr>
              <a:tr h="119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498136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строк 1 и 2: пациентов </a:t>
                      </a:r>
                    </a:p>
                    <a:p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 </a:t>
                      </a:r>
                      <a:r>
                        <a:rPr lang="en-US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0727791"/>
                  </a:ext>
                </a:extLst>
              </a:tr>
              <a:tr h="462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479120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них (из стр. 48 и 49):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пациентов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 /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299389"/>
                  </a:ext>
                </a:extLst>
              </a:tr>
              <a:tr h="6475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117971"/>
                  </a:ext>
                </a:extLst>
              </a:tr>
              <a:tr h="2781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</a:p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CD4 &lt; 200 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009519"/>
                  </a:ext>
                </a:extLst>
              </a:tr>
              <a:tr h="278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860351"/>
                  </a:ext>
                </a:extLst>
              </a:tr>
            </a:tbl>
          </a:graphicData>
        </a:graphic>
      </p:graphicFrame>
      <p:sp>
        <p:nvSpPr>
          <p:cNvPr id="5" name="Стрелка вниз 9">
            <a:extLst>
              <a:ext uri="{FF2B5EF4-FFF2-40B4-BE49-F238E27FC236}">
                <a16:creationId xmlns:a16="http://schemas.microsoft.com/office/drawing/2014/main" id="{DF0F3942-433B-40F0-ABAC-B13309B5713A}"/>
              </a:ext>
            </a:extLst>
          </p:cNvPr>
          <p:cNvSpPr/>
          <p:nvPr/>
        </p:nvSpPr>
        <p:spPr>
          <a:xfrm rot="5400000">
            <a:off x="5786720" y="1784022"/>
            <a:ext cx="337628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11">
            <a:extLst>
              <a:ext uri="{FF2B5EF4-FFF2-40B4-BE49-F238E27FC236}">
                <a16:creationId xmlns:a16="http://schemas.microsoft.com/office/drawing/2014/main" id="{E53C7BF5-E36D-4344-A253-49337E6BE1C5}"/>
              </a:ext>
            </a:extLst>
          </p:cNvPr>
          <p:cNvSpPr/>
          <p:nvPr/>
        </p:nvSpPr>
        <p:spPr>
          <a:xfrm rot="5400000">
            <a:off x="5800312" y="3144335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11">
            <a:extLst>
              <a:ext uri="{FF2B5EF4-FFF2-40B4-BE49-F238E27FC236}">
                <a16:creationId xmlns:a16="http://schemas.microsoft.com/office/drawing/2014/main" id="{F7FC4A71-2537-4140-8D46-546F88CC5F1A}"/>
              </a:ext>
            </a:extLst>
          </p:cNvPr>
          <p:cNvSpPr/>
          <p:nvPr/>
        </p:nvSpPr>
        <p:spPr>
          <a:xfrm rot="5400000">
            <a:off x="5800312" y="3905219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11">
            <a:extLst>
              <a:ext uri="{FF2B5EF4-FFF2-40B4-BE49-F238E27FC236}">
                <a16:creationId xmlns:a16="http://schemas.microsoft.com/office/drawing/2014/main" id="{2FB0B825-2370-4C64-879C-B79E4D446A46}"/>
              </a:ext>
            </a:extLst>
          </p:cNvPr>
          <p:cNvSpPr/>
          <p:nvPr/>
        </p:nvSpPr>
        <p:spPr>
          <a:xfrm rot="5400000">
            <a:off x="5800312" y="4666103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34102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030D71-BFF6-4376-AB19-9A0C566D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87" y="259085"/>
            <a:ext cx="10515600" cy="132556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1000</a:t>
            </a:r>
            <a:b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7A954EC-3267-4E9F-9156-8E0F98D511C6}"/>
              </a:ext>
            </a:extLst>
          </p:cNvPr>
          <p:cNvSpPr/>
          <p:nvPr/>
        </p:nvSpPr>
        <p:spPr>
          <a:xfrm>
            <a:off x="598987" y="1219200"/>
            <a:ext cx="10515600" cy="5334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98A4DDD-5DC2-4138-A0C3-CA59DCDD4060}"/>
              </a:ext>
            </a:extLst>
          </p:cNvPr>
          <p:cNvSpPr/>
          <p:nvPr/>
        </p:nvSpPr>
        <p:spPr>
          <a:xfrm>
            <a:off x="786063" y="1219200"/>
            <a:ext cx="1002631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Сумма строк ф.61,таб.1000,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стр.1:59,гр.05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должна быть </a:t>
            </a:r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строк по графам ф.61,таб.1000,стр.1:59,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гр.06</a:t>
            </a:r>
            <a:r>
              <a:rPr lang="ru-RU" sz="2400" b="1" dirty="0">
                <a:solidFill>
                  <a:prstClr val="black"/>
                </a:solidFill>
                <a:latin typeface="Calibri"/>
              </a:rPr>
              <a:t> –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стр.1:59,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гр.17</a:t>
            </a:r>
          </a:p>
          <a:p>
            <a:endParaRPr lang="ru-RU" sz="2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u="sng" dirty="0"/>
              <a:t>Для мужского населения, всего (В20-В24):</a:t>
            </a:r>
          </a:p>
          <a:p>
            <a:r>
              <a:rPr lang="ru-RU" sz="2400" dirty="0"/>
              <a:t>Сумма граф ф.61,таб.1000, </a:t>
            </a:r>
            <a:r>
              <a:rPr lang="ru-RU" sz="2400" dirty="0">
                <a:solidFill>
                  <a:srgbClr val="C00000"/>
                </a:solidFill>
              </a:rPr>
              <a:t>стр.1</a:t>
            </a:r>
            <a:r>
              <a:rPr lang="ru-RU" sz="2400" dirty="0"/>
              <a:t>, гр.05:17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равна</a:t>
            </a:r>
            <a:r>
              <a:rPr lang="ru-RU" sz="2400" dirty="0"/>
              <a:t> сумме граф в строках</a:t>
            </a:r>
          </a:p>
          <a:p>
            <a:r>
              <a:rPr lang="ru-RU" sz="2400" dirty="0"/>
              <a:t>                     из ф.61,таб.1000, </a:t>
            </a:r>
            <a:r>
              <a:rPr lang="ru-RU" sz="2400" dirty="0">
                <a:solidFill>
                  <a:srgbClr val="C00000"/>
                </a:solidFill>
              </a:rPr>
              <a:t>стр.3+15+23+31+41</a:t>
            </a:r>
            <a:r>
              <a:rPr lang="ru-RU" sz="2400" dirty="0"/>
              <a:t>, гр.05:17</a:t>
            </a:r>
          </a:p>
          <a:p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u="sng" dirty="0"/>
              <a:t>Для женского населения, всего (В20-В24):</a:t>
            </a:r>
          </a:p>
          <a:p>
            <a:r>
              <a:rPr lang="ru-RU" sz="2400" dirty="0"/>
              <a:t>Сумма граф ф.61,таб.1000, </a:t>
            </a:r>
            <a:r>
              <a:rPr lang="ru-RU" sz="2400" dirty="0">
                <a:solidFill>
                  <a:srgbClr val="C00000"/>
                </a:solidFill>
              </a:rPr>
              <a:t>стр.2, </a:t>
            </a:r>
            <a:r>
              <a:rPr lang="ru-RU" sz="2400" dirty="0"/>
              <a:t>гр.05:17 должна быть </a:t>
            </a:r>
            <a:r>
              <a:rPr lang="ru-RU" sz="2400" u="sng" dirty="0"/>
              <a:t>равна</a:t>
            </a:r>
            <a:r>
              <a:rPr lang="ru-RU" sz="2400" dirty="0"/>
              <a:t> сумме граф в строках</a:t>
            </a:r>
          </a:p>
          <a:p>
            <a:r>
              <a:rPr lang="ru-RU" sz="2400" dirty="0"/>
              <a:t>                     из ф.61,таб.1000, </a:t>
            </a:r>
            <a:r>
              <a:rPr lang="ru-RU" sz="2400" dirty="0">
                <a:solidFill>
                  <a:srgbClr val="C00000"/>
                </a:solidFill>
              </a:rPr>
              <a:t>стр.4+16+24+32+42</a:t>
            </a:r>
            <a:r>
              <a:rPr lang="ru-RU" sz="2400" dirty="0"/>
              <a:t>, гр.05:17</a:t>
            </a:r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114370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DEA06-8AA1-4DF8-926B-E6C6D0F3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34269"/>
            <a:ext cx="10515600" cy="132556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234FE0-CFEB-4071-80DC-9840169C2095}"/>
              </a:ext>
            </a:extLst>
          </p:cNvPr>
          <p:cNvSpPr/>
          <p:nvPr/>
        </p:nvSpPr>
        <p:spPr>
          <a:xfrm>
            <a:off x="838200" y="1290308"/>
            <a:ext cx="10680032" cy="527785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2DFEED3-476D-48DC-9B19-14B14F20DCEF}"/>
              </a:ext>
            </a:extLst>
          </p:cNvPr>
          <p:cNvSpPr/>
          <p:nvPr/>
        </p:nvSpPr>
        <p:spPr>
          <a:xfrm>
            <a:off x="1002634" y="1167760"/>
            <a:ext cx="1035116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инфекционных и паразитарных болезней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(В20):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стр.3+4,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стр.5:14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стр.15+16,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стр.17:22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уточненных болезней (В22):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стр.23+24,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стр.25:30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состояний (В23):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стр.31+32,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 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стр.33:40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868975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ADEA06-8AA1-4DF8-926B-E6C6D0F3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34269"/>
            <a:ext cx="10515600" cy="132556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234FE0-CFEB-4071-80DC-9840169C2095}"/>
              </a:ext>
            </a:extLst>
          </p:cNvPr>
          <p:cNvSpPr/>
          <p:nvPr/>
        </p:nvSpPr>
        <p:spPr>
          <a:xfrm>
            <a:off x="838200" y="1290308"/>
            <a:ext cx="10680032" cy="5277851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2DFEED3-476D-48DC-9B19-14B14F20DCEF}"/>
              </a:ext>
            </a:extLst>
          </p:cNvPr>
          <p:cNvSpPr/>
          <p:nvPr/>
        </p:nvSpPr>
        <p:spPr>
          <a:xfrm>
            <a:off x="1002634" y="1167760"/>
            <a:ext cx="10351165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инфекционных и паразитарных болезней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(В20):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стр.3+4,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стр.5:14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стр.15+16,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больше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стр.17:22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уточненных болезней (В22):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стр.23+24,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ф.61,таб.1000,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стр.25:30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Для ВИЧ с проявлениями в виде других состояний (В23):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Сумма строк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стр.31+32,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гр.05:17 должна быть 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больше</a:t>
            </a:r>
            <a:r>
              <a:rPr kumimoji="0" lang="ru-RU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или равна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сумме строк из ф.61, таб.1000,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стр.33:40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гр.05:17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9838720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9A2EE-5EB1-4F24-B270-7CDC1EAF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8243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0033CC"/>
                </a:solidFill>
                <a:latin typeface="Calibri"/>
              </a:rPr>
              <a:t>НЕКОТОРЫЕ УСЛОВИЯ ВНУТРИТАБЛИЧНОГО КОНТРОЛЯ ДЛЯ ТАБЛИЦЫ 1000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DA94335-2E16-419A-A7F3-455E91117C7A}"/>
              </a:ext>
            </a:extLst>
          </p:cNvPr>
          <p:cNvSpPr/>
          <p:nvPr/>
        </p:nvSpPr>
        <p:spPr>
          <a:xfrm>
            <a:off x="582945" y="1125107"/>
            <a:ext cx="11031539" cy="4968552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</a:t>
            </a:r>
            <a:r>
              <a:rPr lang="ru-RU" sz="2000" u="sng" dirty="0"/>
              <a:t>(мужчины)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стр.1,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  из ф.61,таб.1000,</a:t>
            </a:r>
            <a:r>
              <a:rPr lang="ru-RU" sz="2000" dirty="0">
                <a:solidFill>
                  <a:srgbClr val="C00000"/>
                </a:solidFill>
              </a:rPr>
              <a:t>стр.4</a:t>
            </a:r>
            <a:r>
              <a:rPr lang="en-US" sz="2000" dirty="0">
                <a:solidFill>
                  <a:srgbClr val="C00000"/>
                </a:solidFill>
              </a:rPr>
              <a:t>8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 </a:t>
            </a:r>
            <a:r>
              <a:rPr lang="ru-RU" sz="2000" u="sng" dirty="0"/>
              <a:t>(женщины)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стр.2,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из ф.61, таб.1000, </a:t>
            </a:r>
            <a:r>
              <a:rPr lang="ru-RU" sz="2000" dirty="0">
                <a:solidFill>
                  <a:srgbClr val="C00000"/>
                </a:solidFill>
              </a:rPr>
              <a:t>стр.4</a:t>
            </a:r>
            <a:r>
              <a:rPr lang="en-US" sz="2000" dirty="0">
                <a:solidFill>
                  <a:srgbClr val="C00000"/>
                </a:solidFill>
              </a:rPr>
              <a:t>9</a:t>
            </a:r>
            <a:r>
              <a:rPr lang="ru-RU" sz="2000" dirty="0"/>
              <a:t>, гр.05:17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lang="ru-RU" sz="2000" u="sng" dirty="0">
                <a:solidFill>
                  <a:prstClr val="black"/>
                </a:solidFill>
              </a:rPr>
              <a:t>пациентов с </a:t>
            </a:r>
            <a:r>
              <a:rPr lang="en-US" sz="2000" u="sng" dirty="0">
                <a:solidFill>
                  <a:prstClr val="black"/>
                </a:solidFill>
              </a:rPr>
              <a:t>CD4&lt;350</a:t>
            </a:r>
            <a:r>
              <a:rPr lang="ru-RU" sz="2000" u="sng" dirty="0"/>
              <a:t>(мужчины) (В20-В24):</a:t>
            </a:r>
          </a:p>
          <a:p>
            <a:pPr algn="just"/>
            <a:r>
              <a:rPr lang="ru-RU" sz="2000" dirty="0"/>
              <a:t>Строка ф.61, таб.1000, 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48</a:t>
            </a:r>
            <a:r>
              <a:rPr lang="ru-RU" sz="2000" dirty="0">
                <a:solidFill>
                  <a:srgbClr val="C00000"/>
                </a:solidFill>
              </a:rPr>
              <a:t>, 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 таб.1000, 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50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lang="ru-RU" sz="2000" u="sng" dirty="0">
                <a:solidFill>
                  <a:prstClr val="black"/>
                </a:solidFill>
              </a:rPr>
              <a:t>пациентов с </a:t>
            </a:r>
            <a:r>
              <a:rPr lang="en-US" sz="2000" u="sng" dirty="0">
                <a:solidFill>
                  <a:prstClr val="black"/>
                </a:solidFill>
              </a:rPr>
              <a:t>CD4&lt;350</a:t>
            </a:r>
            <a:r>
              <a:rPr lang="ru-RU" sz="2000" u="sng" dirty="0"/>
              <a:t>(женщины) (В20-В24):</a:t>
            </a:r>
          </a:p>
          <a:p>
            <a:pPr algn="just"/>
            <a:r>
              <a:rPr lang="ru-RU" sz="2000" dirty="0"/>
              <a:t>Строка ф.61,таб.1000,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49</a:t>
            </a:r>
            <a:r>
              <a:rPr lang="ru-RU" sz="2000" dirty="0">
                <a:solidFill>
                  <a:srgbClr val="C00000"/>
                </a:solidFill>
              </a:rPr>
              <a:t>,</a:t>
            </a:r>
            <a:r>
              <a:rPr lang="ru-RU" sz="2000" dirty="0"/>
              <a:t>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ф.61,таб.1000,</a:t>
            </a:r>
            <a:r>
              <a:rPr lang="ru-RU" sz="2000" dirty="0">
                <a:solidFill>
                  <a:srgbClr val="C00000"/>
                </a:solidFill>
              </a:rPr>
              <a:t>стр.</a:t>
            </a:r>
            <a:r>
              <a:rPr lang="en-US" sz="2000" dirty="0">
                <a:solidFill>
                  <a:srgbClr val="C00000"/>
                </a:solidFill>
              </a:rPr>
              <a:t>51</a:t>
            </a:r>
            <a:r>
              <a:rPr lang="ru-RU" sz="2000" dirty="0"/>
              <a:t>,гр.05:17</a:t>
            </a:r>
          </a:p>
        </p:txBody>
      </p:sp>
    </p:spTree>
    <p:extLst>
      <p:ext uri="{BB962C8B-B14F-4D97-AF65-F5344CB8AC3E}">
        <p14:creationId xmlns:p14="http://schemas.microsoft.com/office/powerpoint/2010/main" val="3775920134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C3D4EA-D24A-49FB-8BDB-474F34D1497F}"/>
              </a:ext>
            </a:extLst>
          </p:cNvPr>
          <p:cNvSpPr/>
          <p:nvPr/>
        </p:nvSpPr>
        <p:spPr>
          <a:xfrm>
            <a:off x="712578" y="1359414"/>
            <a:ext cx="10903202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9A1B9-20F0-4191-B1CC-36F4E5232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УСЛОВИЯ МЕЖТАБЛИЧНОГО КОНТРОЛЯ ДЛЯ ТАБЛИЦЫ 1000</a:t>
            </a:r>
            <a:b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2A2FD-0AD4-41DD-A630-642CCEC7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001" y="1645354"/>
            <a:ext cx="10515600" cy="4351338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Сумма М+Ж по каждой строке таб. 1000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стр. 1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30 таб. 2000 гр. 05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Например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 таб. 1000 стр. 1+2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1 гр. 05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и т.д.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1000 стр. 47 гр. 05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24 гр. 05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Это </a:t>
            </a:r>
            <a:r>
              <a:rPr lang="ru-RU" b="1" dirty="0">
                <a:solidFill>
                  <a:prstClr val="black"/>
                </a:solidFill>
              </a:rPr>
              <a:t>обязательные</a:t>
            </a:r>
            <a:r>
              <a:rPr lang="ru-RU" dirty="0">
                <a:solidFill>
                  <a:prstClr val="black"/>
                </a:solidFill>
              </a:rPr>
              <a:t> условия контроля.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708817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536EE6-64D5-402E-8296-C835CD45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577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2000.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</a:t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875059BF-7100-40A7-915F-CE4E05E50C2B}"/>
              </a:ext>
            </a:extLst>
          </p:cNvPr>
          <p:cNvGraphicFramePr>
            <a:graphicFrameLocks noGrp="1"/>
          </p:cNvGraphicFramePr>
          <p:nvPr/>
        </p:nvGraphicFramePr>
        <p:xfrm>
          <a:off x="383304" y="1482140"/>
          <a:ext cx="11425392" cy="4465190"/>
        </p:xfrm>
        <a:graphic>
          <a:graphicData uri="http://schemas.openxmlformats.org/drawingml/2006/table">
            <a:tbl>
              <a:tblPr firstRow="1" firstCol="1" bandRow="1"/>
              <a:tblGrid>
                <a:gridCol w="1793778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60764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66607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611792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75520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88842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74192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74192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606771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210286"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1051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8411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682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21028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E2EA813-DCB5-46B6-9A06-E9D26E5E4F77}"/>
              </a:ext>
            </a:extLst>
          </p:cNvPr>
          <p:cNvSpPr/>
          <p:nvPr/>
        </p:nvSpPr>
        <p:spPr>
          <a:xfrm>
            <a:off x="1147010" y="6378257"/>
            <a:ext cx="9897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</a:rPr>
              <a:t>Графа ф.61, таб.2000, гр. 4, стр.01:30 должна быть </a:t>
            </a:r>
            <a:r>
              <a:rPr lang="ru-RU" u="sng" dirty="0">
                <a:solidFill>
                  <a:prstClr val="black"/>
                </a:solidFill>
              </a:rPr>
              <a:t>больше</a:t>
            </a:r>
            <a:r>
              <a:rPr lang="ru-RU" dirty="0">
                <a:solidFill>
                  <a:prstClr val="black"/>
                </a:solidFill>
              </a:rPr>
              <a:t> графы из ф.61,таб.2000, гр. 6, стр.01:30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9D072EE-DA33-4077-B809-6C2B554E1226}"/>
              </a:ext>
            </a:extLst>
          </p:cNvPr>
          <p:cNvSpPr/>
          <p:nvPr/>
        </p:nvSpPr>
        <p:spPr>
          <a:xfrm>
            <a:off x="838200" y="6008925"/>
            <a:ext cx="1051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42B5994E-B7A7-47DF-93D3-562FF5749667}"/>
              </a:ext>
            </a:extLst>
          </p:cNvPr>
          <p:cNvSpPr/>
          <p:nvPr/>
        </p:nvSpPr>
        <p:spPr>
          <a:xfrm rot="10800000">
            <a:off x="3413847" y="2939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805D2C5C-2138-426B-8BBC-E473752B3891}"/>
              </a:ext>
            </a:extLst>
          </p:cNvPr>
          <p:cNvSpPr/>
          <p:nvPr/>
        </p:nvSpPr>
        <p:spPr>
          <a:xfrm rot="10800000">
            <a:off x="5853684" y="2939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BD9B21FF-D470-4DD2-802E-2745955E52D4}"/>
              </a:ext>
            </a:extLst>
          </p:cNvPr>
          <p:cNvSpPr/>
          <p:nvPr/>
        </p:nvSpPr>
        <p:spPr>
          <a:xfrm rot="10800000">
            <a:off x="9054084" y="29397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AD210D8B-2115-4F68-90E5-D2D31C64C370}"/>
              </a:ext>
            </a:extLst>
          </p:cNvPr>
          <p:cNvSpPr/>
          <p:nvPr/>
        </p:nvSpPr>
        <p:spPr>
          <a:xfrm rot="10800000">
            <a:off x="11009289" y="29397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95029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Персонифицированный</a:t>
            </a:r>
            <a:r>
              <a:rPr lang="ru-RU" dirty="0"/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учет больных </a:t>
            </a:r>
            <a:b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ВИЧ-инфекцией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900" dirty="0"/>
              <a:t>Основной документ – Федеральный регистр лиц, инфицированных вирусом иммунодефицита человека (ФРВИЧ), утвержденный Постановлением Правительства Российской Федерации от 08.04.2017 № 426, в котором содержатся Правила ведения ФРВИЧ.</a:t>
            </a:r>
          </a:p>
          <a:p>
            <a:r>
              <a:rPr lang="ru-RU" sz="1900" dirty="0"/>
              <a:t>Федеральным законом от 3 июля 2016 года № 286-ФЗ внесены изменения в Федеральный закон от 21 ноября 2011 года № 323-ФЗ «Об основах охраны здоровья граждан в Российской Федерации», предусматривающие, что в целях организации оказания медицинской помощи, включая обеспечение лекарственными препаратами для медицинского применения лиц, инфицированных ВИЧ, и лиц, больных туберкулезом, будут вестись федеральные регистры таких лиц. Порядок их ведения устанавливается Правительством Российской Федерации.</a:t>
            </a:r>
          </a:p>
          <a:p>
            <a:r>
              <a:rPr lang="ru-RU" sz="1900" dirty="0"/>
              <a:t>Основным принципом заполнения отчетной формы ФГСН № 61 является персонифицированные сверки между ФРВИЧ и МИС, ФРВИЧ и ФРБТ</a:t>
            </a:r>
            <a:r>
              <a:rPr lang="en-US" sz="1900" dirty="0"/>
              <a:t>;</a:t>
            </a:r>
            <a:r>
              <a:rPr lang="ru-RU" sz="1900" dirty="0"/>
              <a:t> сводные сверки ф. ФГСН № 61 и ф. ФГСН № 33, ф. ФГСН № 30, ф. ФГСН №9, </a:t>
            </a:r>
            <a:br>
              <a:rPr lang="ru-RU" sz="1900" dirty="0"/>
            </a:br>
            <a:r>
              <a:rPr lang="ru-RU" sz="1900" dirty="0"/>
              <a:t>ф. ФГСН№32, ф. ФГСН №13</a:t>
            </a:r>
            <a:r>
              <a:rPr lang="en-US" sz="1900" dirty="0"/>
              <a:t>;</a:t>
            </a:r>
            <a:r>
              <a:rPr lang="ru-RU" sz="1900" dirty="0"/>
              <a:t> сверки по числу умерших ф. ФГСН № 61 и ФРВИЧ с медицинскими свидетельствами о смерти.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431289855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D9FF4E-1EDA-410B-9D37-6259E50BC4FA}"/>
              </a:ext>
            </a:extLst>
          </p:cNvPr>
          <p:cNvSpPr txBox="1"/>
          <p:nvPr/>
        </p:nvSpPr>
        <p:spPr>
          <a:xfrm>
            <a:off x="824596" y="262025"/>
            <a:ext cx="111107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таблице 2000 перечень форм ВИЧ-инфекции приведен в соответствии с перечнем форм ВИЧ-инфекции таблицы 1000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62D739-7986-4C63-93EA-A6F80616CF90}"/>
              </a:ext>
            </a:extLst>
          </p:cNvPr>
          <p:cNvSpPr/>
          <p:nvPr/>
        </p:nvSpPr>
        <p:spPr>
          <a:xfrm>
            <a:off x="2215014" y="1193847"/>
            <a:ext cx="8329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AC576A-1ECF-4458-BDFB-DC0E0538ACB8}"/>
              </a:ext>
            </a:extLst>
          </p:cNvPr>
          <p:cNvSpPr txBox="1"/>
          <p:nvPr/>
        </p:nvSpPr>
        <p:spPr>
          <a:xfrm>
            <a:off x="660031" y="1664004"/>
            <a:ext cx="1042506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инфекционных и паразитарных болезней (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В20)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стр.2, гр.04:18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стр.3:7,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 8, гр.04:18 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 </a:t>
            </a:r>
            <a:r>
              <a:rPr kumimoji="0" lang="ru-RU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стр.9:11,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других уточненных заболеваний (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В22)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стр.12, гр. 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,стр.13:15, гр.04:18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в виде других состояний (В23):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,стр.16,гр.04:18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или равно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стр.17:20,гр.04:18</a:t>
            </a:r>
          </a:p>
        </p:txBody>
      </p:sp>
    </p:spTree>
    <p:extLst>
      <p:ext uri="{BB962C8B-B14F-4D97-AF65-F5344CB8AC3E}">
        <p14:creationId xmlns:p14="http://schemas.microsoft.com/office/powerpoint/2010/main" val="1815330348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848F55F-10E1-437E-A51A-D4674484593F}"/>
              </a:ext>
            </a:extLst>
          </p:cNvPr>
          <p:cNvSpPr/>
          <p:nvPr/>
        </p:nvSpPr>
        <p:spPr>
          <a:xfrm>
            <a:off x="262103" y="365125"/>
            <a:ext cx="11272171" cy="5710990"/>
          </a:xfrm>
          <a:prstGeom prst="rect">
            <a:avLst/>
          </a:prstGeom>
          <a:solidFill>
            <a:srgbClr val="FFFF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E3F5A-FDA5-4B75-B6A5-22362C86C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2000</a:t>
            </a: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9169230-0BA1-4FC2-959B-7B4E35357A76}"/>
              </a:ext>
            </a:extLst>
          </p:cNvPr>
          <p:cNvSpPr/>
          <p:nvPr/>
        </p:nvSpPr>
        <p:spPr>
          <a:xfrm>
            <a:off x="922421" y="1690688"/>
            <a:ext cx="103471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u="sng" dirty="0"/>
              <a:t>Для пациентов с </a:t>
            </a:r>
            <a:r>
              <a:rPr lang="en-US" sz="2400" u="sng" dirty="0"/>
              <a:t>CD4&lt;500</a:t>
            </a:r>
            <a:r>
              <a:rPr lang="ru-RU" sz="2400" u="sng" dirty="0"/>
              <a:t> (В20-В24):</a:t>
            </a:r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</a:t>
            </a:r>
            <a:r>
              <a:rPr lang="ru-RU" sz="2400" dirty="0"/>
              <a:t>гр.04:18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больше или равна </a:t>
            </a:r>
            <a:r>
              <a:rPr lang="ru-RU" sz="2400" dirty="0"/>
              <a:t>строки </a:t>
            </a:r>
          </a:p>
          <a:p>
            <a:pPr algn="just"/>
            <a:r>
              <a:rPr lang="ru-RU" sz="2400" dirty="0"/>
              <a:t>          из ф.61,таб.2000,</a:t>
            </a:r>
            <a:r>
              <a:rPr lang="ru-RU" sz="2400" dirty="0">
                <a:solidFill>
                  <a:srgbClr val="C00000"/>
                </a:solidFill>
              </a:rPr>
              <a:t>стр.25</a:t>
            </a:r>
            <a:r>
              <a:rPr lang="ru-RU" sz="2400" dirty="0"/>
              <a:t>, гр.04:18</a:t>
            </a:r>
          </a:p>
          <a:p>
            <a:pPr algn="just"/>
            <a:endParaRPr lang="ru-RU" sz="2400" u="sng" dirty="0"/>
          </a:p>
          <a:p>
            <a:pPr algn="just"/>
            <a:r>
              <a:rPr lang="ru-RU" sz="2400" u="sng" dirty="0"/>
              <a:t>Для </a:t>
            </a:r>
            <a:r>
              <a:rPr lang="ru-RU" sz="2400" u="sng" dirty="0">
                <a:solidFill>
                  <a:prstClr val="black"/>
                </a:solidFill>
              </a:rPr>
              <a:t>пациентов с </a:t>
            </a:r>
            <a:r>
              <a:rPr lang="en-US" sz="2400" u="sng" dirty="0">
                <a:solidFill>
                  <a:prstClr val="black"/>
                </a:solidFill>
              </a:rPr>
              <a:t>CD4&lt;350</a:t>
            </a:r>
            <a:r>
              <a:rPr lang="ru-RU" sz="2400" u="sng" dirty="0">
                <a:solidFill>
                  <a:prstClr val="black"/>
                </a:solidFill>
              </a:rPr>
              <a:t> </a:t>
            </a:r>
            <a:r>
              <a:rPr lang="ru-RU" sz="2400" u="sng" dirty="0"/>
              <a:t>(В20-В24):</a:t>
            </a:r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стр.25, </a:t>
            </a:r>
            <a:r>
              <a:rPr lang="ru-RU" sz="2400" dirty="0"/>
              <a:t>гр.04:18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должна быть </a:t>
            </a:r>
            <a:r>
              <a:rPr lang="ru-RU" sz="2400" u="sng" dirty="0"/>
              <a:t>больше или равна</a:t>
            </a:r>
            <a:r>
              <a:rPr lang="ru-RU" sz="2400" dirty="0"/>
              <a:t> строки </a:t>
            </a:r>
          </a:p>
          <a:p>
            <a:pPr algn="just"/>
            <a:r>
              <a:rPr lang="ru-RU" sz="2400" dirty="0"/>
              <a:t>        из ф.61, таб.2000, </a:t>
            </a:r>
            <a:r>
              <a:rPr lang="ru-RU" sz="2400" dirty="0">
                <a:solidFill>
                  <a:srgbClr val="C00000"/>
                </a:solidFill>
              </a:rPr>
              <a:t>стр.26</a:t>
            </a:r>
            <a:r>
              <a:rPr lang="ru-RU" sz="2400" dirty="0"/>
              <a:t>, гр.04:18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стр.26</a:t>
            </a:r>
            <a:r>
              <a:rPr lang="ru-RU" sz="2400" dirty="0"/>
              <a:t>, гр.04:18 должна быть </a:t>
            </a:r>
            <a:r>
              <a:rPr lang="ru-RU" sz="2400" u="sng" dirty="0"/>
              <a:t>больше или равна </a:t>
            </a:r>
            <a:r>
              <a:rPr lang="ru-RU" sz="2400" dirty="0"/>
              <a:t>строки </a:t>
            </a:r>
          </a:p>
          <a:p>
            <a:pPr algn="just"/>
            <a:r>
              <a:rPr lang="ru-RU" sz="2400" dirty="0"/>
              <a:t>        из ф.61, таб.2000, </a:t>
            </a:r>
            <a:r>
              <a:rPr lang="ru-RU" sz="2400" dirty="0">
                <a:solidFill>
                  <a:srgbClr val="C00000"/>
                </a:solidFill>
              </a:rPr>
              <a:t>стр.27</a:t>
            </a:r>
            <a:r>
              <a:rPr lang="ru-RU" sz="2400" dirty="0"/>
              <a:t>, гр.04:18</a:t>
            </a:r>
          </a:p>
        </p:txBody>
      </p:sp>
    </p:spTree>
    <p:extLst>
      <p:ext uri="{BB962C8B-B14F-4D97-AF65-F5344CB8AC3E}">
        <p14:creationId xmlns:p14="http://schemas.microsoft.com/office/powerpoint/2010/main" val="1007202340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C3D4EA-D24A-49FB-8BDB-474F34D1497F}"/>
              </a:ext>
            </a:extLst>
          </p:cNvPr>
          <p:cNvSpPr/>
          <p:nvPr/>
        </p:nvSpPr>
        <p:spPr>
          <a:xfrm>
            <a:off x="712578" y="1359414"/>
            <a:ext cx="10903202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9A1B9-20F0-4191-B1CC-36F4E5232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578" y="445193"/>
            <a:ext cx="10903202" cy="1325563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2000</a:t>
            </a:r>
            <a:br>
              <a:rPr lang="ru-RU" altLang="ru-RU" sz="28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2A2FD-0AD4-41DD-A630-642CCEC7A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001" y="1645354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1</a:t>
            </a:r>
            <a:r>
              <a:rPr lang="en-US" dirty="0">
                <a:solidFill>
                  <a:prstClr val="black"/>
                </a:solidFill>
              </a:rPr>
              <a:t>:20 </a:t>
            </a:r>
            <a:r>
              <a:rPr lang="ru-RU" dirty="0">
                <a:solidFill>
                  <a:prstClr val="black"/>
                </a:solidFill>
              </a:rPr>
              <a:t>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1</a:t>
            </a:r>
            <a:r>
              <a:rPr lang="en-US" dirty="0">
                <a:solidFill>
                  <a:prstClr val="black"/>
                </a:solidFill>
              </a:rPr>
              <a:t>:20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22</a:t>
            </a:r>
            <a:r>
              <a:rPr lang="en-US" dirty="0">
                <a:solidFill>
                  <a:prstClr val="black"/>
                </a:solidFill>
              </a:rPr>
              <a:t>:2</a:t>
            </a:r>
            <a:r>
              <a:rPr lang="ru-RU" dirty="0">
                <a:solidFill>
                  <a:prstClr val="black"/>
                </a:solidFill>
              </a:rPr>
              <a:t>7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22</a:t>
            </a:r>
            <a:r>
              <a:rPr lang="en-US" dirty="0">
                <a:solidFill>
                  <a:prstClr val="black"/>
                </a:solidFill>
              </a:rPr>
              <a:t>:2</a:t>
            </a:r>
            <a:r>
              <a:rPr lang="ru-RU" dirty="0">
                <a:solidFill>
                  <a:prstClr val="black"/>
                </a:solidFill>
              </a:rPr>
              <a:t>7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29</a:t>
            </a:r>
            <a:r>
              <a:rPr lang="en-US" dirty="0">
                <a:solidFill>
                  <a:prstClr val="black"/>
                </a:solidFill>
              </a:rPr>
              <a:t>:</a:t>
            </a:r>
            <a:r>
              <a:rPr lang="ru-RU" dirty="0">
                <a:solidFill>
                  <a:prstClr val="black"/>
                </a:solidFill>
              </a:rPr>
              <a:t>30 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29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19+20+21+22+23+24+25+26+27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Это </a:t>
            </a:r>
            <a:r>
              <a:rPr lang="ru-RU" b="1" dirty="0">
                <a:solidFill>
                  <a:prstClr val="black"/>
                </a:solidFill>
              </a:rPr>
              <a:t>обязательные</a:t>
            </a:r>
            <a:r>
              <a:rPr lang="ru-RU" dirty="0">
                <a:solidFill>
                  <a:prstClr val="black"/>
                </a:solidFill>
              </a:rPr>
              <a:t> условия контроля.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21 гр. 06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21 </a:t>
            </a:r>
            <a:r>
              <a:rPr lang="ru-RU" b="1" dirty="0">
                <a:solidFill>
                  <a:prstClr val="black"/>
                </a:solidFill>
              </a:rPr>
              <a:t>сумме</a:t>
            </a:r>
            <a:r>
              <a:rPr lang="ru-RU" dirty="0">
                <a:solidFill>
                  <a:prstClr val="black"/>
                </a:solidFill>
              </a:rPr>
              <a:t> граф 25+26+27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Таб. 2000 стр. 28 гр. 19</a:t>
            </a:r>
            <a:r>
              <a:rPr lang="en-US" dirty="0">
                <a:solidFill>
                  <a:prstClr val="black"/>
                </a:solidFill>
              </a:rPr>
              <a:t>:27</a:t>
            </a:r>
            <a:r>
              <a:rPr lang="ru-RU" dirty="0">
                <a:solidFill>
                  <a:prstClr val="black"/>
                </a:solidFill>
              </a:rPr>
              <a:t> должны быть </a:t>
            </a:r>
            <a:r>
              <a:rPr lang="ru-RU" u="sng" dirty="0">
                <a:solidFill>
                  <a:prstClr val="black"/>
                </a:solidFill>
              </a:rPr>
              <a:t>равны нулю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57194A07-5144-419E-A204-87E6DD2CB2BD}"/>
              </a:ext>
            </a:extLst>
          </p:cNvPr>
          <p:cNvSpPr/>
          <p:nvPr/>
        </p:nvSpPr>
        <p:spPr>
          <a:xfrm rot="10800000">
            <a:off x="5659845" y="3588278"/>
            <a:ext cx="513761" cy="694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27800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773B4E-D107-4732-9AFE-A21128067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220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2100. Пути передачи ВИЧ-инфекции</a:t>
            </a:r>
            <a:br>
              <a:rPr lang="ru-RU" sz="3200" dirty="0">
                <a:solidFill>
                  <a:prstClr val="black"/>
                </a:solidFill>
              </a:rPr>
            </a:br>
            <a:endParaRPr lang="ru-RU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7536B7-D674-481C-9469-21B8F2DB2D65}"/>
              </a:ext>
            </a:extLst>
          </p:cNvPr>
          <p:cNvSpPr txBox="1"/>
          <p:nvPr/>
        </p:nvSpPr>
        <p:spPr>
          <a:xfrm>
            <a:off x="838200" y="1267326"/>
            <a:ext cx="1082744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77398E-DA8F-41A8-B92F-D0E36F84F26E}"/>
              </a:ext>
            </a:extLst>
          </p:cNvPr>
          <p:cNvSpPr/>
          <p:nvPr/>
        </p:nvSpPr>
        <p:spPr>
          <a:xfrm>
            <a:off x="998622" y="3851482"/>
            <a:ext cx="10535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НЕКОТОРЫЕ УСЛОВИЯ МЕЖТАБЛИЧНОГО КОНТРОЛЯ ДЛЯ ТАБЛИЦЫ 2100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648A905-6DA2-4790-94C4-ABEDD6ADCDF0}"/>
              </a:ext>
            </a:extLst>
          </p:cNvPr>
          <p:cNvSpPr/>
          <p:nvPr/>
        </p:nvSpPr>
        <p:spPr>
          <a:xfrm>
            <a:off x="1796715" y="4313147"/>
            <a:ext cx="95570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гр.06 </a:t>
            </a:r>
            <a:r>
              <a:rPr lang="ru-RU" sz="2400" dirty="0">
                <a:solidFill>
                  <a:prstClr val="black"/>
                </a:solidFill>
              </a:rPr>
              <a:t>должна быть </a:t>
            </a:r>
            <a:r>
              <a:rPr lang="ru-RU" sz="2400" u="sng" dirty="0">
                <a:solidFill>
                  <a:prstClr val="black"/>
                </a:solidFill>
              </a:rPr>
              <a:t>равна </a:t>
            </a:r>
            <a:r>
              <a:rPr lang="ru-RU" sz="2400" dirty="0">
                <a:solidFill>
                  <a:prstClr val="black"/>
                </a:solidFill>
              </a:rPr>
              <a:t>сумме строк </a:t>
            </a: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          из ф.61,таб.2100,</a:t>
            </a:r>
            <a:r>
              <a:rPr lang="ru-RU" sz="2400" dirty="0">
                <a:solidFill>
                  <a:srgbClr val="C00000"/>
                </a:solidFill>
              </a:rPr>
              <a:t>стр.1+3+5+7</a:t>
            </a:r>
          </a:p>
          <a:p>
            <a:pPr lvl="0" algn="just">
              <a:defRPr/>
            </a:pPr>
            <a:endParaRPr lang="ru-RU" sz="2400" dirty="0">
              <a:solidFill>
                <a:srgbClr val="C00000"/>
              </a:solidFill>
            </a:endParaRP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Строка ф.61, таб.2000, </a:t>
            </a:r>
            <a:r>
              <a:rPr lang="ru-RU" sz="2400" dirty="0">
                <a:solidFill>
                  <a:srgbClr val="C00000"/>
                </a:solidFill>
              </a:rPr>
              <a:t>стр.1, гр.07 </a:t>
            </a:r>
            <a:r>
              <a:rPr lang="ru-RU" sz="2400" dirty="0">
                <a:solidFill>
                  <a:prstClr val="black"/>
                </a:solidFill>
              </a:rPr>
              <a:t>должна быть </a:t>
            </a:r>
            <a:r>
              <a:rPr lang="ru-RU" sz="2400" u="sng" dirty="0">
                <a:solidFill>
                  <a:prstClr val="black"/>
                </a:solidFill>
              </a:rPr>
              <a:t>равна</a:t>
            </a:r>
            <a:r>
              <a:rPr lang="ru-RU" sz="2400" dirty="0">
                <a:solidFill>
                  <a:prstClr val="black"/>
                </a:solidFill>
              </a:rPr>
              <a:t>  сумме строк </a:t>
            </a:r>
          </a:p>
          <a:p>
            <a:pPr lvl="0" algn="just">
              <a:defRPr/>
            </a:pPr>
            <a:r>
              <a:rPr lang="ru-RU" sz="2400" dirty="0">
                <a:solidFill>
                  <a:prstClr val="black"/>
                </a:solidFill>
              </a:rPr>
              <a:t>          из ф.61,таб.2100,</a:t>
            </a:r>
            <a:r>
              <a:rPr lang="ru-RU" sz="2400" dirty="0">
                <a:solidFill>
                  <a:srgbClr val="C00000"/>
                </a:solidFill>
              </a:rPr>
              <a:t>стр.2+4+6+8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F938030-9B2E-41C9-AF2D-8088ADCA91D3}"/>
              </a:ext>
            </a:extLst>
          </p:cNvPr>
          <p:cNvSpPr/>
          <p:nvPr/>
        </p:nvSpPr>
        <p:spPr>
          <a:xfrm>
            <a:off x="1796715" y="634447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</a:rPr>
              <a:t>Это </a:t>
            </a:r>
            <a:r>
              <a:rPr lang="ru-RU" sz="2400" b="1" dirty="0">
                <a:solidFill>
                  <a:prstClr val="black"/>
                </a:solidFill>
              </a:rPr>
              <a:t>обязательные</a:t>
            </a:r>
            <a:r>
              <a:rPr lang="ru-RU" sz="2400" dirty="0">
                <a:solidFill>
                  <a:prstClr val="black"/>
                </a:solidFill>
              </a:rPr>
              <a:t> условия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1022884639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3FF98-B883-4D8B-AE59-93B79C2FE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3000. Обследование пациентов с ВИЧ-инфекцией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C30B0E2-87A8-4A1A-B6FB-6ABE3DBECC16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1240100"/>
          <a:ext cx="10886253" cy="5252770"/>
        </p:xfrm>
        <a:graphic>
          <a:graphicData uri="http://schemas.openxmlformats.org/drawingml/2006/table">
            <a:tbl>
              <a:tblPr firstRow="1" firstCol="1" bandRow="1"/>
              <a:tblGrid>
                <a:gridCol w="4104461">
                  <a:extLst>
                    <a:ext uri="{9D8B030D-6E8A-4147-A177-3AD203B41FA5}">
                      <a16:colId xmlns:a16="http://schemas.microsoft.com/office/drawing/2014/main" val="2898345357"/>
                    </a:ext>
                  </a:extLst>
                </a:gridCol>
                <a:gridCol w="420891">
                  <a:extLst>
                    <a:ext uri="{9D8B030D-6E8A-4147-A177-3AD203B41FA5}">
                      <a16:colId xmlns:a16="http://schemas.microsoft.com/office/drawing/2014/main" val="4043024647"/>
                    </a:ext>
                  </a:extLst>
                </a:gridCol>
                <a:gridCol w="701483">
                  <a:extLst>
                    <a:ext uri="{9D8B030D-6E8A-4147-A177-3AD203B41FA5}">
                      <a16:colId xmlns:a16="http://schemas.microsoft.com/office/drawing/2014/main" val="177930914"/>
                    </a:ext>
                  </a:extLst>
                </a:gridCol>
                <a:gridCol w="701483">
                  <a:extLst>
                    <a:ext uri="{9D8B030D-6E8A-4147-A177-3AD203B41FA5}">
                      <a16:colId xmlns:a16="http://schemas.microsoft.com/office/drawing/2014/main" val="4027682900"/>
                    </a:ext>
                  </a:extLst>
                </a:gridCol>
                <a:gridCol w="732661">
                  <a:extLst>
                    <a:ext uri="{9D8B030D-6E8A-4147-A177-3AD203B41FA5}">
                      <a16:colId xmlns:a16="http://schemas.microsoft.com/office/drawing/2014/main" val="73663783"/>
                    </a:ext>
                  </a:extLst>
                </a:gridCol>
                <a:gridCol w="802030">
                  <a:extLst>
                    <a:ext uri="{9D8B030D-6E8A-4147-A177-3AD203B41FA5}">
                      <a16:colId xmlns:a16="http://schemas.microsoft.com/office/drawing/2014/main" val="1727290837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633130027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245926801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1489226920"/>
                    </a:ext>
                  </a:extLst>
                </a:gridCol>
                <a:gridCol w="855811">
                  <a:extLst>
                    <a:ext uri="{9D8B030D-6E8A-4147-A177-3AD203B41FA5}">
                      <a16:colId xmlns:a16="http://schemas.microsoft.com/office/drawing/2014/main" val="1610238697"/>
                    </a:ext>
                  </a:extLst>
                </a:gridCol>
              </a:tblGrid>
              <a:tr h="196049">
                <a:tc rowSpan="4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815613"/>
                  </a:ext>
                </a:extLst>
              </a:tr>
              <a:tr h="452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09683"/>
                  </a:ext>
                </a:extLst>
              </a:tr>
              <a:tr h="3920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893181"/>
                  </a:ext>
                </a:extLst>
              </a:tr>
              <a:tr h="80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297726"/>
                  </a:ext>
                </a:extLst>
              </a:tr>
              <a:tr h="171961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861342"/>
                  </a:ext>
                </a:extLst>
              </a:tr>
              <a:tr h="376837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313536"/>
                  </a:ext>
                </a:extLst>
              </a:tr>
              <a:tr h="300377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979665"/>
                  </a:ext>
                </a:extLst>
              </a:tr>
              <a:tr h="267644">
                <a:tc>
                  <a:txBody>
                    <a:bodyPr/>
                    <a:lstStyle/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072838"/>
                  </a:ext>
                </a:extLst>
              </a:tr>
              <a:tr h="275733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950375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219458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351030"/>
                  </a:ext>
                </a:extLst>
              </a:tr>
              <a:tr h="376837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056098"/>
                  </a:ext>
                </a:extLst>
              </a:tr>
              <a:tr h="3211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107898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356392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437453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555131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723817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273236"/>
                  </a:ext>
                </a:extLst>
              </a:tr>
            </a:tbl>
          </a:graphicData>
        </a:graphic>
      </p:graphicFrame>
      <p:sp>
        <p:nvSpPr>
          <p:cNvPr id="5" name="Овал 4">
            <a:extLst>
              <a:ext uri="{FF2B5EF4-FFF2-40B4-BE49-F238E27FC236}">
                <a16:creationId xmlns:a16="http://schemas.microsoft.com/office/drawing/2014/main" id="{AAA97ECB-8706-4D83-AADB-35A9DCF7C1CD}"/>
              </a:ext>
            </a:extLst>
          </p:cNvPr>
          <p:cNvSpPr/>
          <p:nvPr/>
        </p:nvSpPr>
        <p:spPr>
          <a:xfrm>
            <a:off x="4876801" y="1058780"/>
            <a:ext cx="6476996" cy="2532400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EC6D3AEB-7936-4585-A3B9-6DACACFFD873}"/>
              </a:ext>
            </a:extLst>
          </p:cNvPr>
          <p:cNvSpPr/>
          <p:nvPr/>
        </p:nvSpPr>
        <p:spPr>
          <a:xfrm>
            <a:off x="170807" y="3962400"/>
            <a:ext cx="4705994" cy="2717051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75644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C53075-2C69-401F-8535-5D1D8CBDF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3100. Результаты лабораторного обследования на антитела к ВИЧ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EB172C4-1200-4F4E-8509-D04B9CC4453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234440"/>
          <a:ext cx="10680033" cy="4389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35938">
                  <a:extLst>
                    <a:ext uri="{9D8B030D-6E8A-4147-A177-3AD203B41FA5}">
                      <a16:colId xmlns:a16="http://schemas.microsoft.com/office/drawing/2014/main" val="2525194654"/>
                    </a:ext>
                  </a:extLst>
                </a:gridCol>
                <a:gridCol w="612900">
                  <a:extLst>
                    <a:ext uri="{9D8B030D-6E8A-4147-A177-3AD203B41FA5}">
                      <a16:colId xmlns:a16="http://schemas.microsoft.com/office/drawing/2014/main" val="676431847"/>
                    </a:ext>
                  </a:extLst>
                </a:gridCol>
                <a:gridCol w="913646">
                  <a:extLst>
                    <a:ext uri="{9D8B030D-6E8A-4147-A177-3AD203B41FA5}">
                      <a16:colId xmlns:a16="http://schemas.microsoft.com/office/drawing/2014/main" val="1352498194"/>
                    </a:ext>
                  </a:extLst>
                </a:gridCol>
                <a:gridCol w="1398691">
                  <a:extLst>
                    <a:ext uri="{9D8B030D-6E8A-4147-A177-3AD203B41FA5}">
                      <a16:colId xmlns:a16="http://schemas.microsoft.com/office/drawing/2014/main" val="1820682412"/>
                    </a:ext>
                  </a:extLst>
                </a:gridCol>
                <a:gridCol w="1632633">
                  <a:extLst>
                    <a:ext uri="{9D8B030D-6E8A-4147-A177-3AD203B41FA5}">
                      <a16:colId xmlns:a16="http://schemas.microsoft.com/office/drawing/2014/main" val="2220952390"/>
                    </a:ext>
                  </a:extLst>
                </a:gridCol>
                <a:gridCol w="1807617">
                  <a:extLst>
                    <a:ext uri="{9D8B030D-6E8A-4147-A177-3AD203B41FA5}">
                      <a16:colId xmlns:a16="http://schemas.microsoft.com/office/drawing/2014/main" val="1157154077"/>
                    </a:ext>
                  </a:extLst>
                </a:gridCol>
                <a:gridCol w="1378608">
                  <a:extLst>
                    <a:ext uri="{9D8B030D-6E8A-4147-A177-3AD203B41FA5}">
                      <a16:colId xmlns:a16="http://schemas.microsoft.com/office/drawing/2014/main" val="682811600"/>
                    </a:ext>
                  </a:extLst>
                </a:gridCol>
              </a:tblGrid>
              <a:tr h="22395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83574"/>
                  </a:ext>
                </a:extLst>
              </a:tr>
              <a:tr h="895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502577"/>
                  </a:ext>
                </a:extLst>
              </a:tr>
              <a:tr h="2239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0490186"/>
                  </a:ext>
                </a:extLst>
              </a:tr>
              <a:tr h="671867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560311"/>
                  </a:ext>
                </a:extLst>
              </a:tr>
              <a:tr h="895823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блоттинга выявлены антитела к ВИЧ  (из стр.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28246"/>
                  </a:ext>
                </a:extLst>
              </a:tr>
              <a:tr h="671867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65336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E21E1A7-94D0-47E6-A8B4-0C16AA031356}"/>
              </a:ext>
            </a:extLst>
          </p:cNvPr>
          <p:cNvSpPr/>
          <p:nvPr/>
        </p:nvSpPr>
        <p:spPr>
          <a:xfrm>
            <a:off x="673767" y="5802670"/>
            <a:ext cx="11209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cs typeface="Times New Roman" panose="02020603050405020304" pitchFamily="18" charset="0"/>
              </a:rPr>
              <a:t>В таблицу 3100 включают результаты лабораторного обследования на ВИЧ, при этом включают каждого пациента только один раз, независимо от числа проведенных исследований.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val="614303779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621DC2-07AB-424C-85D1-C7A8867F3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23" y="221128"/>
            <a:ext cx="11583972" cy="1325563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3600. Выявление и лечение сопутствующих заболеваний у пациентов с болезнью, вызванной ВИЧ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(B20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B24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B7B2EB1-0493-4A12-A862-AC1F4386654E}"/>
              </a:ext>
            </a:extLst>
          </p:cNvPr>
          <p:cNvGraphicFramePr>
            <a:graphicFrameLocks noGrp="1"/>
          </p:cNvGraphicFramePr>
          <p:nvPr/>
        </p:nvGraphicFramePr>
        <p:xfrm>
          <a:off x="801278" y="1814523"/>
          <a:ext cx="9995060" cy="2670927"/>
        </p:xfrm>
        <a:graphic>
          <a:graphicData uri="http://schemas.openxmlformats.org/drawingml/2006/table">
            <a:tbl>
              <a:tblPr firstRow="1" firstCol="1" bandRow="1"/>
              <a:tblGrid>
                <a:gridCol w="1880258">
                  <a:extLst>
                    <a:ext uri="{9D8B030D-6E8A-4147-A177-3AD203B41FA5}">
                      <a16:colId xmlns:a16="http://schemas.microsoft.com/office/drawing/2014/main" val="3020733216"/>
                    </a:ext>
                  </a:extLst>
                </a:gridCol>
                <a:gridCol w="1347118">
                  <a:extLst>
                    <a:ext uri="{9D8B030D-6E8A-4147-A177-3AD203B41FA5}">
                      <a16:colId xmlns:a16="http://schemas.microsoft.com/office/drawing/2014/main" val="3260010011"/>
                    </a:ext>
                  </a:extLst>
                </a:gridCol>
                <a:gridCol w="591472">
                  <a:extLst>
                    <a:ext uri="{9D8B030D-6E8A-4147-A177-3AD203B41FA5}">
                      <a16:colId xmlns:a16="http://schemas.microsoft.com/office/drawing/2014/main" val="213799126"/>
                    </a:ext>
                  </a:extLst>
                </a:gridCol>
                <a:gridCol w="1283369">
                  <a:extLst>
                    <a:ext uri="{9D8B030D-6E8A-4147-A177-3AD203B41FA5}">
                      <a16:colId xmlns:a16="http://schemas.microsoft.com/office/drawing/2014/main" val="2136680360"/>
                    </a:ext>
                  </a:extLst>
                </a:gridCol>
                <a:gridCol w="770189">
                  <a:extLst>
                    <a:ext uri="{9D8B030D-6E8A-4147-A177-3AD203B41FA5}">
                      <a16:colId xmlns:a16="http://schemas.microsoft.com/office/drawing/2014/main" val="3354329655"/>
                    </a:ext>
                  </a:extLst>
                </a:gridCol>
                <a:gridCol w="971295">
                  <a:extLst>
                    <a:ext uri="{9D8B030D-6E8A-4147-A177-3AD203B41FA5}">
                      <a16:colId xmlns:a16="http://schemas.microsoft.com/office/drawing/2014/main" val="936402187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val="2446835585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val="1611364838"/>
                    </a:ext>
                  </a:extLst>
                </a:gridCol>
                <a:gridCol w="1050453">
                  <a:extLst>
                    <a:ext uri="{9D8B030D-6E8A-4147-A177-3AD203B41FA5}">
                      <a16:colId xmlns:a16="http://schemas.microsoft.com/office/drawing/2014/main" val="529203698"/>
                    </a:ext>
                  </a:extLst>
                </a:gridCol>
              </a:tblGrid>
              <a:tr h="396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0037"/>
                  </a:ext>
                </a:extLst>
              </a:tr>
              <a:tr h="661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788363"/>
                  </a:ext>
                </a:extLst>
              </a:tr>
              <a:tr h="1512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094484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301758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724568"/>
                  </a:ext>
                </a:extLst>
              </a:tr>
              <a:tr h="189029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4838857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86054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398D3CD-0E2C-4DC8-9480-2153B0E4E850}"/>
              </a:ext>
            </a:extLst>
          </p:cNvPr>
          <p:cNvSpPr txBox="1"/>
          <p:nvPr/>
        </p:nvSpPr>
        <p:spPr>
          <a:xfrm>
            <a:off x="801278" y="5021113"/>
            <a:ext cx="10199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В таблицу 3600 включают результаты обследования, выявления и лечение сопутствующих заболеваний у пациентов с болезнью, вызванной ВИЧ (В20 - В24). </a:t>
            </a:r>
          </a:p>
        </p:txBody>
      </p:sp>
    </p:spTree>
    <p:extLst>
      <p:ext uri="{BB962C8B-B14F-4D97-AF65-F5344CB8AC3E}">
        <p14:creationId xmlns:p14="http://schemas.microsoft.com/office/powerpoint/2010/main" val="2647419295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8C506A-8024-4B27-B85B-8640BABFF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818"/>
            <a:ext cx="10776284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4000. Обследование пациентов с болезнью, вызванной ВИЧ (В20 - В24) 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EBA8EF1-4B1D-4A0A-9391-B62269A6656D}"/>
              </a:ext>
            </a:extLst>
          </p:cNvPr>
          <p:cNvGraphicFramePr>
            <a:graphicFrameLocks noGrp="1"/>
          </p:cNvGraphicFramePr>
          <p:nvPr/>
        </p:nvGraphicFramePr>
        <p:xfrm>
          <a:off x="842210" y="1521388"/>
          <a:ext cx="10772273" cy="4946400"/>
        </p:xfrm>
        <a:graphic>
          <a:graphicData uri="http://schemas.openxmlformats.org/drawingml/2006/table">
            <a:tbl>
              <a:tblPr firstRow="1" firstCol="1" bandRow="1"/>
              <a:tblGrid>
                <a:gridCol w="4897976">
                  <a:extLst>
                    <a:ext uri="{9D8B030D-6E8A-4147-A177-3AD203B41FA5}">
                      <a16:colId xmlns:a16="http://schemas.microsoft.com/office/drawing/2014/main" val="807372545"/>
                    </a:ext>
                  </a:extLst>
                </a:gridCol>
                <a:gridCol w="479273">
                  <a:extLst>
                    <a:ext uri="{9D8B030D-6E8A-4147-A177-3AD203B41FA5}">
                      <a16:colId xmlns:a16="http://schemas.microsoft.com/office/drawing/2014/main" val="1052962909"/>
                    </a:ext>
                  </a:extLst>
                </a:gridCol>
                <a:gridCol w="1271425">
                  <a:extLst>
                    <a:ext uri="{9D8B030D-6E8A-4147-A177-3AD203B41FA5}">
                      <a16:colId xmlns:a16="http://schemas.microsoft.com/office/drawing/2014/main" val="774748845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val="4173316530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val="3151627740"/>
                    </a:ext>
                  </a:extLst>
                </a:gridCol>
                <a:gridCol w="1374533">
                  <a:extLst>
                    <a:ext uri="{9D8B030D-6E8A-4147-A177-3AD203B41FA5}">
                      <a16:colId xmlns:a16="http://schemas.microsoft.com/office/drawing/2014/main" val="2183514355"/>
                    </a:ext>
                  </a:extLst>
                </a:gridCol>
              </a:tblGrid>
              <a:tr h="30582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№№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3)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812395"/>
                  </a:ext>
                </a:extLst>
              </a:tr>
              <a:tr h="532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установленным диагнозом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5)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7932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024356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Осмотрено пациентов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4),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55007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вирусной нагрузки ВИЧ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82978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с неопределенной вирусной нагрузкой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6568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CD4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99481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имели уровень CD4: 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более 500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18548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351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80352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200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5124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100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68758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50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47306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менее 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2476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обследовано для выявления резистентности, чел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04495"/>
                  </a:ext>
                </a:extLst>
              </a:tr>
              <a:tr h="304594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из них (из стр. 11):  </a:t>
                      </a:r>
                    </a:p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выявлена резистентность   к 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44774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652115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5867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ИИ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12373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ННИОТ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90514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37360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030532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29023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0157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9338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ННИОТ, ИП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292763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другие варианты резистентности ВИЧ к АРВП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1765674"/>
                  </a:ext>
                </a:extLst>
              </a:tr>
            </a:tbl>
          </a:graphicData>
        </a:graphic>
      </p:graphicFrame>
      <p:sp>
        <p:nvSpPr>
          <p:cNvPr id="4" name="Овал 3">
            <a:extLst>
              <a:ext uri="{FF2B5EF4-FFF2-40B4-BE49-F238E27FC236}">
                <a16:creationId xmlns:a16="http://schemas.microsoft.com/office/drawing/2014/main" id="{B80B81C5-43E8-4F33-A75C-54F1D24F1E9C}"/>
              </a:ext>
            </a:extLst>
          </p:cNvPr>
          <p:cNvSpPr/>
          <p:nvPr/>
        </p:nvSpPr>
        <p:spPr>
          <a:xfrm>
            <a:off x="838200" y="3073138"/>
            <a:ext cx="4705994" cy="1127658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6C541824-20BE-4A30-A56A-A5DBD8F7D970}"/>
              </a:ext>
            </a:extLst>
          </p:cNvPr>
          <p:cNvSpPr/>
          <p:nvPr/>
        </p:nvSpPr>
        <p:spPr>
          <a:xfrm>
            <a:off x="838200" y="4295065"/>
            <a:ext cx="4705994" cy="2266992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893838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789F1F-2FEF-496B-B301-16833B1AB5A0}"/>
              </a:ext>
            </a:extLst>
          </p:cNvPr>
          <p:cNvSpPr/>
          <p:nvPr/>
        </p:nvSpPr>
        <p:spPr>
          <a:xfrm>
            <a:off x="449179" y="555140"/>
            <a:ext cx="11293642" cy="568476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9711DE-C935-48AD-8D62-1170B13BB71D}"/>
              </a:ext>
            </a:extLst>
          </p:cNvPr>
          <p:cNvSpPr/>
          <p:nvPr/>
        </p:nvSpPr>
        <p:spPr>
          <a:xfrm>
            <a:off x="1128376" y="659885"/>
            <a:ext cx="10229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УСЛОВИЯ МЕЖТАБЛИЧНОГО КОНТРОЛЯ ДЛЯ ТАБЛИЦЫ 4000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86B8EF-16EF-4ABF-A18D-C1A130D548A7}"/>
              </a:ext>
            </a:extLst>
          </p:cNvPr>
          <p:cNvSpPr/>
          <p:nvPr/>
        </p:nvSpPr>
        <p:spPr>
          <a:xfrm>
            <a:off x="633663" y="1333621"/>
            <a:ext cx="109246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Таб. 4000 стр. 1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1 гр. 06</a:t>
            </a: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1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1 гр. 07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8+9+10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27 гр. 06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8+9+10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400" dirty="0">
                <a:solidFill>
                  <a:prstClr val="black"/>
                </a:solidFill>
              </a:rPr>
              <a:t> таб. 2000 стр. 27 гр. 07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D3FFF0-8D72-40C0-B7CA-F13227A87869}"/>
              </a:ext>
            </a:extLst>
          </p:cNvPr>
          <p:cNvSpPr/>
          <p:nvPr/>
        </p:nvSpPr>
        <p:spPr>
          <a:xfrm>
            <a:off x="633663" y="4181457"/>
            <a:ext cx="6697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3200" dirty="0">
                <a:solidFill>
                  <a:prstClr val="black"/>
                </a:solidFill>
              </a:rPr>
              <a:t>Это </a:t>
            </a:r>
            <a:r>
              <a:rPr lang="ru-RU" sz="3200" b="1" dirty="0">
                <a:solidFill>
                  <a:prstClr val="black"/>
                </a:solidFill>
              </a:rPr>
              <a:t>обязательные</a:t>
            </a:r>
            <a:r>
              <a:rPr lang="ru-RU" sz="3200" dirty="0">
                <a:solidFill>
                  <a:prstClr val="black"/>
                </a:solidFill>
              </a:rPr>
              <a:t> условия контроля.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88BD719-2CBD-41EA-BDFD-56C5EC702638}"/>
              </a:ext>
            </a:extLst>
          </p:cNvPr>
          <p:cNvSpPr/>
          <p:nvPr/>
        </p:nvSpPr>
        <p:spPr>
          <a:xfrm>
            <a:off x="633663" y="5106634"/>
            <a:ext cx="104835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3 гр. 03 должна быть </a:t>
            </a:r>
            <a:r>
              <a:rPr lang="ru-RU" sz="2400" u="sng" dirty="0">
                <a:solidFill>
                  <a:prstClr val="black"/>
                </a:solidFill>
              </a:rPr>
              <a:t>больше или равна</a:t>
            </a:r>
            <a:r>
              <a:rPr lang="ru-RU" sz="2400" dirty="0">
                <a:solidFill>
                  <a:prstClr val="black"/>
                </a:solidFill>
              </a:rPr>
              <a:t> таб. 6000 стр. 8 гр. 03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Таб. 4000 стр. 3 гр. 05 должна быть </a:t>
            </a:r>
            <a:r>
              <a:rPr lang="ru-RU" sz="2400" u="sng" dirty="0">
                <a:solidFill>
                  <a:prstClr val="black"/>
                </a:solidFill>
              </a:rPr>
              <a:t>больше или равна</a:t>
            </a:r>
            <a:r>
              <a:rPr lang="ru-RU" sz="2400" dirty="0">
                <a:solidFill>
                  <a:prstClr val="black"/>
                </a:solidFill>
              </a:rPr>
              <a:t> таб. 6000 стр. 8 гр. 04</a:t>
            </a: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093CBD6D-147E-40BF-B5DA-52ED0FF44D7E}"/>
              </a:ext>
            </a:extLst>
          </p:cNvPr>
          <p:cNvSpPr/>
          <p:nvPr/>
        </p:nvSpPr>
        <p:spPr>
          <a:xfrm rot="10800000">
            <a:off x="7331459" y="4027404"/>
            <a:ext cx="513761" cy="694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36212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800" b="1" dirty="0">
                <a:solidFill>
                  <a:srgbClr val="0033CC"/>
                </a:solidFill>
              </a:rPr>
              <a:t>НЕКОТОРЫЕ УСЛОВИЯ ВНУТРИТАБЛИЧНОГО КОНТРОЛЯ ДЛЯ ТАБЛИЦЫ </a:t>
            </a:r>
            <a:r>
              <a:rPr lang="en-US" altLang="ru-RU" sz="2800" b="1" dirty="0">
                <a:solidFill>
                  <a:srgbClr val="0033CC"/>
                </a:solidFill>
              </a:rPr>
              <a:t>5</a:t>
            </a:r>
            <a:r>
              <a:rPr lang="ru-RU" altLang="ru-RU" sz="2800" b="1" dirty="0">
                <a:solidFill>
                  <a:srgbClr val="0033CC"/>
                </a:solidFill>
              </a:rPr>
              <a:t>000</a:t>
            </a:r>
            <a:br>
              <a:rPr lang="ru-RU" altLang="ru-RU" sz="2800" b="1" dirty="0">
                <a:solidFill>
                  <a:srgbClr val="0033CC"/>
                </a:solidFill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стр.15, </a:t>
            </a:r>
            <a:r>
              <a:rPr lang="ru-RU" dirty="0"/>
              <a:t>гр.03:04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сумме строк из ф.61,таб.5000, </a:t>
            </a:r>
            <a:r>
              <a:rPr lang="ru-RU" dirty="0">
                <a:solidFill>
                  <a:srgbClr val="C00000"/>
                </a:solidFill>
              </a:rPr>
              <a:t>стр.16+19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стр.6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стр.7</a:t>
            </a:r>
            <a:r>
              <a:rPr lang="ru-RU" dirty="0"/>
              <a:t>, гр.03:14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Строка ф.61, таб. 5000, </a:t>
            </a:r>
            <a:r>
              <a:rPr lang="ru-RU" dirty="0">
                <a:solidFill>
                  <a:srgbClr val="C00000"/>
                </a:solidFill>
              </a:rPr>
              <a:t>стр.9</a:t>
            </a:r>
            <a:r>
              <a:rPr lang="ru-RU" dirty="0"/>
              <a:t>, гр.03</a:t>
            </a:r>
            <a:r>
              <a:rPr lang="en-US" dirty="0"/>
              <a:t>:</a:t>
            </a:r>
            <a:r>
              <a:rPr lang="ru-RU" dirty="0"/>
              <a:t>04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строке из ф.61,таб.5000, </a:t>
            </a:r>
            <a:r>
              <a:rPr lang="ru-RU" dirty="0">
                <a:solidFill>
                  <a:srgbClr val="C00000"/>
                </a:solidFill>
              </a:rPr>
              <a:t>стр.8</a:t>
            </a:r>
            <a:r>
              <a:rPr lang="ru-RU" dirty="0"/>
              <a:t>, гр.03:14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8471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ysClr val="windowText" lastClr="000000"/>
                </a:solidFill>
              </a:rPr>
              <a:t>Учетная форма № 025-4/у «Карта персонального учета пациента с ВИЧ-инфекцией», утвержденная приказом Минздрава России от 26.03.20 № 240н «Об утверждении учетной формы медицинской документации «Карта персонального учета пациента с ВИЧ-инфекцией» и порядка ее ведения (зарегистрирован Минюстом Российской Федерации 08.05.20, регистрационный номер 58303)</a:t>
            </a:r>
          </a:p>
          <a:p>
            <a:r>
              <a:rPr lang="ru-RU" dirty="0">
                <a:solidFill>
                  <a:prstClr val="black"/>
                </a:solidFill>
              </a:rPr>
              <a:t>Учетная форма № 025-1/у, </a:t>
            </a:r>
            <a:r>
              <a:rPr lang="ru-RU" dirty="0">
                <a:solidFill>
                  <a:sysClr val="windowText" lastClr="000000"/>
                </a:solidFill>
                <a:ea typeface="Times New Roman" panose="02020603050405020304" pitchFamily="18" charset="0"/>
              </a:rPr>
              <a:t>«Талон пациента, получающего медицинскую помощь в амбулаторных условиях», </a:t>
            </a:r>
            <a:r>
              <a:rPr lang="ru-RU" dirty="0">
                <a:solidFill>
                  <a:prstClr val="black"/>
                </a:solidFill>
              </a:rPr>
              <a:t>утвержденная  приказом Минздрава России от 15.12.14 г.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(зарегистрирован Минюстом России 20.02.15, регистрационный номер 36160)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086E5BB-9AD0-4390-BF1F-BB2D803A2ACC}"/>
              </a:ext>
            </a:extLst>
          </p:cNvPr>
          <p:cNvSpPr/>
          <p:nvPr/>
        </p:nvSpPr>
        <p:spPr>
          <a:xfrm>
            <a:off x="1243497" y="357871"/>
            <a:ext cx="9965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Источники информации для заполнения формы</a:t>
            </a:r>
          </a:p>
        </p:txBody>
      </p:sp>
    </p:spTree>
    <p:extLst>
      <p:ext uri="{BB962C8B-B14F-4D97-AF65-F5344CB8AC3E}">
        <p14:creationId xmlns:p14="http://schemas.microsoft.com/office/powerpoint/2010/main" val="966939642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83B1E-BAE0-44D2-BBA3-5855FEE11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879" y="473058"/>
            <a:ext cx="10760242" cy="1166313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6000. Результаты лечения пациентов с болезнью, вызванной ВИЧ (В20 - В24), состоящих под наблюдением медицинской организации</a:t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590C790-6B66-4A2D-88C7-C6397544D25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453460"/>
          <a:ext cx="10407317" cy="5211386"/>
        </p:xfrm>
        <a:graphic>
          <a:graphicData uri="http://schemas.openxmlformats.org/drawingml/2006/table">
            <a:tbl>
              <a:tblPr firstRow="1" firstCol="1" bandRow="1"/>
              <a:tblGrid>
                <a:gridCol w="6503820">
                  <a:extLst>
                    <a:ext uri="{9D8B030D-6E8A-4147-A177-3AD203B41FA5}">
                      <a16:colId xmlns:a16="http://schemas.microsoft.com/office/drawing/2014/main" val="3570228247"/>
                    </a:ext>
                  </a:extLst>
                </a:gridCol>
                <a:gridCol w="695833">
                  <a:extLst>
                    <a:ext uri="{9D8B030D-6E8A-4147-A177-3AD203B41FA5}">
                      <a16:colId xmlns:a16="http://schemas.microsoft.com/office/drawing/2014/main" val="2343845454"/>
                    </a:ext>
                  </a:extLst>
                </a:gridCol>
                <a:gridCol w="1057155">
                  <a:extLst>
                    <a:ext uri="{9D8B030D-6E8A-4147-A177-3AD203B41FA5}">
                      <a16:colId xmlns:a16="http://schemas.microsoft.com/office/drawing/2014/main" val="3569764334"/>
                    </a:ext>
                  </a:extLst>
                </a:gridCol>
                <a:gridCol w="2150509">
                  <a:extLst>
                    <a:ext uri="{9D8B030D-6E8A-4147-A177-3AD203B41FA5}">
                      <a16:colId xmlns:a16="http://schemas.microsoft.com/office/drawing/2014/main" val="3063455805"/>
                    </a:ext>
                  </a:extLst>
                </a:gridCol>
              </a:tblGrid>
              <a:tr h="5844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545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242256"/>
                  </a:ext>
                </a:extLst>
              </a:tr>
              <a:tr h="37881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болезнью, вызванной ВИЧ (В20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В24), получавших антиретровирусную терапию (АРВТ)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990111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4:  более 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187818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351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33458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200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51484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1529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50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70655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менее 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7991"/>
                  </a:ext>
                </a:extLst>
              </a:tr>
              <a:tr h="757627">
                <a:tc>
                  <a:txBody>
                    <a:bodyPr/>
                    <a:lstStyle/>
                    <a:p>
                      <a:pPr indent="21590" algn="just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291465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49950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получали АРВТ не менее 12 месяцев, всего (из стр.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03247"/>
                  </a:ext>
                </a:extLst>
              </a:tr>
              <a:tr h="56822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обследованных пациентов с болезнью, вызванной ВИЧ (В20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 (табл. 3000, стр. 1), получили курс химиопрофилактики в отчетном году от: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туберкулеза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5275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токсоплазмоза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18662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пневмоцистной пневмонии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99266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атипичного микобактериоза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970955"/>
                  </a:ext>
                </a:extLst>
              </a:tr>
              <a:tr h="584455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 (В20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В24), состоящих под наблюдением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(табл. 2000, стр. 1, гр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), получили лечение в стационарных условиях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1784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38100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(стр. 14): два и более раза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077708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1161CD7-17EE-45AB-A962-7CFAF2E15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232" y="4452317"/>
            <a:ext cx="5764285" cy="2212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Табл. 6000 </a:t>
            </a:r>
          </a:p>
          <a:p>
            <a:r>
              <a:rPr lang="ru-RU" altLang="ru-RU" sz="1531" dirty="0"/>
              <a:t>	В графе 3 показывается </a:t>
            </a:r>
            <a:r>
              <a:rPr lang="ru-RU" altLang="ru-RU" sz="1531" b="1" dirty="0"/>
              <a:t>общее число пациентов </a:t>
            </a:r>
            <a:r>
              <a:rPr lang="ru-RU" altLang="ru-RU" sz="1531" dirty="0"/>
              <a:t>с болезнью, вызванной ВИЧ, из числа состоявших под наблюдением в отчетном году, зарегистрированных для лечения.</a:t>
            </a:r>
          </a:p>
          <a:p>
            <a:r>
              <a:rPr lang="ru-RU" altLang="ru-RU" sz="1531" dirty="0"/>
              <a:t> 	В графе 4 - те из них, кто был зарегистрирован для лечения </a:t>
            </a:r>
            <a:r>
              <a:rPr lang="ru-RU" altLang="ru-RU" sz="1531" b="1" dirty="0"/>
              <a:t>с впервые в жизни установленным диагнозом </a:t>
            </a:r>
            <a:r>
              <a:rPr lang="ru-RU" altLang="ru-RU" sz="1531" dirty="0"/>
              <a:t>болезни, вызванной ВИЧ.</a:t>
            </a:r>
          </a:p>
          <a:p>
            <a:r>
              <a:rPr lang="ru-RU" altLang="ru-RU" sz="1531" dirty="0">
                <a:solidFill>
                  <a:srgbClr val="C00000"/>
                </a:solidFill>
              </a:rPr>
              <a:t>	</a:t>
            </a:r>
            <a:endParaRPr lang="ru-RU" altLang="ru-RU" sz="153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786200-F35C-4318-83D2-7D2F0FCE8A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1022" y="2452107"/>
            <a:ext cx="1745894" cy="10218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936" dirty="0">
              <a:solidFill>
                <a:schemeClr val="tx2"/>
              </a:solidFill>
            </a:endParaRPr>
          </a:p>
          <a:p>
            <a:r>
              <a:rPr lang="ru-RU" altLang="ru-RU" sz="1021" dirty="0">
                <a:solidFill>
                  <a:schemeClr val="tx2"/>
                </a:solidFill>
              </a:rPr>
              <a:t>Значение по строке 1 = значения по стр.2+ стр. 3+стр.4+стр.5 + стр. 6</a:t>
            </a:r>
            <a:r>
              <a:rPr lang="en-US" altLang="ru-RU" sz="1021" dirty="0">
                <a:solidFill>
                  <a:schemeClr val="tx2"/>
                </a:solidFill>
              </a:rPr>
              <a:t>+</a:t>
            </a:r>
            <a:r>
              <a:rPr lang="ru-RU" altLang="ru-RU" sz="1021" dirty="0">
                <a:solidFill>
                  <a:schemeClr val="tx2"/>
                </a:solidFill>
              </a:rPr>
              <a:t>стр.7 по </a:t>
            </a:r>
            <a:r>
              <a:rPr lang="ru-RU" altLang="ru-RU" sz="1021" b="1" dirty="0">
                <a:solidFill>
                  <a:schemeClr val="tx2"/>
                </a:solidFill>
              </a:rPr>
              <a:t>гр. 3 и 4</a:t>
            </a:r>
          </a:p>
          <a:p>
            <a:endParaRPr lang="ru-RU" altLang="ru-RU" sz="1021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41526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8BC1371A-540D-4551-80A8-4373752A5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2947"/>
            <a:ext cx="10515600" cy="5054016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algn="just">
              <a:buNone/>
            </a:pPr>
            <a:r>
              <a:rPr lang="ru-RU" dirty="0">
                <a:solidFill>
                  <a:prstClr val="black"/>
                </a:solidFill>
              </a:rPr>
              <a:t> Таб. 5000 стр. 1 гр. 03 должна быть </a:t>
            </a:r>
            <a:r>
              <a:rPr lang="ru-RU" u="sng" dirty="0">
                <a:solidFill>
                  <a:prstClr val="black"/>
                </a:solidFill>
              </a:rPr>
              <a:t>равна</a:t>
            </a:r>
            <a:r>
              <a:rPr lang="ru-RU" dirty="0">
                <a:solidFill>
                  <a:prstClr val="black"/>
                </a:solidFill>
              </a:rPr>
              <a:t> таб. 2000 стр. 24 гр. 06</a:t>
            </a:r>
          </a:p>
          <a:p>
            <a:pPr lvl="0" algn="just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BA5F084-34A9-477E-B9A9-882EE8C6BC19}"/>
              </a:ext>
            </a:extLst>
          </p:cNvPr>
          <p:cNvSpPr/>
          <p:nvPr/>
        </p:nvSpPr>
        <p:spPr>
          <a:xfrm>
            <a:off x="1076826" y="1293077"/>
            <a:ext cx="10038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УСЛОВИЕ МЕЖТАБЛИЧНОГО КОНТРОЛЯ ДЛЯ ТАБЛИЦЫ </a:t>
            </a:r>
            <a:r>
              <a:rPr lang="en-US" altLang="ru-RU" sz="2400" b="1" dirty="0">
                <a:solidFill>
                  <a:srgbClr val="0033CC"/>
                </a:solidFill>
              </a:rPr>
              <a:t>5</a:t>
            </a:r>
            <a:r>
              <a:rPr lang="ru-RU" altLang="ru-RU" sz="2400" b="1" dirty="0">
                <a:solidFill>
                  <a:srgbClr val="0033CC"/>
                </a:solidFill>
              </a:rPr>
              <a:t>000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63A9C74-B243-45F1-AA03-3D7A42A71D41}"/>
              </a:ext>
            </a:extLst>
          </p:cNvPr>
          <p:cNvSpPr/>
          <p:nvPr/>
        </p:nvSpPr>
        <p:spPr>
          <a:xfrm>
            <a:off x="1076826" y="4580039"/>
            <a:ext cx="5819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</a:rPr>
              <a:t>Это </a:t>
            </a:r>
            <a:r>
              <a:rPr lang="ru-RU" sz="2800" b="1" dirty="0">
                <a:solidFill>
                  <a:prstClr val="black"/>
                </a:solidFill>
              </a:rPr>
              <a:t>обязательное</a:t>
            </a:r>
            <a:r>
              <a:rPr lang="ru-RU" sz="2800" dirty="0">
                <a:solidFill>
                  <a:prstClr val="black"/>
                </a:solidFill>
              </a:rPr>
              <a:t> условие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2438978120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4B05F-7A8D-415F-8AD1-A15D1A123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7001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  <a:t>НЕКОТОРЫЕ УСЛОВИЯ ВНУТРИТАБЛИЧНОГО КОНТРОЛЯ ДЛЯ ТАБЛИЦЫ 6000</a:t>
            </a:r>
            <a:br>
              <a:rPr lang="ru-RU" altLang="ru-RU" sz="2400" b="1" dirty="0">
                <a:solidFill>
                  <a:srgbClr val="0033CC"/>
                </a:solidFill>
                <a:latin typeface="Calibri"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453E06B-82A4-432F-B6D9-93E0985DAE96}"/>
              </a:ext>
            </a:extLst>
          </p:cNvPr>
          <p:cNvSpPr/>
          <p:nvPr/>
        </p:nvSpPr>
        <p:spPr>
          <a:xfrm>
            <a:off x="838200" y="1347538"/>
            <a:ext cx="10515600" cy="514533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E45C031-6C68-469B-9FC6-7508F33F5C6A}"/>
              </a:ext>
            </a:extLst>
          </p:cNvPr>
          <p:cNvSpPr/>
          <p:nvPr/>
        </p:nvSpPr>
        <p:spPr>
          <a:xfrm>
            <a:off x="1308593" y="1673438"/>
            <a:ext cx="957481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равно</a:t>
            </a:r>
            <a:r>
              <a:rPr lang="ru-RU" sz="2200" dirty="0"/>
              <a:t> ф. 61, таб. 6000, </a:t>
            </a:r>
            <a:r>
              <a:rPr lang="ru-RU" sz="2200" dirty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</a:t>
            </a:r>
            <a:r>
              <a:rPr lang="ru-RU" sz="2200" dirty="0"/>
              <a:t> ф.61,таб. 6000, </a:t>
            </a:r>
            <a:r>
              <a:rPr lang="ru-RU" sz="2200" dirty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стр.3,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стр.4,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стр.5,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стр.6,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стр.7,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гр.03.04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стр.8, гр.03.04*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стр.1, гр.03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стр.10, гр.03.04 </a:t>
            </a:r>
            <a:r>
              <a:rPr lang="ru-RU" sz="2200" u="sng" dirty="0"/>
              <a:t>больше  или равно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стр.11, гр.03.04</a:t>
            </a:r>
            <a:r>
              <a:rPr lang="ru-RU" sz="2200" dirty="0"/>
              <a:t>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стр.17, гр.03.04</a:t>
            </a:r>
            <a:r>
              <a:rPr lang="ru-RU" sz="2200" u="sng" dirty="0">
                <a:solidFill>
                  <a:srgbClr val="C00000"/>
                </a:solidFill>
              </a:rPr>
              <a:t>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стр.18,03.04*</a:t>
            </a:r>
          </a:p>
          <a:p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стр.1:16, гр.03 </a:t>
            </a:r>
            <a:r>
              <a:rPr lang="ru-RU" sz="2200" u="sng" dirty="0"/>
              <a:t>больше </a:t>
            </a:r>
            <a:r>
              <a:rPr lang="ru-RU" sz="2200" dirty="0"/>
              <a:t>ф.61,таб. 6000, </a:t>
            </a:r>
            <a:r>
              <a:rPr lang="ru-RU" sz="2200" dirty="0">
                <a:solidFill>
                  <a:srgbClr val="C00000"/>
                </a:solidFill>
              </a:rPr>
              <a:t>стр.1:16,гр.04*</a:t>
            </a:r>
          </a:p>
        </p:txBody>
      </p:sp>
    </p:spTree>
    <p:extLst>
      <p:ext uri="{BB962C8B-B14F-4D97-AF65-F5344CB8AC3E}">
        <p14:creationId xmlns:p14="http://schemas.microsoft.com/office/powerpoint/2010/main" val="1995833864"/>
      </p:ext>
    </p:extLst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9789F1F-2FEF-496B-B301-16833B1AB5A0}"/>
              </a:ext>
            </a:extLst>
          </p:cNvPr>
          <p:cNvSpPr/>
          <p:nvPr/>
        </p:nvSpPr>
        <p:spPr>
          <a:xfrm>
            <a:off x="449179" y="555140"/>
            <a:ext cx="11293642" cy="568476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9711DE-C935-48AD-8D62-1170B13BB71D}"/>
              </a:ext>
            </a:extLst>
          </p:cNvPr>
          <p:cNvSpPr/>
          <p:nvPr/>
        </p:nvSpPr>
        <p:spPr>
          <a:xfrm>
            <a:off x="1128376" y="659885"/>
            <a:ext cx="10229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НЕКОТОРЫЕ УСЛОВИЯ МЕЖТАБЛИЧНОГО КОНТРОЛЯ ДЛЯ ТАБЛИЦЫ 6000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86B8EF-16EF-4ABF-A18D-C1A130D548A7}"/>
              </a:ext>
            </a:extLst>
          </p:cNvPr>
          <p:cNvSpPr/>
          <p:nvPr/>
        </p:nvSpPr>
        <p:spPr>
          <a:xfrm>
            <a:off x="633663" y="1333621"/>
            <a:ext cx="1092467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Таб. 6000 стр. 5+6+7 гр. 03 должна быть </a:t>
            </a:r>
            <a:r>
              <a:rPr lang="ru-RU" sz="28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800" dirty="0">
                <a:solidFill>
                  <a:prstClr val="black"/>
                </a:solidFill>
              </a:rPr>
              <a:t> таб. 2000 стр. 27 гр. 06</a:t>
            </a:r>
          </a:p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Таб. 6000 стр. 5+6+7 гр. 04 должна быть </a:t>
            </a:r>
            <a:r>
              <a:rPr lang="ru-RU" sz="2800" u="sng" dirty="0">
                <a:solidFill>
                  <a:prstClr val="black"/>
                </a:solidFill>
              </a:rPr>
              <a:t>меньше или равна</a:t>
            </a:r>
            <a:r>
              <a:rPr lang="ru-RU" sz="2800" dirty="0">
                <a:solidFill>
                  <a:prstClr val="black"/>
                </a:solidFill>
              </a:rPr>
              <a:t> таб. 2000 стр. 27 гр. 07</a:t>
            </a:r>
          </a:p>
          <a:p>
            <a:pPr algn="just"/>
            <a:endParaRPr lang="ru-RU" sz="2800" dirty="0">
              <a:solidFill>
                <a:prstClr val="black"/>
              </a:solidFill>
            </a:endParaRPr>
          </a:p>
          <a:p>
            <a:pPr lvl="0" algn="just"/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0568F0-997E-4284-BD0D-FBD5D8950FED}"/>
              </a:ext>
            </a:extLst>
          </p:cNvPr>
          <p:cNvSpPr/>
          <p:nvPr/>
        </p:nvSpPr>
        <p:spPr>
          <a:xfrm>
            <a:off x="633663" y="5001159"/>
            <a:ext cx="5872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</a:rPr>
              <a:t>Это </a:t>
            </a:r>
            <a:r>
              <a:rPr lang="ru-RU" sz="2800" b="1" dirty="0">
                <a:solidFill>
                  <a:prstClr val="black"/>
                </a:solidFill>
              </a:rPr>
              <a:t>обязательные</a:t>
            </a:r>
            <a:r>
              <a:rPr lang="ru-RU" sz="2800" dirty="0">
                <a:solidFill>
                  <a:prstClr val="black"/>
                </a:solidFill>
              </a:rPr>
              <a:t> условия 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3513565605"/>
      </p:ext>
    </p:extLst>
  </p:cSld>
  <p:clrMapOvr>
    <a:masterClrMapping/>
  </p:clrMapOvr>
  <p:transition spd="slow"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E185D-5997-4E00-A291-788AAC33C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6100. Лечение пациентов с бессимптомным инфекционным статусом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1118D55-7EFD-42E1-9211-B0A34CB56D6D}"/>
              </a:ext>
            </a:extLst>
          </p:cNvPr>
          <p:cNvSpPr/>
          <p:nvPr/>
        </p:nvSpPr>
        <p:spPr>
          <a:xfrm>
            <a:off x="724852" y="3016251"/>
            <a:ext cx="10742295" cy="31110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702830-FB17-4A1B-B46E-6923409A93D2}"/>
              </a:ext>
            </a:extLst>
          </p:cNvPr>
          <p:cNvSpPr txBox="1"/>
          <p:nvPr/>
        </p:nvSpPr>
        <p:spPr>
          <a:xfrm>
            <a:off x="724852" y="1690688"/>
            <a:ext cx="1031106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704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числа пациентов с бессимптомным инфекционным статусом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 (из табл. 2000, стр. 29, гр.</a:t>
            </a:r>
            <a:r>
              <a:rPr lang="ru-RU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получили антиретровирусную терапию 1 _____,</a:t>
            </a:r>
          </a:p>
          <a:p>
            <a:pPr>
              <a:tabLst>
                <a:tab pos="704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них (из табл. 2000, стр. 29, гр.7) получили антиретровирусную терапию 2 _____.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A99894C-7E0C-47D4-9011-20403AD3909D}"/>
              </a:ext>
            </a:extLst>
          </p:cNvPr>
          <p:cNvSpPr/>
          <p:nvPr/>
        </p:nvSpPr>
        <p:spPr>
          <a:xfrm>
            <a:off x="1209074" y="3262159"/>
            <a:ext cx="9826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33CC"/>
                </a:solidFill>
              </a:rPr>
              <a:t>УСЛОВИЯ МЕЖТАБЛИЧНОГО КОНТРОЛЯ ДЛЯ ТАБЛИЦЫ 6100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9138817-2848-4FC7-A82C-2DE9BC2441C8}"/>
              </a:ext>
            </a:extLst>
          </p:cNvPr>
          <p:cNvSpPr/>
          <p:nvPr/>
        </p:nvSpPr>
        <p:spPr>
          <a:xfrm>
            <a:off x="1209074" y="4308286"/>
            <a:ext cx="1051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Ф.61, </a:t>
            </a:r>
            <a:r>
              <a:rPr lang="ru-RU" sz="2400" dirty="0">
                <a:solidFill>
                  <a:srgbClr val="C00000"/>
                </a:solidFill>
              </a:rPr>
              <a:t>таб.6100,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</a:rPr>
              <a:t>стр.1 </a:t>
            </a:r>
            <a:r>
              <a:rPr lang="ru-RU" sz="2400" dirty="0"/>
              <a:t>меньше или равно ф.61, </a:t>
            </a:r>
            <a:r>
              <a:rPr lang="ru-RU" sz="2400" dirty="0">
                <a:solidFill>
                  <a:srgbClr val="C00000"/>
                </a:solidFill>
              </a:rPr>
              <a:t>таб.2000, стр. 29, гр. 6</a:t>
            </a:r>
          </a:p>
          <a:p>
            <a:r>
              <a:rPr lang="ru-RU" sz="2400" dirty="0"/>
              <a:t>Ф.61, </a:t>
            </a:r>
            <a:r>
              <a:rPr lang="ru-RU" sz="2400" dirty="0">
                <a:solidFill>
                  <a:srgbClr val="C00000"/>
                </a:solidFill>
              </a:rPr>
              <a:t>таб.6100, стр.2 </a:t>
            </a:r>
            <a:r>
              <a:rPr lang="ru-RU" sz="2400" dirty="0"/>
              <a:t>меньше или равно ф.61, </a:t>
            </a:r>
            <a:r>
              <a:rPr lang="ru-RU" sz="2400" dirty="0">
                <a:solidFill>
                  <a:srgbClr val="C00000"/>
                </a:solidFill>
              </a:rPr>
              <a:t>таб.2000, стр.29, гр.7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316101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3B9B8-A9EA-4024-B6E8-ADAB6AD1D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383" y="2520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Условие межгодового контроля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052737-DDCE-46BD-8ECC-D2BE82833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74" y="1829428"/>
            <a:ext cx="1134987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Ф. 61 таб. 2000 стр. 1 гр. 17 должна быть </a:t>
            </a:r>
            <a:r>
              <a:rPr lang="ru-RU" sz="3200" b="1" u="sng" dirty="0"/>
              <a:t>равна</a:t>
            </a:r>
            <a:r>
              <a:rPr lang="ru-RU" sz="3200" dirty="0"/>
              <a:t> </a:t>
            </a:r>
            <a:br>
              <a:rPr lang="ru-RU" sz="3200" dirty="0"/>
            </a:br>
            <a:r>
              <a:rPr lang="ru-RU" sz="3200" dirty="0"/>
              <a:t>ф. 61 таб. 2000 стр. 1 гр. 17 (формы 61 за предыдущий отчетный период) + ф. 61 таб. 2000 стр. 1 гр. 07 + гр. 09 + гр. 11 – гр. 12</a:t>
            </a:r>
          </a:p>
        </p:txBody>
      </p:sp>
    </p:spTree>
    <p:extLst>
      <p:ext uri="{BB962C8B-B14F-4D97-AF65-F5344CB8AC3E}">
        <p14:creationId xmlns:p14="http://schemas.microsoft.com/office/powerpoint/2010/main" val="3743067490"/>
      </p:ext>
    </p:extLst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027BB9-22EE-4B99-A68B-D0AB1F259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02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Условия </a:t>
            </a:r>
            <a:r>
              <a:rPr lang="ru-RU" sz="4000" b="1" dirty="0" err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межформенного</a:t>
            </a: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контроля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942B54-1281-47A6-B44D-C8F5BD9C9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679" y="1477161"/>
            <a:ext cx="11422641" cy="4741385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Ф. 61 таб. 3000 стр. 2 гр. 05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33 таб. 2100 стр. 13 гр. 04*</a:t>
            </a:r>
          </a:p>
          <a:p>
            <a:pPr algn="just"/>
            <a:r>
              <a:rPr lang="ru-RU" dirty="0"/>
              <a:t>Ф. 61 таб. 3100 стр. 1 гр. 03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30 таб. 5301 стр. 11 гр. 03*</a:t>
            </a:r>
          </a:p>
          <a:p>
            <a:pPr algn="just"/>
            <a:r>
              <a:rPr lang="ru-RU" dirty="0"/>
              <a:t>Ф. 61 таб. 3100 стр. 2+3 гр. 03 должна быть </a:t>
            </a:r>
            <a:r>
              <a:rPr lang="ru-RU" u="sng" dirty="0"/>
              <a:t>меньше или равна</a:t>
            </a:r>
            <a:r>
              <a:rPr lang="ru-RU" dirty="0"/>
              <a:t> ф. 30 таб. 5301 стр. 11 гр. 04*</a:t>
            </a:r>
          </a:p>
          <a:p>
            <a:pPr algn="just"/>
            <a:r>
              <a:rPr lang="ru-RU" dirty="0"/>
              <a:t>Ф. 61 таб. 5000 стр. 2 гр. 03 должна быть </a:t>
            </a:r>
            <a:r>
              <a:rPr lang="ru-RU" u="sng" dirty="0"/>
              <a:t>равна</a:t>
            </a:r>
            <a:r>
              <a:rPr lang="ru-RU" dirty="0"/>
              <a:t> ф. 32 таб. 2210 стр. 1 гр. 04*</a:t>
            </a:r>
          </a:p>
          <a:p>
            <a:pPr algn="just"/>
            <a:r>
              <a:rPr lang="ru-RU" dirty="0"/>
              <a:t>Ф. 61 таб. 5000 стр. 1 - стр. 2 гр. 03 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ф. 13 таб. 1000 стр. 1+7+8+9 гр. 11 + ф. 13 таб. 2000 стр. 1+7+8+9 гр. 11*</a:t>
            </a:r>
          </a:p>
          <a:p>
            <a:pPr algn="just"/>
            <a:r>
              <a:rPr lang="ru-RU" dirty="0"/>
              <a:t>Ф. 61 таб. 5000 стр. 15 гр. 03 должна быть </a:t>
            </a:r>
            <a:r>
              <a:rPr lang="ru-RU" u="sng" dirty="0"/>
              <a:t>равна</a:t>
            </a:r>
            <a:r>
              <a:rPr lang="ru-RU" dirty="0"/>
              <a:t> ф. 32 таб. 2248 стр. 1 гр. 02*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01136"/>
      </p:ext>
    </p:extLst>
  </p:cSld>
  <p:clrMapOvr>
    <a:masterClrMapping/>
  </p:clrMapOvr>
  <p:transition spd="slow"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F84437-71A7-4254-8F4D-2A1514E3F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841"/>
            <a:ext cx="10515600" cy="16058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по приведению в соответствие форм статистической отчетности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Федерального регистра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600744-6C8E-4911-9274-E2C219EC6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354" y="1976453"/>
            <a:ext cx="11011292" cy="451861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В настоящее время руководством Минздрава России придается особое значение принципу идентичности персонифицированного учета и государственной статистической отчетности. ФРВИЧ и формы должны быть едины.</a:t>
            </a:r>
          </a:p>
          <a:p>
            <a:pPr marL="0" indent="0" algn="just">
              <a:buNone/>
            </a:pPr>
            <a:r>
              <a:rPr lang="ru-RU" dirty="0"/>
              <a:t>Проведение сверок Федерального регистра с первичной медицинской документацией</a:t>
            </a:r>
            <a:r>
              <a:rPr lang="en-US" dirty="0"/>
              <a:t>: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1) Медицинская карта амбулаторного приема №025-у</a:t>
            </a:r>
          </a:p>
          <a:p>
            <a:pPr marL="0" indent="0" algn="just">
              <a:buNone/>
            </a:pPr>
            <a:r>
              <a:rPr lang="ru-RU" dirty="0">
                <a:solidFill>
                  <a:sysClr val="windowText" lastClr="000000"/>
                </a:solidFill>
              </a:rPr>
              <a:t>2) Карта персонального учета пациента с ВИЧ-инфекцией № 025-4</a:t>
            </a:r>
            <a:r>
              <a:rPr lang="en-US" dirty="0">
                <a:solidFill>
                  <a:sysClr val="windowText" lastClr="000000"/>
                </a:solidFill>
              </a:rPr>
              <a:t>/</a:t>
            </a:r>
            <a:r>
              <a:rPr lang="ru-RU" dirty="0">
                <a:solidFill>
                  <a:sysClr val="windowText" lastClr="000000"/>
                </a:solidFill>
              </a:rPr>
              <a:t>у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Использование данных для Федерального регистра о явках пациентов в поликлиники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Данные аптек о выписанных и отпущенных рецептах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Своевременное проведение работ со стационарами </a:t>
            </a:r>
            <a:r>
              <a:rPr lang="ru-RU" dirty="0" err="1">
                <a:solidFill>
                  <a:sysClr val="windowText" lastClr="000000"/>
                </a:solidFill>
              </a:rPr>
              <a:t>общелечебной</a:t>
            </a:r>
            <a:r>
              <a:rPr lang="ru-RU" dirty="0">
                <a:solidFill>
                  <a:sysClr val="windowText" lastClr="000000"/>
                </a:solidFill>
              </a:rPr>
              <a:t> сети, патологоанатомической службой и противотуберкулезными диспансерами.</a:t>
            </a:r>
          </a:p>
          <a:p>
            <a:pPr algn="just"/>
            <a:r>
              <a:rPr lang="ru-RU" dirty="0">
                <a:solidFill>
                  <a:sysClr val="windowText" lastClr="000000"/>
                </a:solidFill>
              </a:rPr>
              <a:t>Сведения лабораторий</a:t>
            </a:r>
          </a:p>
          <a:p>
            <a:pPr marL="0" indent="0" algn="just">
              <a:buNone/>
            </a:pPr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07842"/>
      </p:ext>
    </p:extLst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Мониторинг показателей ФРВИЧ для сравнения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пациентов, находящихся под диспансерным наблюдением в течение отчетного периода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пациентов, находящихся под диспансерным наблюдением на конец отчетного периода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пациентов, получавших АРТ с внесенной ПП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отчетного периода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пациентов, получавших АРТ, имеющих подавленную ВН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данных по путям передачи ВИЧ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пациентов, снятых с диспансерного наблюдения в связи  со смертью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4419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7594" y="1167356"/>
            <a:ext cx="8121761" cy="43226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По информации НМИЦ ФПИ: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sz="3600" dirty="0"/>
              <a:t>при наличии расхождений 5% и более между показателями Формы №61 и ФРВИЧ в ходе приема предоставляется пояснительная записка с указанием причин расхождения</a:t>
            </a:r>
            <a:r>
              <a:rPr lang="ru-RU" sz="3000" dirty="0"/>
              <a:t>.</a:t>
            </a:r>
          </a:p>
          <a:p>
            <a:pPr marL="0" indent="0">
              <a:buNone/>
            </a:pP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731122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Структура ф. ФГСН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+mn-ea"/>
                <a:cs typeface="+mn-cs"/>
              </a:rPr>
              <a:t>№61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fontAlgn="ctr">
              <a:buNone/>
            </a:pPr>
            <a:endParaRPr lang="ru-RU" dirty="0"/>
          </a:p>
          <a:p>
            <a:pPr fontAlgn="ctr"/>
            <a:r>
              <a:rPr lang="ru-RU" sz="7200" b="1" dirty="0"/>
              <a:t>1000</a:t>
            </a:r>
            <a:r>
              <a:rPr lang="ru-RU" sz="7200" dirty="0"/>
              <a:t> Число пациентов с впервые в жизни установленным диагнозом болезни, вызванной ВИЧ, число контактных лиц и лиц с бессимптомным инфекционным статусом</a:t>
            </a:r>
          </a:p>
          <a:p>
            <a:pPr fontAlgn="ctr"/>
            <a:r>
              <a:rPr lang="ru-RU" sz="7200" b="1" dirty="0"/>
              <a:t>2000</a:t>
            </a:r>
            <a:r>
              <a:rPr lang="ru-RU" sz="7200" dirty="0"/>
              <a:t>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</a:t>
            </a:r>
          </a:p>
          <a:p>
            <a:pPr fontAlgn="ctr"/>
            <a:r>
              <a:rPr lang="ru-RU" sz="7200" b="1" dirty="0"/>
              <a:t>2100</a:t>
            </a:r>
            <a:r>
              <a:rPr lang="ru-RU" sz="7200" dirty="0"/>
              <a:t> Пути передачи ВИЧ-инфекции</a:t>
            </a:r>
          </a:p>
          <a:p>
            <a:pPr fontAlgn="ctr"/>
            <a:r>
              <a:rPr lang="ru-RU" sz="7200" b="1" dirty="0"/>
              <a:t>3000 </a:t>
            </a:r>
            <a:r>
              <a:rPr lang="ru-RU" sz="7200" dirty="0"/>
              <a:t>Обследование пациентов с ВИЧ-инфекцией</a:t>
            </a:r>
          </a:p>
          <a:p>
            <a:pPr fontAlgn="ctr"/>
            <a:r>
              <a:rPr lang="ru-RU" sz="7200" b="1" dirty="0"/>
              <a:t>3100</a:t>
            </a:r>
            <a:r>
              <a:rPr lang="ru-RU" sz="7200" dirty="0"/>
              <a:t> Результаты лабораторного обследования на ВИЧ</a:t>
            </a:r>
          </a:p>
          <a:p>
            <a:pPr fontAlgn="ctr"/>
            <a:r>
              <a:rPr lang="ru-RU" sz="7200" b="1" dirty="0"/>
              <a:t>3600</a:t>
            </a:r>
            <a:r>
              <a:rPr lang="ru-RU" sz="7200" dirty="0"/>
              <a:t> Выявление и лечение сопутствующих заболеваний у пациентов с болезнью, вызванной ВИЧ (В20 - В24)</a:t>
            </a:r>
          </a:p>
          <a:p>
            <a:pPr fontAlgn="ctr"/>
            <a:r>
              <a:rPr lang="ru-RU" sz="7200" b="1" dirty="0"/>
              <a:t>4000</a:t>
            </a:r>
            <a:r>
              <a:rPr lang="ru-RU" sz="7200" dirty="0"/>
              <a:t> Обследование пациентов с болезнью, вызванной ВИЧ (В20 - В24)  </a:t>
            </a:r>
          </a:p>
          <a:p>
            <a:pPr fontAlgn="ctr"/>
            <a:r>
              <a:rPr lang="ru-RU" sz="7200" b="1" dirty="0"/>
              <a:t>5000</a:t>
            </a:r>
            <a:r>
              <a:rPr lang="ru-RU" sz="7200" dirty="0"/>
              <a:t> Диспансерное наблюдение за беременными, роженицами и родильницами с ВИЧ-инфекцией</a:t>
            </a:r>
          </a:p>
          <a:p>
            <a:pPr fontAlgn="ctr"/>
            <a:r>
              <a:rPr lang="ru-RU" sz="7200" b="1" dirty="0"/>
              <a:t>6000</a:t>
            </a:r>
            <a:r>
              <a:rPr lang="ru-RU" sz="7200" dirty="0"/>
              <a:t> Результаты лечения пациентов с болезнью, вызванной ВИЧ (В20 - В24), состоящих под наблюдением медицинской организации</a:t>
            </a:r>
          </a:p>
          <a:p>
            <a:pPr fontAlgn="ctr"/>
            <a:r>
              <a:rPr lang="ru-RU" sz="7200" b="1" dirty="0"/>
              <a:t>6100</a:t>
            </a:r>
            <a:r>
              <a:rPr lang="ru-RU" sz="7200" dirty="0"/>
              <a:t> Лечение пациентов с бессимптомным инфекционным статусом</a:t>
            </a:r>
          </a:p>
          <a:p>
            <a:endParaRPr lang="ru-RU" sz="6200" dirty="0"/>
          </a:p>
        </p:txBody>
      </p:sp>
    </p:spTree>
    <p:extLst>
      <p:ext uri="{BB962C8B-B14F-4D97-AF65-F5344CB8AC3E}">
        <p14:creationId xmlns:p14="http://schemas.microsoft.com/office/powerpoint/2010/main" val="3806280801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Пути решения проблемы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Продолжить работу по приведению в соответствие регистра 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и ф. ФГСН № 61: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-Уделить максимальное внимание своевременной постановке больных 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>
                <a:cs typeface="Times New Roman" panose="02020603050405020304" pitchFamily="18" charset="0"/>
              </a:rPr>
              <a:t>ВИЧ-инфекцией на диспансерное наблюдение, после чего должна быть открыта карта диспансерного наблюдения, с указанием диагноза и стадии.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-Вносить сведения о персонифицированной потребности, явках пациентов, выписанных и отпущенных лекарственных препаратах.</a:t>
            </a: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-Повысить качество внесения сведений об умерших пациентах в регистр и своевременного закрытия КДН.</a:t>
            </a:r>
            <a:endParaRPr lang="en-US" dirty="0"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Clr>
                <a:schemeClr val="accent1"/>
              </a:buClr>
              <a:buNone/>
            </a:pPr>
            <a:r>
              <a:rPr lang="ru-RU" dirty="0">
                <a:cs typeface="Times New Roman" panose="02020603050405020304" pitchFamily="18" charset="0"/>
              </a:rPr>
              <a:t>-Обеспечить 100% внесение сведений о ДУЛ,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ru-RU" dirty="0" err="1">
                <a:cs typeface="Times New Roman" panose="02020603050405020304" pitchFamily="18" charset="0"/>
              </a:rPr>
              <a:t>эпид.данных</a:t>
            </a:r>
            <a:r>
              <a:rPr lang="ru-RU" dirty="0">
                <a:cs typeface="Times New Roman" panose="02020603050405020304" pitchFamily="18" charset="0"/>
              </a:rPr>
              <a:t>, вирусной нагрузке, иммунном статусе; </a:t>
            </a:r>
            <a:r>
              <a:rPr lang="ru-RU" dirty="0" err="1">
                <a:cs typeface="Times New Roman" panose="02020603050405020304" pitchFamily="18" charset="0"/>
              </a:rPr>
              <a:t>госпитализаций,связанных</a:t>
            </a:r>
            <a:r>
              <a:rPr lang="ru-RU" dirty="0">
                <a:cs typeface="Times New Roman" panose="02020603050405020304" pitchFamily="18" charset="0"/>
              </a:rPr>
              <a:t> </a:t>
            </a:r>
            <a:r>
              <a:rPr lang="ru-RU">
                <a:cs typeface="Times New Roman" panose="02020603050405020304" pitchFamily="18" charset="0"/>
              </a:rPr>
              <a:t>с ВИЧ-инфекцией.</a:t>
            </a:r>
            <a:endParaRPr lang="ru-RU" dirty="0"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478980"/>
      </p:ext>
    </p:extLst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A7BA50C-7693-4727-B771-695F665429E5}"/>
              </a:ext>
            </a:extLst>
          </p:cNvPr>
          <p:cNvSpPr/>
          <p:nvPr/>
        </p:nvSpPr>
        <p:spPr>
          <a:xfrm>
            <a:off x="2342055" y="2761129"/>
            <a:ext cx="69633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14029304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368" y="96901"/>
            <a:ext cx="11305032" cy="817499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Общее число пациентов впервые выявленных пациентов в таблице 1000 должно </a:t>
            </a: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соответствовать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 числу впервые выявленных пациентов в таблице 2000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3849" y="963168"/>
          <a:ext cx="11289782" cy="2252920"/>
        </p:xfrm>
        <a:graphic>
          <a:graphicData uri="http://schemas.openxmlformats.org/drawingml/2006/table">
            <a:tbl>
              <a:tblPr/>
              <a:tblGrid>
                <a:gridCol w="1464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83045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 контингенты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1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1 - 2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3 - 4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5 - 9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10 - 14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15 - 17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18 - 24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25 - 34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35 - 44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45 - 49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50 - 59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74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201931" y="3476980"/>
          <a:ext cx="1138046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786726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59346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64380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609387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73651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86526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71541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71541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604386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83084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субъек-тов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37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77368" y="1656177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368" y="3625185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852416" y="1994731"/>
            <a:ext cx="670560" cy="124834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61360" y="4547616"/>
            <a:ext cx="914400" cy="230562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0330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818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+mn-lt"/>
              </a:rPr>
              <a:t>Число зарегистрированных пациентов должно быть </a:t>
            </a:r>
            <a:r>
              <a:rPr lang="ru-RU" sz="2400" b="1" dirty="0">
                <a:latin typeface="+mn-lt"/>
              </a:rPr>
              <a:t>равно или больше </a:t>
            </a:r>
            <a:r>
              <a:rPr lang="ru-RU" sz="2400" dirty="0">
                <a:latin typeface="+mn-lt"/>
              </a:rPr>
              <a:t>числа пациентов, находящихся под диспансерным наблюдением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512066" y="1609344"/>
          <a:ext cx="11085574" cy="4108704"/>
        </p:xfrm>
        <a:graphic>
          <a:graphicData uri="http://schemas.openxmlformats.org/drawingml/2006/table">
            <a:tbl>
              <a:tblPr firstRow="1" firstCol="1" bandRow="1"/>
              <a:tblGrid>
                <a:gridCol w="1743454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4700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49756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93596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61377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71328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54140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54140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88725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582069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9073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873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диаг-нозом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200" kern="1600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527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возра-сте</a:t>
                      </a:r>
                      <a:b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ных</a:t>
                      </a:r>
                      <a:endParaRPr lang="ru-RU" sz="1200" kern="16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ствен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200" kern="1600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ные</a:t>
                      </a:r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218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200" kern="16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7680" y="160740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267712" y="1255776"/>
            <a:ext cx="3572256" cy="4852416"/>
          </a:xfrm>
          <a:prstGeom prst="ellipse">
            <a:avLst/>
          </a:prstGeom>
          <a:noFill/>
          <a:ln w="28575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52090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8397AE-32FE-4F07-8773-644A2E79D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24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ffectLst/>
                <a:latin typeface="+mn-lt"/>
                <a:ea typeface="Calibri" panose="020F0502020204030204" pitchFamily="34" charset="0"/>
              </a:rPr>
              <a:t>Данные по иностранным гражданам вносятся только в 58, 59 строку таблицы 1000 и 30 строку таблицы 2000</a:t>
            </a:r>
            <a:endParaRPr lang="ru-RU" sz="5400" dirty="0">
              <a:latin typeface="+mn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7001" y="1690688"/>
          <a:ext cx="11289782" cy="2683193"/>
        </p:xfrm>
        <a:graphic>
          <a:graphicData uri="http://schemas.openxmlformats.org/drawingml/2006/table">
            <a:tbl>
              <a:tblPr/>
              <a:tblGrid>
                <a:gridCol w="1464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551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8304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ВИЧ-инфекции, контингенты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строки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r>
                        <a:rPr lang="ru-RU" sz="1400" u="non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МКБ-10</a:t>
                      </a:r>
                      <a:endParaRPr lang="ru-RU" sz="1400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1 - 2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3 - 4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5 - 9 лет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10 - 14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15 - 17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18 - 24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25 - 34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35 - 44 года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45 - 49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50 - 59 лет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7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82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 panose="02040502050405020303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16985" y="4742688"/>
          <a:ext cx="11289806" cy="902208"/>
        </p:xfrm>
        <a:graphic>
          <a:graphicData uri="http://schemas.openxmlformats.org/drawingml/2006/table">
            <a:tbl>
              <a:tblPr/>
              <a:tblGrid>
                <a:gridCol w="1429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5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551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40027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граждане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B20 - B24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9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6136" y="2497425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kern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1000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8496" y="4267200"/>
            <a:ext cx="4925568" cy="156318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46029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C98372-CA83-4A7B-9EFE-3FD806105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528" y="365125"/>
            <a:ext cx="10939272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При заполнении строк 25-27 таблицы 2000 (распределение пациентов по уровню CD4 Т-лимфоцитов) данные из 27 строки (пациенты с CD4 менее 200 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/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мкл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)  должны быть полностью «погружены» в строку 26 </a:t>
            </a:r>
            <a:br>
              <a:rPr lang="en-US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>(пациенты с CD4 менее 350 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/</a:t>
            </a:r>
            <a:r>
              <a:rPr lang="ru-RU" sz="2400" dirty="0" err="1">
                <a:latin typeface="+mn-lt"/>
                <a:cs typeface="Times New Roman" panose="02020603050405020304" pitchFamily="18" charset="0"/>
              </a:rPr>
              <a:t>мкл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24A02C-1AED-44AB-80FA-F37FBBAE2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28" y="4838546"/>
            <a:ext cx="10546080" cy="1103376"/>
          </a:xfrm>
          <a:prstGeom prst="rect">
            <a:avLst/>
          </a:prstGeom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73F6D248-D168-4621-A3FE-C5DE15698325}"/>
              </a:ext>
            </a:extLst>
          </p:cNvPr>
          <p:cNvGraphicFramePr>
            <a:graphicFrameLocks noGrp="1"/>
          </p:cNvGraphicFramePr>
          <p:nvPr/>
        </p:nvGraphicFramePr>
        <p:xfrm>
          <a:off x="445764" y="1892020"/>
          <a:ext cx="10386729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1630709">
                  <a:extLst>
                    <a:ext uri="{9D8B030D-6E8A-4147-A177-3AD203B41FA5}">
                      <a16:colId xmlns:a16="http://schemas.microsoft.com/office/drawing/2014/main" val="4023170546"/>
                    </a:ext>
                  </a:extLst>
                </a:gridCol>
                <a:gridCol w="327968">
                  <a:extLst>
                    <a:ext uri="{9D8B030D-6E8A-4147-A177-3AD203B41FA5}">
                      <a16:colId xmlns:a16="http://schemas.microsoft.com/office/drawing/2014/main" val="2606481083"/>
                    </a:ext>
                  </a:extLst>
                </a:gridCol>
                <a:gridCol w="515098">
                  <a:extLst>
                    <a:ext uri="{9D8B030D-6E8A-4147-A177-3AD203B41FA5}">
                      <a16:colId xmlns:a16="http://schemas.microsoft.com/office/drawing/2014/main" val="3429276740"/>
                    </a:ext>
                  </a:extLst>
                </a:gridCol>
                <a:gridCol w="556175">
                  <a:extLst>
                    <a:ext uri="{9D8B030D-6E8A-4147-A177-3AD203B41FA5}">
                      <a16:colId xmlns:a16="http://schemas.microsoft.com/office/drawing/2014/main" val="970423903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val="4054298365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val="3754619757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1633787713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165079283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2655485802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312266930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2874489720"/>
                    </a:ext>
                  </a:extLst>
                </a:gridCol>
                <a:gridCol w="432292">
                  <a:extLst>
                    <a:ext uri="{9D8B030D-6E8A-4147-A177-3AD203B41FA5}">
                      <a16:colId xmlns:a16="http://schemas.microsoft.com/office/drawing/2014/main" val="2658602687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414164732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2726312654"/>
                    </a:ext>
                  </a:extLst>
                </a:gridCol>
                <a:gridCol w="535311">
                  <a:extLst>
                    <a:ext uri="{9D8B030D-6E8A-4147-A177-3AD203B41FA5}">
                      <a16:colId xmlns:a16="http://schemas.microsoft.com/office/drawing/2014/main" val="1116490475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val="2297783367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val="4014268085"/>
                    </a:ext>
                  </a:extLst>
                </a:gridCol>
                <a:gridCol w="551611">
                  <a:extLst>
                    <a:ext uri="{9D8B030D-6E8A-4147-A177-3AD203B41FA5}">
                      <a16:colId xmlns:a16="http://schemas.microsoft.com/office/drawing/2014/main" val="3626270984"/>
                    </a:ext>
                  </a:extLst>
                </a:gridCol>
              </a:tblGrid>
              <a:tr h="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171604"/>
                  </a:ext>
                </a:extLst>
              </a:tr>
              <a:tr h="137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9128897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14528" y="1973169"/>
            <a:ext cx="1443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r>
              <a:rPr kumimoji="0" lang="ru-RU" sz="1600" b="1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4535424"/>
            <a:ext cx="4724400" cy="129496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8298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1054</TotalTime>
  <Words>8393</Words>
  <Application>Microsoft Office PowerPoint</Application>
  <PresentationFormat>Широкоэкранный</PresentationFormat>
  <Paragraphs>2076</Paragraphs>
  <Slides>51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6" baseType="lpstr">
      <vt:lpstr>Arial</vt:lpstr>
      <vt:lpstr>Calibri</vt:lpstr>
      <vt:lpstr>Calibri Light</vt:lpstr>
      <vt:lpstr>Times New Roman</vt:lpstr>
      <vt:lpstr>Тема Office</vt:lpstr>
      <vt:lpstr>Требования к заполнению  формы ФГСН № 61 «Сведения о ВИЧ-инфекции»</vt:lpstr>
      <vt:lpstr>Презентация PowerPoint</vt:lpstr>
      <vt:lpstr>Персонифицированный учет больных  ВИЧ-инфекцией</vt:lpstr>
      <vt:lpstr>Презентация PowerPoint</vt:lpstr>
      <vt:lpstr>Структура ф. ФГСН №61</vt:lpstr>
      <vt:lpstr>Общее число пациентов впервые выявленных пациентов в таблице 1000 должно соответствовать числу впервые выявленных пациентов в таблице 2000</vt:lpstr>
      <vt:lpstr>Число зарегистрированных пациентов должно быть равно или больше числа пациентов, находящихся под диспансерным наблюдением</vt:lpstr>
      <vt:lpstr>Данные по иностранным гражданам вносятся только в 58, 59 строку таблицы 1000 и 30 строку таблицы 2000</vt:lpstr>
      <vt:lpstr>При заполнении строк 25-27 таблицы 2000 (распределение пациентов по уровню CD4 Т-лимфоцитов) данные из 27 строки (пациенты с CD4 менее 200 кл/мкл)  должны быть полностью «погружены» в строку 26  (пациенты с CD4 менее 350 кл/мкл)</vt:lpstr>
      <vt:lpstr>По стадиям в таблице 2000 распределяются пациенты, находящиеся  под диспансерным наблюдением</vt:lpstr>
      <vt:lpstr>Число пациентов в таблице 2100  должно соответствовать числу пациентов на диспансерном наблюдении в таблице 2000</vt:lpstr>
      <vt:lpstr>Число обследованных пациентов в отчетном году не должно превышать число пациентов, состоящих под диспансерным наблюдением</vt:lpstr>
      <vt:lpstr>В таблицу 3100 вносятся только результаты обследования граждан Российской Федерации. Включают результаты лабораторного обследования пациента на ВИЧ только один раз, независимо от числа проведенных исследований</vt:lpstr>
      <vt:lpstr>В таблицу 3600 включали только случаи впервые выявленной  сопутствующей патологии</vt:lpstr>
      <vt:lpstr>Число пациентов с неопределяемой вирусной нагрузкой по таблице 4000  не должно значительно превышать число пациентов, получающих АРТ по таблице 6000</vt:lpstr>
      <vt:lpstr>Число пациентов с неопределяемой вирусной нагрузкой при обследовании всей когорты на диспансерном наблюдении не должно быть меньше, чем число пациентов, с неопределяемой вирусной нагрузкой, получающих АРТ </vt:lpstr>
      <vt:lpstr>Презентация PowerPoint</vt:lpstr>
      <vt:lpstr>Презентация PowerPoint</vt:lpstr>
      <vt:lpstr>Презентация PowerPoint</vt:lpstr>
      <vt:lpstr>Пациенты, имеющие диагноз В24,  могут иметь стадии заболевания 4В или 5</vt:lpstr>
      <vt:lpstr>Презентация PowerPoint</vt:lpstr>
      <vt:lpstr>Таблица 1000. Число пациентов с впервые в жизни установленным диагнозом  болезни, вызванной ВИЧ, число контактных лиц и лиц с бессимптомным инфекционным статусом </vt:lpstr>
      <vt:lpstr>Таблица 1000</vt:lpstr>
      <vt:lpstr>НЕКОТОРЫЕ УСЛОВИЯ ВНУТРИТАБЛИЧНОГО КОНТРОЛЯ ДЛЯ ТАБЛИЦЫ 1000 </vt:lpstr>
      <vt:lpstr>НЕКОТОРЫЕ УСЛОВИЯ ВНУТРИТАБЛИЧНОГО КОНТРОЛЯ ДЛЯ ТАБЛИЦЫ 1000</vt:lpstr>
      <vt:lpstr>НЕКОТОРЫЕ УСЛОВИЯ ВНУТРИТАБЛИЧНОГО КОНТРОЛЯ ДЛЯ ТАБЛИЦЫ 1000</vt:lpstr>
      <vt:lpstr>НЕКОТОРЫЕ УСЛОВИЯ ВНУТРИТАБЛИЧНОГО КОНТРОЛЯ ДЛЯ ТАБЛИЦЫ 1000</vt:lpstr>
      <vt:lpstr>УСЛОВИЯ МЕЖТАБЛИЧНОГО КОНТРОЛЯ ДЛЯ ТАБЛИЦЫ 1000 </vt:lpstr>
      <vt:lpstr>Таблица 2000. 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 болезни, вызванной ВИЧ  </vt:lpstr>
      <vt:lpstr>Презентация PowerPoint</vt:lpstr>
      <vt:lpstr>НЕКОТОРЫЕ УСЛОВИЯ ВНУТРИТАБЛИЧНОГО КОНТРОЛЯ ДЛЯ ТАБЛИЦЫ 2000</vt:lpstr>
      <vt:lpstr>НЕКОТОРЫЕ УСЛОВИЯ ВНУТРИТАБЛИЧНОГО КОНТРОЛЯ ДЛЯ ТАБЛИЦЫ 2000 </vt:lpstr>
      <vt:lpstr>Таблица 2100. Пути передачи ВИЧ-инфекции </vt:lpstr>
      <vt:lpstr>Таблица 3000. Обследование пациентов с ВИЧ-инфекцией</vt:lpstr>
      <vt:lpstr>Таблица 3100. Результаты лабораторного обследования на антитела к ВИЧ</vt:lpstr>
      <vt:lpstr>Таблица 3600. Выявление и лечение сопутствующих заболеваний у пациентов с болезнью, вызванной ВИЧ (B20 - B24)</vt:lpstr>
      <vt:lpstr>Таблица 4000. Обследование пациентов с болезнью, вызванной ВИЧ (В20 - В24) </vt:lpstr>
      <vt:lpstr>Презентация PowerPoint</vt:lpstr>
      <vt:lpstr>НЕКОТОРЫЕ УСЛОВИЯ ВНУТРИТАБЛИЧНОГО КОНТРОЛЯ ДЛЯ ТАБЛИЦЫ 5000 </vt:lpstr>
      <vt:lpstr>Таблица 6000. Результаты лечения пациентов с болезнью, вызванной ВИЧ (В20 - В24), состоящих под наблюдением медицинской организации </vt:lpstr>
      <vt:lpstr>Презентация PowerPoint</vt:lpstr>
      <vt:lpstr>НЕКОТОРЫЕ УСЛОВИЯ ВНУТРИТАБЛИЧНОГО КОНТРОЛЯ ДЛЯ ТАБЛИЦЫ 6000 </vt:lpstr>
      <vt:lpstr>Презентация PowerPoint</vt:lpstr>
      <vt:lpstr>Таблица 6100. Лечение пациентов с бессимптомным инфекционным статусом</vt:lpstr>
      <vt:lpstr>Условие межгодового контроля</vt:lpstr>
      <vt:lpstr>Условия межформенного контроля</vt:lpstr>
      <vt:lpstr>Мероприятия по приведению в соответствие форм статистической отчетности  и Федерального регистра</vt:lpstr>
      <vt:lpstr>Мониторинг показателей ФРВИЧ для сравнения</vt:lpstr>
      <vt:lpstr>Презентация PowerPoint</vt:lpstr>
      <vt:lpstr>Пути решения проблемы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Требованиям к заполнению  формы ФГСН № 61 «Сведения о ВИЧ-инфекции»</dc:title>
  <dc:creator>Наталья Логинова</dc:creator>
  <cp:lastModifiedBy>Наталья</cp:lastModifiedBy>
  <cp:revision>74</cp:revision>
  <dcterms:created xsi:type="dcterms:W3CDTF">2022-12-07T23:09:12Z</dcterms:created>
  <dcterms:modified xsi:type="dcterms:W3CDTF">2024-12-08T00:32:45Z</dcterms:modified>
</cp:coreProperties>
</file>