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2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4" r:id="rId8"/>
    <p:sldId id="265" r:id="rId9"/>
    <p:sldId id="263" r:id="rId10"/>
    <p:sldId id="266" r:id="rId11"/>
    <p:sldId id="268" r:id="rId12"/>
    <p:sldId id="262" r:id="rId13"/>
    <p:sldId id="271" r:id="rId14"/>
    <p:sldId id="274" r:id="rId15"/>
    <p:sldId id="272" r:id="rId16"/>
    <p:sldId id="273" r:id="rId17"/>
    <p:sldId id="275" r:id="rId18"/>
    <p:sldId id="276" r:id="rId19"/>
    <p:sldId id="278" r:id="rId20"/>
    <p:sldId id="277" r:id="rId21"/>
  </p:sldIdLst>
  <p:sldSz cx="9144000" cy="6858000" type="screen4x3"/>
  <p:notesSz cx="6735763" cy="98663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1308" y="-23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1BE284C-36D2-4958-BA12-D16BFE4CCD7E}" type="datetimeFigureOut">
              <a:rPr lang="ru-RU" smtClean="0"/>
              <a:t>11.12.2024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02F00A0-9D1A-439E-97F2-79402616A37A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1BE284C-36D2-4958-BA12-D16BFE4CCD7E}" type="datetimeFigureOut">
              <a:rPr lang="ru-RU" smtClean="0"/>
              <a:t>11.12.2024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02F00A0-9D1A-439E-97F2-79402616A37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1BE284C-36D2-4958-BA12-D16BFE4CCD7E}" type="datetimeFigureOut">
              <a:rPr lang="ru-RU" smtClean="0"/>
              <a:t>11.12.2024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02F00A0-9D1A-439E-97F2-79402616A37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1BE284C-36D2-4958-BA12-D16BFE4CCD7E}" type="datetimeFigureOut">
              <a:rPr lang="ru-RU" smtClean="0"/>
              <a:t>11.12.2024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02F00A0-9D1A-439E-97F2-79402616A37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1BE284C-36D2-4958-BA12-D16BFE4CCD7E}" type="datetimeFigureOut">
              <a:rPr lang="ru-RU" smtClean="0"/>
              <a:t>11.12.2024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02F00A0-9D1A-439E-97F2-79402616A37A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1BE284C-36D2-4958-BA12-D16BFE4CCD7E}" type="datetimeFigureOut">
              <a:rPr lang="ru-RU" smtClean="0"/>
              <a:t>11.12.2024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02F00A0-9D1A-439E-97F2-79402616A37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1BE284C-36D2-4958-BA12-D16BFE4CCD7E}" type="datetimeFigureOut">
              <a:rPr lang="ru-RU" smtClean="0"/>
              <a:t>11.12.2024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02F00A0-9D1A-439E-97F2-79402616A37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1BE284C-36D2-4958-BA12-D16BFE4CCD7E}" type="datetimeFigureOut">
              <a:rPr lang="ru-RU" smtClean="0"/>
              <a:t>11.12.2024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02F00A0-9D1A-439E-97F2-79402616A37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1BE284C-36D2-4958-BA12-D16BFE4CCD7E}" type="datetimeFigureOut">
              <a:rPr lang="ru-RU" smtClean="0"/>
              <a:t>11.12.2024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02F00A0-9D1A-439E-97F2-79402616A37A}" type="slidenum">
              <a:rPr lang="ru-RU" smtClean="0"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1BE284C-36D2-4958-BA12-D16BFE4CCD7E}" type="datetimeFigureOut">
              <a:rPr lang="ru-RU" smtClean="0"/>
              <a:t>11.12.2024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02F00A0-9D1A-439E-97F2-79402616A37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1BE284C-36D2-4958-BA12-D16BFE4CCD7E}" type="datetimeFigureOut">
              <a:rPr lang="ru-RU" smtClean="0"/>
              <a:t>11.12.2024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02F00A0-9D1A-439E-97F2-79402616A37A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E1BE284C-36D2-4958-BA12-D16BFE4CCD7E}" type="datetimeFigureOut">
              <a:rPr lang="ru-RU" smtClean="0"/>
              <a:t>11.12.2024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D02F00A0-9D1A-439E-97F2-79402616A37A}" type="slidenum">
              <a:rPr lang="ru-RU" smtClean="0"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21" r:id="rId1"/>
    <p:sldLayoutId id="2147484022" r:id="rId2"/>
    <p:sldLayoutId id="2147484023" r:id="rId3"/>
    <p:sldLayoutId id="2147484024" r:id="rId4"/>
    <p:sldLayoutId id="2147484025" r:id="rId5"/>
    <p:sldLayoutId id="2147484026" r:id="rId6"/>
    <p:sldLayoutId id="2147484027" r:id="rId7"/>
    <p:sldLayoutId id="2147484028" r:id="rId8"/>
    <p:sldLayoutId id="2147484029" r:id="rId9"/>
    <p:sldLayoutId id="2147484030" r:id="rId10"/>
    <p:sldLayoutId id="214748403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59632" y="2276872"/>
            <a:ext cx="7406640" cy="2592288"/>
          </a:xfrm>
        </p:spPr>
        <p:txBody>
          <a:bodyPr>
            <a:normAutofit/>
          </a:bodyPr>
          <a:lstStyle/>
          <a:p>
            <a:r>
              <a:rPr lang="ru-RU" sz="3200" dirty="0"/>
              <a:t>Форма № 14 «Сведения о деятельности  подразделений медицинской организации,  оказывающих медицинскую помощь в  стационарных условиях»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59632" y="188640"/>
            <a:ext cx="7406640" cy="1752600"/>
          </a:xfrm>
        </p:spPr>
        <p:txBody>
          <a:bodyPr>
            <a:normAutofit/>
          </a:bodyPr>
          <a:lstStyle/>
          <a:p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55287100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395536" y="116632"/>
            <a:ext cx="8229600" cy="990600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C00000"/>
                </a:solidFill>
              </a:rPr>
              <a:t>Особенности заполнения 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640288"/>
          </a:xfrm>
        </p:spPr>
        <p:txBody>
          <a:bodyPr>
            <a:normAutofit fontScale="92500" lnSpcReduction="10000"/>
          </a:bodyPr>
          <a:lstStyle/>
          <a:p>
            <a:pPr marL="12700" lvl="0" indent="0">
              <a:spcBef>
                <a:spcPts val="0"/>
              </a:spcBef>
              <a:buClrTx/>
              <a:buSzTx/>
              <a:buNone/>
              <a:tabLst>
                <a:tab pos="9585960" algn="l"/>
              </a:tabLst>
            </a:pPr>
            <a:r>
              <a:rPr lang="ru-RU" sz="1400" b="1" dirty="0">
                <a:solidFill>
                  <a:prstClr val="black"/>
                </a:solidFill>
                <a:cs typeface="Arial"/>
              </a:rPr>
              <a:t>(2300)</a:t>
            </a:r>
            <a:r>
              <a:rPr lang="ru-RU" sz="1400" b="1" spc="-20" dirty="0">
                <a:solidFill>
                  <a:prstClr val="black"/>
                </a:solidFill>
                <a:cs typeface="Arial"/>
              </a:rPr>
              <a:t> </a:t>
            </a:r>
            <a:r>
              <a:rPr lang="ru-RU" sz="1400" dirty="0">
                <a:solidFill>
                  <a:prstClr val="black"/>
                </a:solidFill>
                <a:latin typeface="Microsoft Sans Serif"/>
                <a:cs typeface="Microsoft Sans Serif"/>
              </a:rPr>
              <a:t>Поступило</a:t>
            </a:r>
            <a:r>
              <a:rPr lang="ru-RU" sz="1400" spc="35" dirty="0">
                <a:solidFill>
                  <a:prstClr val="black"/>
                </a:solidFill>
                <a:latin typeface="Microsoft Sans Serif"/>
                <a:cs typeface="Microsoft Sans Serif"/>
              </a:rPr>
              <a:t> </a:t>
            </a:r>
            <a:r>
              <a:rPr lang="ru-RU" sz="1400" spc="-10" dirty="0">
                <a:solidFill>
                  <a:prstClr val="black"/>
                </a:solidFill>
                <a:latin typeface="Microsoft Sans Serif"/>
                <a:cs typeface="Microsoft Sans Serif"/>
              </a:rPr>
              <a:t>пациентов</a:t>
            </a:r>
            <a:r>
              <a:rPr lang="ru-RU" sz="1400" spc="5" dirty="0">
                <a:solidFill>
                  <a:prstClr val="black"/>
                </a:solidFill>
                <a:latin typeface="Microsoft Sans Serif"/>
                <a:cs typeface="Microsoft Sans Serif"/>
              </a:rPr>
              <a:t> </a:t>
            </a:r>
            <a:r>
              <a:rPr lang="ru-RU" sz="1400" dirty="0">
                <a:solidFill>
                  <a:prstClr val="black"/>
                </a:solidFill>
                <a:latin typeface="Microsoft Sans Serif"/>
                <a:cs typeface="Microsoft Sans Serif"/>
              </a:rPr>
              <a:t>с</a:t>
            </a:r>
            <a:r>
              <a:rPr lang="ru-RU" sz="1400" spc="15" dirty="0">
                <a:solidFill>
                  <a:prstClr val="black"/>
                </a:solidFill>
                <a:latin typeface="Microsoft Sans Serif"/>
                <a:cs typeface="Microsoft Sans Serif"/>
              </a:rPr>
              <a:t> </a:t>
            </a:r>
            <a:r>
              <a:rPr lang="ru-RU" sz="1400" spc="-15" dirty="0">
                <a:solidFill>
                  <a:prstClr val="black"/>
                </a:solidFill>
                <a:latin typeface="Microsoft Sans Serif"/>
                <a:cs typeface="Microsoft Sans Serif"/>
              </a:rPr>
              <a:t>инфарктом</a:t>
            </a:r>
            <a:r>
              <a:rPr lang="ru-RU" sz="1400" dirty="0">
                <a:solidFill>
                  <a:prstClr val="black"/>
                </a:solidFill>
                <a:latin typeface="Microsoft Sans Serif"/>
                <a:cs typeface="Microsoft Sans Serif"/>
              </a:rPr>
              <a:t> </a:t>
            </a:r>
            <a:r>
              <a:rPr lang="ru-RU" sz="1400" spc="-20" dirty="0">
                <a:solidFill>
                  <a:prstClr val="black"/>
                </a:solidFill>
                <a:latin typeface="Microsoft Sans Serif"/>
                <a:cs typeface="Microsoft Sans Serif"/>
              </a:rPr>
              <a:t>миокарда</a:t>
            </a:r>
            <a:r>
              <a:rPr lang="ru-RU" sz="1400" spc="10" dirty="0">
                <a:solidFill>
                  <a:prstClr val="black"/>
                </a:solidFill>
                <a:latin typeface="Microsoft Sans Serif"/>
                <a:cs typeface="Microsoft Sans Serif"/>
              </a:rPr>
              <a:t> </a:t>
            </a:r>
            <a:r>
              <a:rPr lang="ru-RU" sz="1400" dirty="0">
                <a:solidFill>
                  <a:prstClr val="black"/>
                </a:solidFill>
                <a:latin typeface="Microsoft Sans Serif"/>
                <a:cs typeface="Microsoft Sans Serif"/>
              </a:rPr>
              <a:t>в</a:t>
            </a:r>
            <a:r>
              <a:rPr lang="ru-RU" sz="1400" spc="25" dirty="0">
                <a:solidFill>
                  <a:prstClr val="black"/>
                </a:solidFill>
                <a:latin typeface="Microsoft Sans Serif"/>
                <a:cs typeface="Microsoft Sans Serif"/>
              </a:rPr>
              <a:t> </a:t>
            </a:r>
            <a:r>
              <a:rPr lang="ru-RU" sz="1400" spc="-5" dirty="0">
                <a:solidFill>
                  <a:prstClr val="black"/>
                </a:solidFill>
                <a:latin typeface="Microsoft Sans Serif"/>
                <a:cs typeface="Microsoft Sans Serif"/>
              </a:rPr>
              <a:t>стационар</a:t>
            </a:r>
            <a:r>
              <a:rPr lang="ru-RU" sz="1400" spc="-20" dirty="0">
                <a:solidFill>
                  <a:prstClr val="black"/>
                </a:solidFill>
                <a:latin typeface="Microsoft Sans Serif"/>
                <a:cs typeface="Microsoft Sans Serif"/>
              </a:rPr>
              <a:t> </a:t>
            </a:r>
            <a:r>
              <a:rPr lang="ru-RU" sz="1400" dirty="0">
                <a:solidFill>
                  <a:prstClr val="black"/>
                </a:solidFill>
                <a:latin typeface="Microsoft Sans Serif"/>
                <a:cs typeface="Microsoft Sans Serif"/>
              </a:rPr>
              <a:t>в</a:t>
            </a:r>
            <a:r>
              <a:rPr lang="ru-RU" sz="1400" spc="30" dirty="0">
                <a:solidFill>
                  <a:prstClr val="black"/>
                </a:solidFill>
                <a:latin typeface="Microsoft Sans Serif"/>
                <a:cs typeface="Microsoft Sans Serif"/>
              </a:rPr>
              <a:t> </a:t>
            </a:r>
            <a:r>
              <a:rPr lang="ru-RU" sz="1400" spc="-5" dirty="0">
                <a:solidFill>
                  <a:prstClr val="black"/>
                </a:solidFill>
                <a:latin typeface="Microsoft Sans Serif"/>
                <a:cs typeface="Microsoft Sans Serif"/>
              </a:rPr>
              <a:t>первые</a:t>
            </a:r>
            <a:r>
              <a:rPr lang="ru-RU" sz="1400" spc="35" dirty="0">
                <a:solidFill>
                  <a:prstClr val="black"/>
                </a:solidFill>
                <a:latin typeface="Microsoft Sans Serif"/>
                <a:cs typeface="Microsoft Sans Serif"/>
              </a:rPr>
              <a:t> </a:t>
            </a:r>
            <a:r>
              <a:rPr lang="ru-RU" sz="1400" spc="-20" dirty="0">
                <a:solidFill>
                  <a:prstClr val="black"/>
                </a:solidFill>
                <a:latin typeface="Microsoft Sans Serif"/>
                <a:cs typeface="Microsoft Sans Serif"/>
              </a:rPr>
              <a:t>сутки</a:t>
            </a:r>
            <a:r>
              <a:rPr lang="ru-RU" sz="1400" spc="15" dirty="0">
                <a:solidFill>
                  <a:prstClr val="black"/>
                </a:solidFill>
                <a:latin typeface="Microsoft Sans Serif"/>
                <a:cs typeface="Microsoft Sans Serif"/>
              </a:rPr>
              <a:t> </a:t>
            </a:r>
            <a:r>
              <a:rPr lang="ru-RU" sz="1400" spc="-20" dirty="0">
                <a:solidFill>
                  <a:prstClr val="black"/>
                </a:solidFill>
                <a:latin typeface="Microsoft Sans Serif"/>
                <a:cs typeface="Microsoft Sans Serif"/>
              </a:rPr>
              <a:t>от</a:t>
            </a:r>
            <a:r>
              <a:rPr lang="ru-RU" sz="1400" spc="30" dirty="0">
                <a:solidFill>
                  <a:prstClr val="black"/>
                </a:solidFill>
                <a:latin typeface="Microsoft Sans Serif"/>
                <a:cs typeface="Microsoft Sans Serif"/>
              </a:rPr>
              <a:t> </a:t>
            </a:r>
            <a:r>
              <a:rPr lang="ru-RU" sz="1400" spc="-10" dirty="0">
                <a:solidFill>
                  <a:prstClr val="black"/>
                </a:solidFill>
                <a:latin typeface="Microsoft Sans Serif"/>
                <a:cs typeface="Microsoft Sans Serif"/>
              </a:rPr>
              <a:t>начала </a:t>
            </a:r>
            <a:r>
              <a:rPr lang="ru-RU" sz="1400" spc="-15" dirty="0">
                <a:solidFill>
                  <a:prstClr val="black"/>
                </a:solidFill>
                <a:latin typeface="Microsoft Sans Serif"/>
                <a:cs typeface="Microsoft Sans Serif"/>
              </a:rPr>
              <a:t>заболевания</a:t>
            </a:r>
            <a:r>
              <a:rPr lang="ru-RU" sz="1400" spc="-5" dirty="0">
                <a:solidFill>
                  <a:prstClr val="black"/>
                </a:solidFill>
                <a:latin typeface="Microsoft Sans Serif"/>
                <a:cs typeface="Microsoft Sans Serif"/>
              </a:rPr>
              <a:t> </a:t>
            </a:r>
            <a:r>
              <a:rPr lang="ru-RU" sz="1400" dirty="0" smtClean="0">
                <a:solidFill>
                  <a:prstClr val="black"/>
                </a:solidFill>
                <a:latin typeface="Microsoft Sans Serif"/>
                <a:cs typeface="Microsoft Sans Serif"/>
              </a:rPr>
              <a:t>1</a:t>
            </a:r>
            <a:r>
              <a:rPr lang="ru-RU" sz="1400" u="sng" spc="-5" dirty="0">
                <a:solidFill>
                  <a:prstClr val="black"/>
                </a:solidFill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______</a:t>
            </a:r>
            <a:r>
              <a:rPr lang="ru-RU" sz="1400" b="1" dirty="0" smtClean="0">
                <a:solidFill>
                  <a:prstClr val="black"/>
                </a:solidFill>
                <a:cs typeface="Arial"/>
              </a:rPr>
              <a:t>, </a:t>
            </a:r>
            <a:r>
              <a:rPr lang="ru-RU" sz="1400" dirty="0" smtClean="0">
                <a:solidFill>
                  <a:prstClr val="black"/>
                </a:solidFill>
                <a:latin typeface="Microsoft Sans Serif"/>
                <a:cs typeface="Microsoft Sans Serif"/>
              </a:rPr>
              <a:t>в</a:t>
            </a:r>
            <a:r>
              <a:rPr lang="ru-RU" sz="1400" spc="15" dirty="0" smtClean="0">
                <a:solidFill>
                  <a:prstClr val="black"/>
                </a:solidFill>
                <a:latin typeface="Microsoft Sans Serif"/>
                <a:cs typeface="Microsoft Sans Serif"/>
              </a:rPr>
              <a:t> </a:t>
            </a:r>
            <a:r>
              <a:rPr lang="ru-RU" sz="1400" spc="-10" dirty="0">
                <a:solidFill>
                  <a:prstClr val="black"/>
                </a:solidFill>
                <a:latin typeface="Microsoft Sans Serif"/>
                <a:cs typeface="Microsoft Sans Serif"/>
              </a:rPr>
              <a:t>том</a:t>
            </a:r>
            <a:r>
              <a:rPr lang="ru-RU" sz="1400" spc="-5" dirty="0">
                <a:solidFill>
                  <a:prstClr val="black"/>
                </a:solidFill>
                <a:latin typeface="Microsoft Sans Serif"/>
                <a:cs typeface="Microsoft Sans Serif"/>
              </a:rPr>
              <a:t> </a:t>
            </a:r>
            <a:r>
              <a:rPr lang="ru-RU" sz="1400" dirty="0">
                <a:solidFill>
                  <a:prstClr val="black"/>
                </a:solidFill>
                <a:latin typeface="Microsoft Sans Serif"/>
                <a:cs typeface="Microsoft Sans Serif"/>
              </a:rPr>
              <a:t>числе</a:t>
            </a:r>
            <a:r>
              <a:rPr lang="ru-RU" sz="1400" spc="-5" dirty="0">
                <a:solidFill>
                  <a:prstClr val="black"/>
                </a:solidFill>
                <a:latin typeface="Microsoft Sans Serif"/>
                <a:cs typeface="Microsoft Sans Serif"/>
              </a:rPr>
              <a:t> </a:t>
            </a:r>
            <a:r>
              <a:rPr lang="ru-RU" sz="1400" dirty="0">
                <a:solidFill>
                  <a:prstClr val="black"/>
                </a:solidFill>
                <a:latin typeface="Microsoft Sans Serif"/>
                <a:cs typeface="Microsoft Sans Serif"/>
              </a:rPr>
              <a:t>в</a:t>
            </a:r>
            <a:r>
              <a:rPr lang="ru-RU" sz="1400" spc="10" dirty="0">
                <a:solidFill>
                  <a:prstClr val="black"/>
                </a:solidFill>
                <a:latin typeface="Microsoft Sans Serif"/>
                <a:cs typeface="Microsoft Sans Serif"/>
              </a:rPr>
              <a:t> </a:t>
            </a:r>
            <a:r>
              <a:rPr lang="ru-RU" sz="1400" spc="-5" dirty="0">
                <a:solidFill>
                  <a:prstClr val="black"/>
                </a:solidFill>
                <a:latin typeface="Microsoft Sans Serif"/>
                <a:cs typeface="Microsoft Sans Serif"/>
              </a:rPr>
              <a:t>первые</a:t>
            </a:r>
            <a:r>
              <a:rPr lang="ru-RU" sz="1400" spc="20" dirty="0">
                <a:solidFill>
                  <a:prstClr val="black"/>
                </a:solidFill>
                <a:latin typeface="Microsoft Sans Serif"/>
                <a:cs typeface="Microsoft Sans Serif"/>
              </a:rPr>
              <a:t> </a:t>
            </a:r>
            <a:r>
              <a:rPr lang="ru-RU" sz="1400" spc="-5" dirty="0">
                <a:solidFill>
                  <a:prstClr val="black"/>
                </a:solidFill>
                <a:latin typeface="Microsoft Sans Serif"/>
                <a:cs typeface="Microsoft Sans Serif"/>
              </a:rPr>
              <a:t>12</a:t>
            </a:r>
            <a:r>
              <a:rPr lang="ru-RU" sz="1400" dirty="0">
                <a:solidFill>
                  <a:prstClr val="black"/>
                </a:solidFill>
                <a:latin typeface="Microsoft Sans Serif"/>
                <a:cs typeface="Microsoft Sans Serif"/>
              </a:rPr>
              <a:t> часов</a:t>
            </a:r>
            <a:r>
              <a:rPr lang="ru-RU" sz="1400" spc="-5" dirty="0">
                <a:solidFill>
                  <a:prstClr val="black"/>
                </a:solidFill>
                <a:latin typeface="Microsoft Sans Serif"/>
                <a:cs typeface="Microsoft Sans Serif"/>
              </a:rPr>
              <a:t> </a:t>
            </a:r>
            <a:r>
              <a:rPr lang="ru-RU" sz="1400" dirty="0" smtClean="0">
                <a:solidFill>
                  <a:prstClr val="black"/>
                </a:solidFill>
                <a:latin typeface="Microsoft Sans Serif"/>
                <a:cs typeface="Microsoft Sans Serif"/>
              </a:rPr>
              <a:t>2</a:t>
            </a:r>
            <a:r>
              <a:rPr lang="ru-RU" sz="1400" u="sng" spc="-5" dirty="0">
                <a:solidFill>
                  <a:prstClr val="black"/>
                </a:solidFill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______</a:t>
            </a:r>
            <a:r>
              <a:rPr lang="ru-RU" sz="1400" b="1" dirty="0" smtClean="0">
                <a:solidFill>
                  <a:prstClr val="black"/>
                </a:solidFill>
                <a:cs typeface="Arial"/>
              </a:rPr>
              <a:t>, </a:t>
            </a:r>
            <a:r>
              <a:rPr lang="ru-RU" sz="1400" spc="-35" dirty="0" smtClean="0">
                <a:solidFill>
                  <a:prstClr val="black"/>
                </a:solidFill>
                <a:latin typeface="Microsoft Sans Serif"/>
                <a:cs typeface="Microsoft Sans Serif"/>
              </a:rPr>
              <a:t>из</a:t>
            </a:r>
            <a:r>
              <a:rPr lang="ru-RU" sz="1400" spc="20" dirty="0" smtClean="0">
                <a:solidFill>
                  <a:prstClr val="black"/>
                </a:solidFill>
                <a:latin typeface="Microsoft Sans Serif"/>
                <a:cs typeface="Microsoft Sans Serif"/>
              </a:rPr>
              <a:t> </a:t>
            </a:r>
            <a:r>
              <a:rPr lang="ru-RU" sz="1400" spc="-5" dirty="0">
                <a:solidFill>
                  <a:prstClr val="black"/>
                </a:solidFill>
                <a:latin typeface="Microsoft Sans Serif"/>
                <a:cs typeface="Microsoft Sans Serif"/>
              </a:rPr>
              <a:t>них</a:t>
            </a:r>
            <a:r>
              <a:rPr lang="ru-RU" sz="1400" spc="15" dirty="0">
                <a:solidFill>
                  <a:prstClr val="black"/>
                </a:solidFill>
                <a:latin typeface="Microsoft Sans Serif"/>
                <a:cs typeface="Microsoft Sans Serif"/>
              </a:rPr>
              <a:t> </a:t>
            </a:r>
            <a:r>
              <a:rPr lang="ru-RU" sz="1400" dirty="0">
                <a:solidFill>
                  <a:prstClr val="black"/>
                </a:solidFill>
                <a:latin typeface="Microsoft Sans Serif"/>
                <a:cs typeface="Microsoft Sans Serif"/>
              </a:rPr>
              <a:t>в</a:t>
            </a:r>
            <a:r>
              <a:rPr lang="ru-RU" sz="1400" spc="25" dirty="0">
                <a:solidFill>
                  <a:prstClr val="black"/>
                </a:solidFill>
                <a:latin typeface="Microsoft Sans Serif"/>
                <a:cs typeface="Microsoft Sans Serif"/>
              </a:rPr>
              <a:t> </a:t>
            </a:r>
            <a:r>
              <a:rPr lang="ru-RU" sz="1400" spc="-5" dirty="0">
                <a:solidFill>
                  <a:prstClr val="black"/>
                </a:solidFill>
                <a:latin typeface="Microsoft Sans Serif"/>
                <a:cs typeface="Microsoft Sans Serif"/>
              </a:rPr>
              <a:t>первые</a:t>
            </a:r>
            <a:r>
              <a:rPr lang="ru-RU" sz="1400" spc="10" dirty="0">
                <a:solidFill>
                  <a:prstClr val="black"/>
                </a:solidFill>
                <a:latin typeface="Microsoft Sans Serif"/>
                <a:cs typeface="Microsoft Sans Serif"/>
              </a:rPr>
              <a:t> </a:t>
            </a:r>
            <a:r>
              <a:rPr lang="ru-RU" sz="1400" dirty="0">
                <a:solidFill>
                  <a:prstClr val="black"/>
                </a:solidFill>
                <a:latin typeface="Microsoft Sans Serif"/>
                <a:cs typeface="Microsoft Sans Serif"/>
              </a:rPr>
              <a:t>2</a:t>
            </a:r>
            <a:r>
              <a:rPr lang="ru-RU" sz="1400" spc="20" dirty="0">
                <a:solidFill>
                  <a:prstClr val="black"/>
                </a:solidFill>
                <a:latin typeface="Microsoft Sans Serif"/>
                <a:cs typeface="Microsoft Sans Serif"/>
              </a:rPr>
              <a:t> </a:t>
            </a:r>
            <a:r>
              <a:rPr lang="ru-RU" sz="1400" spc="-5" dirty="0">
                <a:solidFill>
                  <a:prstClr val="black"/>
                </a:solidFill>
                <a:latin typeface="Microsoft Sans Serif"/>
                <a:cs typeface="Microsoft Sans Serif"/>
              </a:rPr>
              <a:t>часа</a:t>
            </a:r>
            <a:r>
              <a:rPr lang="ru-RU" sz="1400" spc="-10" dirty="0">
                <a:solidFill>
                  <a:prstClr val="black"/>
                </a:solidFill>
                <a:latin typeface="Microsoft Sans Serif"/>
                <a:cs typeface="Microsoft Sans Serif"/>
              </a:rPr>
              <a:t> </a:t>
            </a:r>
            <a:r>
              <a:rPr lang="ru-RU" sz="1400" dirty="0" smtClean="0">
                <a:solidFill>
                  <a:prstClr val="black"/>
                </a:solidFill>
                <a:latin typeface="Microsoft Sans Serif"/>
                <a:cs typeface="Microsoft Sans Serif"/>
              </a:rPr>
              <a:t>3</a:t>
            </a:r>
            <a:r>
              <a:rPr lang="ru-RU" sz="1400" u="sng" spc="-5" dirty="0">
                <a:solidFill>
                  <a:prstClr val="black"/>
                </a:solidFill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______</a:t>
            </a:r>
            <a:r>
              <a:rPr lang="ru-RU" sz="1400" dirty="0" smtClean="0">
                <a:solidFill>
                  <a:prstClr val="black"/>
                </a:solidFill>
                <a:latin typeface="Microsoft Sans Serif"/>
                <a:cs typeface="Microsoft Sans Serif"/>
              </a:rPr>
              <a:t>,</a:t>
            </a:r>
            <a:r>
              <a:rPr lang="ru-RU" sz="1400" spc="25" dirty="0" smtClean="0">
                <a:solidFill>
                  <a:prstClr val="black"/>
                </a:solidFill>
                <a:latin typeface="Microsoft Sans Serif"/>
                <a:cs typeface="Microsoft Sans Serif"/>
              </a:rPr>
              <a:t> </a:t>
            </a:r>
            <a:r>
              <a:rPr lang="ru-RU" sz="1400" spc="-35" dirty="0">
                <a:solidFill>
                  <a:prstClr val="black"/>
                </a:solidFill>
                <a:latin typeface="Microsoft Sans Serif"/>
                <a:cs typeface="Microsoft Sans Serif"/>
              </a:rPr>
              <a:t>из</a:t>
            </a:r>
            <a:r>
              <a:rPr lang="ru-RU" sz="1400" spc="20" dirty="0">
                <a:solidFill>
                  <a:prstClr val="black"/>
                </a:solidFill>
                <a:latin typeface="Microsoft Sans Serif"/>
                <a:cs typeface="Microsoft Sans Serif"/>
              </a:rPr>
              <a:t> </a:t>
            </a:r>
            <a:r>
              <a:rPr lang="ru-RU" sz="1400" spc="-5" dirty="0">
                <a:solidFill>
                  <a:prstClr val="black"/>
                </a:solidFill>
                <a:latin typeface="Microsoft Sans Serif"/>
                <a:cs typeface="Microsoft Sans Serif"/>
              </a:rPr>
              <a:t>них</a:t>
            </a:r>
            <a:r>
              <a:rPr lang="ru-RU" sz="1400" spc="20" dirty="0">
                <a:solidFill>
                  <a:prstClr val="black"/>
                </a:solidFill>
                <a:latin typeface="Microsoft Sans Serif"/>
                <a:cs typeface="Microsoft Sans Serif"/>
              </a:rPr>
              <a:t> </a:t>
            </a:r>
            <a:r>
              <a:rPr lang="ru-RU" sz="1400" dirty="0">
                <a:solidFill>
                  <a:prstClr val="black"/>
                </a:solidFill>
                <a:latin typeface="Microsoft Sans Serif"/>
                <a:cs typeface="Microsoft Sans Serif"/>
              </a:rPr>
              <a:t>(стр.</a:t>
            </a:r>
            <a:r>
              <a:rPr lang="ru-RU" sz="1400" spc="-10" dirty="0">
                <a:solidFill>
                  <a:prstClr val="black"/>
                </a:solidFill>
                <a:latin typeface="Microsoft Sans Serif"/>
                <a:cs typeface="Microsoft Sans Serif"/>
              </a:rPr>
              <a:t> </a:t>
            </a:r>
            <a:r>
              <a:rPr lang="ru-RU" sz="1400" dirty="0">
                <a:solidFill>
                  <a:prstClr val="black"/>
                </a:solidFill>
                <a:latin typeface="Microsoft Sans Serif"/>
                <a:cs typeface="Microsoft Sans Serif"/>
              </a:rPr>
              <a:t>1)</a:t>
            </a:r>
            <a:r>
              <a:rPr lang="ru-RU" sz="1400" spc="10" dirty="0">
                <a:solidFill>
                  <a:prstClr val="black"/>
                </a:solidFill>
                <a:latin typeface="Microsoft Sans Serif"/>
                <a:cs typeface="Microsoft Sans Serif"/>
              </a:rPr>
              <a:t> </a:t>
            </a:r>
            <a:r>
              <a:rPr lang="ru-RU" sz="1400" spc="-10" dirty="0">
                <a:solidFill>
                  <a:prstClr val="black"/>
                </a:solidFill>
                <a:latin typeface="Microsoft Sans Serif"/>
                <a:cs typeface="Microsoft Sans Serif"/>
              </a:rPr>
              <a:t>проведены:</a:t>
            </a:r>
            <a:r>
              <a:rPr lang="ru-RU" sz="1400" spc="15" dirty="0">
                <a:solidFill>
                  <a:prstClr val="black"/>
                </a:solidFill>
                <a:latin typeface="Microsoft Sans Serif"/>
                <a:cs typeface="Microsoft Sans Serif"/>
              </a:rPr>
              <a:t> </a:t>
            </a:r>
            <a:r>
              <a:rPr lang="ru-RU" sz="1400" spc="-10" dirty="0" err="1">
                <a:solidFill>
                  <a:prstClr val="black"/>
                </a:solidFill>
                <a:latin typeface="Microsoft Sans Serif"/>
                <a:cs typeface="Microsoft Sans Serif"/>
              </a:rPr>
              <a:t>тромболитическая</a:t>
            </a:r>
            <a:r>
              <a:rPr lang="ru-RU" sz="1400" spc="-10" dirty="0">
                <a:solidFill>
                  <a:prstClr val="black"/>
                </a:solidFill>
                <a:latin typeface="Microsoft Sans Serif"/>
                <a:cs typeface="Microsoft Sans Serif"/>
              </a:rPr>
              <a:t> терапия</a:t>
            </a:r>
            <a:r>
              <a:rPr lang="ru-RU" sz="1400" spc="5" dirty="0">
                <a:solidFill>
                  <a:prstClr val="black"/>
                </a:solidFill>
                <a:latin typeface="Microsoft Sans Serif"/>
                <a:cs typeface="Microsoft Sans Serif"/>
              </a:rPr>
              <a:t> </a:t>
            </a:r>
            <a:r>
              <a:rPr lang="ru-RU" sz="1400" dirty="0" smtClean="0">
                <a:solidFill>
                  <a:prstClr val="black"/>
                </a:solidFill>
                <a:latin typeface="Microsoft Sans Serif"/>
                <a:cs typeface="Microsoft Sans Serif"/>
              </a:rPr>
              <a:t>4</a:t>
            </a:r>
            <a:r>
              <a:rPr lang="ru-RU" sz="1400" u="sng" spc="-5" dirty="0">
                <a:solidFill>
                  <a:prstClr val="black"/>
                </a:solidFill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______</a:t>
            </a:r>
            <a:r>
              <a:rPr lang="ru-RU" sz="1400" b="1" dirty="0" smtClean="0">
                <a:solidFill>
                  <a:prstClr val="black"/>
                </a:solidFill>
                <a:cs typeface="Arial"/>
              </a:rPr>
              <a:t>,</a:t>
            </a:r>
            <a:r>
              <a:rPr lang="ru-RU" sz="1400" b="1" spc="-15" dirty="0" smtClean="0">
                <a:solidFill>
                  <a:prstClr val="black"/>
                </a:solidFill>
                <a:cs typeface="Arial"/>
              </a:rPr>
              <a:t> </a:t>
            </a:r>
            <a:r>
              <a:rPr lang="ru-RU" sz="1400" spc="-5" dirty="0" err="1">
                <a:solidFill>
                  <a:prstClr val="black"/>
                </a:solidFill>
                <a:latin typeface="Microsoft Sans Serif"/>
                <a:cs typeface="Microsoft Sans Serif"/>
              </a:rPr>
              <a:t>стентирование</a:t>
            </a:r>
            <a:r>
              <a:rPr lang="ru-RU" sz="1400" spc="390" dirty="0">
                <a:solidFill>
                  <a:prstClr val="black"/>
                </a:solidFill>
                <a:latin typeface="Microsoft Sans Serif"/>
                <a:cs typeface="Microsoft Sans Serif"/>
              </a:rPr>
              <a:t> </a:t>
            </a:r>
            <a:r>
              <a:rPr lang="ru-RU" sz="1400" dirty="0" smtClean="0">
                <a:solidFill>
                  <a:prstClr val="black"/>
                </a:solidFill>
                <a:latin typeface="Microsoft Sans Serif"/>
                <a:cs typeface="Microsoft Sans Serif"/>
              </a:rPr>
              <a:t>5</a:t>
            </a:r>
            <a:r>
              <a:rPr lang="ru-RU" sz="1400" u="sng" spc="-5" dirty="0">
                <a:solidFill>
                  <a:prstClr val="black"/>
                </a:solidFill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______</a:t>
            </a:r>
            <a:r>
              <a:rPr lang="ru-RU" sz="1400" dirty="0" smtClean="0">
                <a:solidFill>
                  <a:prstClr val="black"/>
                </a:solidFill>
                <a:latin typeface="Microsoft Sans Serif"/>
                <a:cs typeface="Microsoft Sans Serif"/>
              </a:rPr>
              <a:t>;</a:t>
            </a:r>
            <a:endParaRPr lang="ru-RU" sz="1400" dirty="0">
              <a:solidFill>
                <a:prstClr val="black"/>
              </a:solidFill>
              <a:latin typeface="Microsoft Sans Serif"/>
              <a:cs typeface="Microsoft Sans Serif"/>
            </a:endParaRPr>
          </a:p>
          <a:p>
            <a:pPr marL="12700" marR="36195" lvl="0" indent="0">
              <a:spcBef>
                <a:spcPts val="5"/>
              </a:spcBef>
              <a:buClrTx/>
              <a:buSzTx/>
              <a:buNone/>
              <a:tabLst>
                <a:tab pos="1712595" algn="l"/>
                <a:tab pos="4225290" algn="l"/>
                <a:tab pos="6068060" algn="l"/>
                <a:tab pos="6311900" algn="l"/>
                <a:tab pos="7486650" algn="l"/>
                <a:tab pos="11249025" algn="l"/>
              </a:tabLst>
            </a:pPr>
            <a:r>
              <a:rPr lang="ru-RU" sz="1400" spc="-15" dirty="0" err="1">
                <a:solidFill>
                  <a:prstClr val="black"/>
                </a:solidFill>
                <a:latin typeface="Microsoft Sans Serif"/>
                <a:cs typeface="Microsoft Sans Serif"/>
              </a:rPr>
              <a:t>тромболитическая</a:t>
            </a:r>
            <a:r>
              <a:rPr lang="ru-RU" sz="1400" dirty="0">
                <a:solidFill>
                  <a:prstClr val="black"/>
                </a:solidFill>
                <a:latin typeface="Microsoft Sans Serif"/>
                <a:cs typeface="Microsoft Sans Serif"/>
              </a:rPr>
              <a:t> </a:t>
            </a:r>
            <a:r>
              <a:rPr lang="ru-RU" sz="1400" spc="-10" dirty="0">
                <a:solidFill>
                  <a:prstClr val="black"/>
                </a:solidFill>
                <a:latin typeface="Microsoft Sans Serif"/>
                <a:cs typeface="Microsoft Sans Serif"/>
              </a:rPr>
              <a:t>терапия</a:t>
            </a:r>
            <a:r>
              <a:rPr lang="ru-RU" sz="1400" spc="434" dirty="0">
                <a:solidFill>
                  <a:prstClr val="black"/>
                </a:solidFill>
                <a:latin typeface="Microsoft Sans Serif"/>
                <a:cs typeface="Microsoft Sans Serif"/>
              </a:rPr>
              <a:t> </a:t>
            </a:r>
            <a:r>
              <a:rPr lang="ru-RU" sz="1400" dirty="0">
                <a:solidFill>
                  <a:prstClr val="black"/>
                </a:solidFill>
                <a:latin typeface="Microsoft Sans Serif"/>
                <a:cs typeface="Microsoft Sans Serif"/>
              </a:rPr>
              <a:t>с</a:t>
            </a:r>
            <a:r>
              <a:rPr lang="ru-RU" sz="1400" spc="20" dirty="0">
                <a:solidFill>
                  <a:prstClr val="black"/>
                </a:solidFill>
                <a:latin typeface="Microsoft Sans Serif"/>
                <a:cs typeface="Microsoft Sans Serif"/>
              </a:rPr>
              <a:t> </a:t>
            </a:r>
            <a:r>
              <a:rPr lang="ru-RU" sz="1400" spc="-10" dirty="0">
                <a:solidFill>
                  <a:prstClr val="black"/>
                </a:solidFill>
                <a:latin typeface="Microsoft Sans Serif"/>
                <a:cs typeface="Microsoft Sans Serif"/>
              </a:rPr>
              <a:t>последующим</a:t>
            </a:r>
            <a:r>
              <a:rPr lang="ru-RU" sz="1400" spc="45" dirty="0">
                <a:solidFill>
                  <a:prstClr val="black"/>
                </a:solidFill>
                <a:latin typeface="Microsoft Sans Serif"/>
                <a:cs typeface="Microsoft Sans Serif"/>
              </a:rPr>
              <a:t> </a:t>
            </a:r>
            <a:r>
              <a:rPr lang="ru-RU" sz="1400" spc="-10" dirty="0" err="1">
                <a:solidFill>
                  <a:prstClr val="black"/>
                </a:solidFill>
                <a:latin typeface="Microsoft Sans Serif"/>
                <a:cs typeface="Microsoft Sans Serif"/>
              </a:rPr>
              <a:t>стентированием</a:t>
            </a:r>
            <a:r>
              <a:rPr lang="ru-RU" sz="1400" spc="5" dirty="0">
                <a:solidFill>
                  <a:prstClr val="black"/>
                </a:solidFill>
                <a:latin typeface="Microsoft Sans Serif"/>
                <a:cs typeface="Microsoft Sans Serif"/>
              </a:rPr>
              <a:t> </a:t>
            </a:r>
            <a:r>
              <a:rPr lang="ru-RU" sz="1400" dirty="0" smtClean="0">
                <a:solidFill>
                  <a:prstClr val="black"/>
                </a:solidFill>
                <a:latin typeface="Microsoft Sans Serif"/>
                <a:cs typeface="Microsoft Sans Serif"/>
              </a:rPr>
              <a:t>6</a:t>
            </a:r>
            <a:r>
              <a:rPr lang="ru-RU" sz="1400" u="sng" spc="-5" dirty="0">
                <a:solidFill>
                  <a:prstClr val="black"/>
                </a:solidFill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______</a:t>
            </a:r>
            <a:r>
              <a:rPr lang="ru-RU" sz="1400" b="1" dirty="0" smtClean="0">
                <a:solidFill>
                  <a:prstClr val="black"/>
                </a:solidFill>
                <a:cs typeface="Arial"/>
              </a:rPr>
              <a:t>, </a:t>
            </a:r>
            <a:r>
              <a:rPr lang="ru-RU" sz="1400" spc="-30" dirty="0" smtClean="0">
                <a:solidFill>
                  <a:prstClr val="black"/>
                </a:solidFill>
                <a:latin typeface="Microsoft Sans Serif"/>
                <a:cs typeface="Microsoft Sans Serif"/>
              </a:rPr>
              <a:t>из</a:t>
            </a:r>
            <a:r>
              <a:rPr lang="ru-RU" sz="1400" dirty="0" smtClean="0">
                <a:solidFill>
                  <a:prstClr val="black"/>
                </a:solidFill>
                <a:latin typeface="Microsoft Sans Serif"/>
                <a:cs typeface="Microsoft Sans Serif"/>
              </a:rPr>
              <a:t> </a:t>
            </a:r>
            <a:r>
              <a:rPr lang="ru-RU" sz="1400" spc="-15" dirty="0">
                <a:solidFill>
                  <a:prstClr val="black"/>
                </a:solidFill>
                <a:latin typeface="Microsoft Sans Serif"/>
                <a:cs typeface="Microsoft Sans Serif"/>
              </a:rPr>
              <a:t>общего</a:t>
            </a:r>
            <a:r>
              <a:rPr lang="ru-RU" sz="1400" spc="-10" dirty="0">
                <a:solidFill>
                  <a:prstClr val="black"/>
                </a:solidFill>
                <a:latin typeface="Microsoft Sans Serif"/>
                <a:cs typeface="Microsoft Sans Serif"/>
              </a:rPr>
              <a:t> </a:t>
            </a:r>
            <a:r>
              <a:rPr lang="ru-RU" sz="1400" dirty="0">
                <a:solidFill>
                  <a:prstClr val="black"/>
                </a:solidFill>
                <a:latin typeface="Microsoft Sans Serif"/>
                <a:cs typeface="Microsoft Sans Serif"/>
              </a:rPr>
              <a:t>числа </a:t>
            </a:r>
            <a:r>
              <a:rPr lang="ru-RU" sz="1400" spc="-15" dirty="0">
                <a:solidFill>
                  <a:prstClr val="black"/>
                </a:solidFill>
                <a:latin typeface="Microsoft Sans Serif"/>
                <a:cs typeface="Microsoft Sans Serif"/>
              </a:rPr>
              <a:t>умерших</a:t>
            </a:r>
            <a:r>
              <a:rPr lang="ru-RU" sz="1400" spc="25" dirty="0">
                <a:solidFill>
                  <a:prstClr val="black"/>
                </a:solidFill>
                <a:latin typeface="Microsoft Sans Serif"/>
                <a:cs typeface="Microsoft Sans Serif"/>
              </a:rPr>
              <a:t> </a:t>
            </a:r>
            <a:r>
              <a:rPr lang="ru-RU" sz="1400" spc="-20" dirty="0">
                <a:solidFill>
                  <a:prstClr val="black"/>
                </a:solidFill>
                <a:latin typeface="Microsoft Sans Serif"/>
                <a:cs typeface="Microsoft Sans Serif"/>
              </a:rPr>
              <a:t>умерло</a:t>
            </a:r>
            <a:r>
              <a:rPr lang="ru-RU" sz="1400" spc="15" dirty="0">
                <a:solidFill>
                  <a:prstClr val="black"/>
                </a:solidFill>
                <a:latin typeface="Microsoft Sans Serif"/>
                <a:cs typeface="Microsoft Sans Serif"/>
              </a:rPr>
              <a:t> </a:t>
            </a:r>
            <a:r>
              <a:rPr lang="ru-RU" sz="1400" spc="-10" dirty="0">
                <a:solidFill>
                  <a:prstClr val="black"/>
                </a:solidFill>
                <a:latin typeface="Microsoft Sans Serif"/>
                <a:cs typeface="Microsoft Sans Serif"/>
              </a:rPr>
              <a:t>пациентов</a:t>
            </a:r>
            <a:r>
              <a:rPr lang="ru-RU" sz="1400" dirty="0">
                <a:solidFill>
                  <a:prstClr val="black"/>
                </a:solidFill>
                <a:latin typeface="Microsoft Sans Serif"/>
                <a:cs typeface="Microsoft Sans Serif"/>
              </a:rPr>
              <a:t> с</a:t>
            </a:r>
            <a:r>
              <a:rPr lang="ru-RU" sz="1400" spc="5" dirty="0">
                <a:solidFill>
                  <a:prstClr val="black"/>
                </a:solidFill>
                <a:latin typeface="Microsoft Sans Serif"/>
                <a:cs typeface="Microsoft Sans Serif"/>
              </a:rPr>
              <a:t> </a:t>
            </a:r>
            <a:r>
              <a:rPr lang="ru-RU" sz="1400" spc="-20" dirty="0">
                <a:solidFill>
                  <a:prstClr val="black"/>
                </a:solidFill>
                <a:latin typeface="Microsoft Sans Serif"/>
                <a:cs typeface="Microsoft Sans Serif"/>
              </a:rPr>
              <a:t>инфарктом </a:t>
            </a:r>
            <a:r>
              <a:rPr lang="ru-RU" sz="1400" spc="-15" dirty="0">
                <a:solidFill>
                  <a:prstClr val="black"/>
                </a:solidFill>
                <a:latin typeface="Microsoft Sans Serif"/>
                <a:cs typeface="Microsoft Sans Serif"/>
              </a:rPr>
              <a:t> </a:t>
            </a:r>
            <a:r>
              <a:rPr lang="ru-RU" sz="1400" spc="-20" dirty="0">
                <a:solidFill>
                  <a:prstClr val="black"/>
                </a:solidFill>
                <a:latin typeface="Microsoft Sans Serif"/>
                <a:cs typeface="Microsoft Sans Serif"/>
              </a:rPr>
              <a:t>миокарда</a:t>
            </a:r>
            <a:r>
              <a:rPr lang="ru-RU" sz="1400" dirty="0">
                <a:solidFill>
                  <a:prstClr val="black"/>
                </a:solidFill>
                <a:latin typeface="Microsoft Sans Serif"/>
                <a:cs typeface="Microsoft Sans Serif"/>
              </a:rPr>
              <a:t> (стр. </a:t>
            </a:r>
            <a:r>
              <a:rPr lang="ru-RU" sz="1400" spc="-5" dirty="0">
                <a:solidFill>
                  <a:prstClr val="black"/>
                </a:solidFill>
                <a:latin typeface="Microsoft Sans Serif"/>
                <a:cs typeface="Microsoft Sans Serif"/>
              </a:rPr>
              <a:t>10.4.2+10.4.3)</a:t>
            </a:r>
            <a:r>
              <a:rPr lang="ru-RU" sz="1400" spc="380" dirty="0">
                <a:solidFill>
                  <a:prstClr val="black"/>
                </a:solidFill>
                <a:latin typeface="Microsoft Sans Serif"/>
                <a:cs typeface="Microsoft Sans Serif"/>
              </a:rPr>
              <a:t> </a:t>
            </a:r>
            <a:r>
              <a:rPr lang="ru-RU" sz="1400" dirty="0">
                <a:solidFill>
                  <a:prstClr val="black"/>
                </a:solidFill>
                <a:latin typeface="Microsoft Sans Serif"/>
                <a:cs typeface="Microsoft Sans Serif"/>
              </a:rPr>
              <a:t>в</a:t>
            </a:r>
            <a:r>
              <a:rPr lang="ru-RU" sz="1400" spc="15" dirty="0">
                <a:solidFill>
                  <a:prstClr val="black"/>
                </a:solidFill>
                <a:latin typeface="Microsoft Sans Serif"/>
                <a:cs typeface="Microsoft Sans Serif"/>
              </a:rPr>
              <a:t> </a:t>
            </a:r>
            <a:r>
              <a:rPr lang="ru-RU" sz="1400" spc="-5" dirty="0">
                <a:solidFill>
                  <a:prstClr val="black"/>
                </a:solidFill>
                <a:latin typeface="Microsoft Sans Serif"/>
                <a:cs typeface="Microsoft Sans Serif"/>
              </a:rPr>
              <a:t>первые</a:t>
            </a:r>
            <a:r>
              <a:rPr lang="ru-RU" sz="1400" spc="25" dirty="0">
                <a:solidFill>
                  <a:prstClr val="black"/>
                </a:solidFill>
                <a:latin typeface="Microsoft Sans Serif"/>
                <a:cs typeface="Microsoft Sans Serif"/>
              </a:rPr>
              <a:t> </a:t>
            </a:r>
            <a:r>
              <a:rPr lang="ru-RU" sz="1400" spc="-5" dirty="0">
                <a:solidFill>
                  <a:prstClr val="black"/>
                </a:solidFill>
                <a:latin typeface="Microsoft Sans Serif"/>
                <a:cs typeface="Microsoft Sans Serif"/>
              </a:rPr>
              <a:t>24</a:t>
            </a:r>
            <a:r>
              <a:rPr lang="ru-RU" sz="1400" spc="5" dirty="0">
                <a:solidFill>
                  <a:prstClr val="black"/>
                </a:solidFill>
                <a:latin typeface="Microsoft Sans Serif"/>
                <a:cs typeface="Microsoft Sans Serif"/>
              </a:rPr>
              <a:t> </a:t>
            </a:r>
            <a:r>
              <a:rPr lang="ru-RU" sz="1400" spc="-5" dirty="0">
                <a:solidFill>
                  <a:prstClr val="black"/>
                </a:solidFill>
                <a:latin typeface="Microsoft Sans Serif"/>
                <a:cs typeface="Microsoft Sans Serif"/>
              </a:rPr>
              <a:t>часа </a:t>
            </a:r>
            <a:r>
              <a:rPr lang="ru-RU" sz="1400" spc="-5" dirty="0" smtClean="0">
                <a:solidFill>
                  <a:prstClr val="black"/>
                </a:solidFill>
                <a:latin typeface="Microsoft Sans Serif"/>
                <a:cs typeface="Microsoft Sans Serif"/>
              </a:rPr>
              <a:t>после поступления</a:t>
            </a:r>
            <a:r>
              <a:rPr lang="ru-RU" sz="1400" spc="20" dirty="0" smtClean="0">
                <a:solidFill>
                  <a:prstClr val="black"/>
                </a:solidFill>
                <a:latin typeface="Microsoft Sans Serif"/>
                <a:cs typeface="Microsoft Sans Serif"/>
              </a:rPr>
              <a:t> </a:t>
            </a:r>
            <a:r>
              <a:rPr lang="ru-RU" sz="1400" dirty="0">
                <a:solidFill>
                  <a:prstClr val="black"/>
                </a:solidFill>
                <a:latin typeface="Microsoft Sans Serif"/>
                <a:cs typeface="Microsoft Sans Serif"/>
              </a:rPr>
              <a:t>в</a:t>
            </a:r>
            <a:r>
              <a:rPr lang="ru-RU" sz="1400" spc="25" dirty="0">
                <a:solidFill>
                  <a:prstClr val="black"/>
                </a:solidFill>
                <a:latin typeface="Microsoft Sans Serif"/>
                <a:cs typeface="Microsoft Sans Serif"/>
              </a:rPr>
              <a:t> </a:t>
            </a:r>
            <a:r>
              <a:rPr lang="ru-RU" sz="1400" spc="-5" dirty="0">
                <a:solidFill>
                  <a:prstClr val="black"/>
                </a:solidFill>
                <a:latin typeface="Microsoft Sans Serif"/>
                <a:cs typeface="Microsoft Sans Serif"/>
              </a:rPr>
              <a:t>стационар</a:t>
            </a:r>
            <a:r>
              <a:rPr lang="ru-RU" sz="1400" spc="-25" dirty="0">
                <a:solidFill>
                  <a:prstClr val="black"/>
                </a:solidFill>
                <a:latin typeface="Microsoft Sans Serif"/>
                <a:cs typeface="Microsoft Sans Serif"/>
              </a:rPr>
              <a:t> </a:t>
            </a:r>
            <a:r>
              <a:rPr lang="ru-RU" sz="1400" dirty="0" smtClean="0">
                <a:solidFill>
                  <a:prstClr val="black"/>
                </a:solidFill>
                <a:latin typeface="Microsoft Sans Serif"/>
                <a:cs typeface="Microsoft Sans Serif"/>
              </a:rPr>
              <a:t>7</a:t>
            </a:r>
            <a:r>
              <a:rPr lang="ru-RU" sz="1400" u="sng" spc="-5" dirty="0">
                <a:solidFill>
                  <a:prstClr val="black"/>
                </a:solidFill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______</a:t>
            </a:r>
            <a:r>
              <a:rPr lang="ru-RU" sz="1400" b="1" dirty="0" smtClean="0">
                <a:solidFill>
                  <a:prstClr val="black"/>
                </a:solidFill>
                <a:cs typeface="Arial"/>
              </a:rPr>
              <a:t>,</a:t>
            </a:r>
            <a:r>
              <a:rPr lang="ru-RU" sz="1400" b="1" spc="-5" dirty="0" smtClean="0">
                <a:solidFill>
                  <a:prstClr val="black"/>
                </a:solidFill>
                <a:cs typeface="Arial"/>
              </a:rPr>
              <a:t> </a:t>
            </a:r>
            <a:r>
              <a:rPr lang="ru-RU" sz="1400" dirty="0">
                <a:solidFill>
                  <a:prstClr val="black"/>
                </a:solidFill>
                <a:latin typeface="Microsoft Sans Serif"/>
                <a:cs typeface="Microsoft Sans Serif"/>
              </a:rPr>
              <a:t>в</a:t>
            </a:r>
            <a:r>
              <a:rPr lang="ru-RU" sz="1400" spc="20" dirty="0">
                <a:solidFill>
                  <a:prstClr val="black"/>
                </a:solidFill>
                <a:latin typeface="Microsoft Sans Serif"/>
                <a:cs typeface="Microsoft Sans Serif"/>
              </a:rPr>
              <a:t> </a:t>
            </a:r>
            <a:r>
              <a:rPr lang="ru-RU" sz="1400" spc="-10" dirty="0">
                <a:solidFill>
                  <a:prstClr val="black"/>
                </a:solidFill>
                <a:latin typeface="Microsoft Sans Serif"/>
                <a:cs typeface="Microsoft Sans Serif"/>
              </a:rPr>
              <a:t>том</a:t>
            </a:r>
            <a:r>
              <a:rPr lang="ru-RU" sz="1400" spc="-5" dirty="0">
                <a:solidFill>
                  <a:prstClr val="black"/>
                </a:solidFill>
                <a:latin typeface="Microsoft Sans Serif"/>
                <a:cs typeface="Microsoft Sans Serif"/>
              </a:rPr>
              <a:t> </a:t>
            </a:r>
            <a:r>
              <a:rPr lang="ru-RU" sz="1400" dirty="0">
                <a:solidFill>
                  <a:prstClr val="black"/>
                </a:solidFill>
                <a:latin typeface="Microsoft Sans Serif"/>
                <a:cs typeface="Microsoft Sans Serif"/>
              </a:rPr>
              <a:t>числе</a:t>
            </a:r>
            <a:r>
              <a:rPr lang="ru-RU" sz="1400" spc="-5" dirty="0">
                <a:solidFill>
                  <a:prstClr val="black"/>
                </a:solidFill>
                <a:latin typeface="Microsoft Sans Serif"/>
                <a:cs typeface="Microsoft Sans Serif"/>
              </a:rPr>
              <a:t> </a:t>
            </a:r>
            <a:r>
              <a:rPr lang="ru-RU" sz="1400" dirty="0">
                <a:solidFill>
                  <a:prstClr val="black"/>
                </a:solidFill>
                <a:latin typeface="Microsoft Sans Serif"/>
                <a:cs typeface="Microsoft Sans Serif"/>
              </a:rPr>
              <a:t>в</a:t>
            </a:r>
            <a:r>
              <a:rPr lang="ru-RU" sz="1400" spc="10" dirty="0">
                <a:solidFill>
                  <a:prstClr val="black"/>
                </a:solidFill>
                <a:latin typeface="Microsoft Sans Serif"/>
                <a:cs typeface="Microsoft Sans Serif"/>
              </a:rPr>
              <a:t> </a:t>
            </a:r>
            <a:r>
              <a:rPr lang="ru-RU" sz="1400" spc="-15" dirty="0">
                <a:solidFill>
                  <a:prstClr val="black"/>
                </a:solidFill>
                <a:latin typeface="Microsoft Sans Serif"/>
                <a:cs typeface="Microsoft Sans Serif"/>
              </a:rPr>
              <a:t>возрасте</a:t>
            </a:r>
            <a:r>
              <a:rPr lang="ru-RU" sz="1400" spc="-25" dirty="0">
                <a:solidFill>
                  <a:prstClr val="black"/>
                </a:solidFill>
                <a:latin typeface="Microsoft Sans Serif"/>
                <a:cs typeface="Microsoft Sans Serif"/>
              </a:rPr>
              <a:t> </a:t>
            </a:r>
            <a:r>
              <a:rPr lang="ru-RU" sz="1400" dirty="0">
                <a:solidFill>
                  <a:prstClr val="black"/>
                </a:solidFill>
                <a:latin typeface="Microsoft Sans Serif"/>
                <a:cs typeface="Microsoft Sans Serif"/>
              </a:rPr>
              <a:t>до</a:t>
            </a:r>
            <a:r>
              <a:rPr lang="ru-RU" sz="1400" spc="10" dirty="0">
                <a:solidFill>
                  <a:prstClr val="black"/>
                </a:solidFill>
                <a:latin typeface="Microsoft Sans Serif"/>
                <a:cs typeface="Microsoft Sans Serif"/>
              </a:rPr>
              <a:t> </a:t>
            </a:r>
            <a:r>
              <a:rPr lang="ru-RU" sz="1400" spc="-5" dirty="0">
                <a:solidFill>
                  <a:prstClr val="black"/>
                </a:solidFill>
                <a:latin typeface="Microsoft Sans Serif"/>
                <a:cs typeface="Microsoft Sans Serif"/>
              </a:rPr>
              <a:t>65</a:t>
            </a:r>
            <a:r>
              <a:rPr lang="ru-RU" sz="1400" dirty="0">
                <a:solidFill>
                  <a:prstClr val="black"/>
                </a:solidFill>
                <a:latin typeface="Microsoft Sans Serif"/>
                <a:cs typeface="Microsoft Sans Serif"/>
              </a:rPr>
              <a:t> </a:t>
            </a:r>
            <a:r>
              <a:rPr lang="ru-RU" sz="1400" spc="-15" dirty="0">
                <a:solidFill>
                  <a:prstClr val="black"/>
                </a:solidFill>
                <a:latin typeface="Microsoft Sans Serif"/>
                <a:cs typeface="Microsoft Sans Serif"/>
              </a:rPr>
              <a:t>лет</a:t>
            </a:r>
            <a:r>
              <a:rPr lang="ru-RU" sz="1400" spc="25" dirty="0">
                <a:solidFill>
                  <a:prstClr val="black"/>
                </a:solidFill>
                <a:latin typeface="Microsoft Sans Serif"/>
                <a:cs typeface="Microsoft Sans Serif"/>
              </a:rPr>
              <a:t> </a:t>
            </a:r>
            <a:r>
              <a:rPr lang="ru-RU" sz="1400" dirty="0" smtClean="0">
                <a:solidFill>
                  <a:prstClr val="black"/>
                </a:solidFill>
                <a:latin typeface="Microsoft Sans Serif"/>
                <a:cs typeface="Microsoft Sans Serif"/>
              </a:rPr>
              <a:t>8</a:t>
            </a:r>
            <a:r>
              <a:rPr lang="ru-RU" sz="1400" u="sng" spc="-5" dirty="0">
                <a:solidFill>
                  <a:prstClr val="black"/>
                </a:solidFill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______</a:t>
            </a:r>
            <a:r>
              <a:rPr lang="ru-RU" sz="1400" b="1" dirty="0" smtClean="0">
                <a:solidFill>
                  <a:prstClr val="black"/>
                </a:solidFill>
                <a:cs typeface="Arial"/>
              </a:rPr>
              <a:t>, </a:t>
            </a:r>
            <a:r>
              <a:rPr lang="ru-RU" sz="1400" b="1" spc="-375" dirty="0" smtClean="0">
                <a:solidFill>
                  <a:prstClr val="black"/>
                </a:solidFill>
                <a:cs typeface="Arial"/>
              </a:rPr>
              <a:t> </a:t>
            </a:r>
            <a:r>
              <a:rPr lang="ru-RU" sz="1400" spc="-30" dirty="0">
                <a:solidFill>
                  <a:prstClr val="black"/>
                </a:solidFill>
                <a:latin typeface="Microsoft Sans Serif"/>
                <a:cs typeface="Microsoft Sans Serif"/>
              </a:rPr>
              <a:t>из</a:t>
            </a:r>
            <a:r>
              <a:rPr lang="ru-RU" sz="1400" spc="15" dirty="0">
                <a:solidFill>
                  <a:prstClr val="black"/>
                </a:solidFill>
                <a:latin typeface="Microsoft Sans Serif"/>
                <a:cs typeface="Microsoft Sans Serif"/>
              </a:rPr>
              <a:t> </a:t>
            </a:r>
            <a:r>
              <a:rPr lang="ru-RU" sz="1400" dirty="0">
                <a:solidFill>
                  <a:prstClr val="black"/>
                </a:solidFill>
                <a:latin typeface="Microsoft Sans Serif"/>
                <a:cs typeface="Microsoft Sans Serif"/>
              </a:rPr>
              <a:t>числа </a:t>
            </a:r>
            <a:r>
              <a:rPr lang="ru-RU" sz="1400" spc="-15" dirty="0">
                <a:solidFill>
                  <a:prstClr val="black"/>
                </a:solidFill>
                <a:latin typeface="Microsoft Sans Serif"/>
                <a:cs typeface="Microsoft Sans Serif"/>
              </a:rPr>
              <a:t>умерших</a:t>
            </a:r>
            <a:r>
              <a:rPr lang="ru-RU" sz="1400" spc="15" dirty="0">
                <a:solidFill>
                  <a:prstClr val="black"/>
                </a:solidFill>
                <a:latin typeface="Microsoft Sans Serif"/>
                <a:cs typeface="Microsoft Sans Serif"/>
              </a:rPr>
              <a:t> </a:t>
            </a:r>
            <a:r>
              <a:rPr lang="ru-RU" sz="1400" dirty="0">
                <a:solidFill>
                  <a:prstClr val="black"/>
                </a:solidFill>
                <a:latin typeface="Microsoft Sans Serif"/>
                <a:cs typeface="Microsoft Sans Serif"/>
              </a:rPr>
              <a:t>в</a:t>
            </a:r>
            <a:r>
              <a:rPr lang="ru-RU" sz="1400" spc="20" dirty="0">
                <a:solidFill>
                  <a:prstClr val="black"/>
                </a:solidFill>
                <a:latin typeface="Microsoft Sans Serif"/>
                <a:cs typeface="Microsoft Sans Serif"/>
              </a:rPr>
              <a:t> </a:t>
            </a:r>
            <a:r>
              <a:rPr lang="ru-RU" sz="1400" spc="-5" dirty="0">
                <a:solidFill>
                  <a:prstClr val="black"/>
                </a:solidFill>
                <a:latin typeface="Microsoft Sans Serif"/>
                <a:cs typeface="Microsoft Sans Serif"/>
              </a:rPr>
              <a:t>первые</a:t>
            </a:r>
            <a:r>
              <a:rPr lang="ru-RU" sz="1400" spc="415" dirty="0">
                <a:solidFill>
                  <a:prstClr val="black"/>
                </a:solidFill>
                <a:latin typeface="Microsoft Sans Serif"/>
                <a:cs typeface="Microsoft Sans Serif"/>
              </a:rPr>
              <a:t> </a:t>
            </a:r>
            <a:r>
              <a:rPr lang="ru-RU" sz="1400" dirty="0">
                <a:solidFill>
                  <a:prstClr val="black"/>
                </a:solidFill>
                <a:latin typeface="Microsoft Sans Serif"/>
                <a:cs typeface="Microsoft Sans Serif"/>
              </a:rPr>
              <a:t>в</a:t>
            </a:r>
            <a:r>
              <a:rPr lang="ru-RU" sz="1400" spc="20" dirty="0">
                <a:solidFill>
                  <a:prstClr val="black"/>
                </a:solidFill>
                <a:latin typeface="Microsoft Sans Serif"/>
                <a:cs typeface="Microsoft Sans Serif"/>
              </a:rPr>
              <a:t> </a:t>
            </a:r>
            <a:r>
              <a:rPr lang="ru-RU" sz="1400" spc="-5" dirty="0">
                <a:solidFill>
                  <a:prstClr val="black"/>
                </a:solidFill>
                <a:latin typeface="Microsoft Sans Serif"/>
                <a:cs typeface="Microsoft Sans Serif"/>
              </a:rPr>
              <a:t>24</a:t>
            </a:r>
            <a:r>
              <a:rPr lang="ru-RU" sz="1400" spc="5" dirty="0">
                <a:solidFill>
                  <a:prstClr val="black"/>
                </a:solidFill>
                <a:latin typeface="Microsoft Sans Serif"/>
                <a:cs typeface="Microsoft Sans Serif"/>
              </a:rPr>
              <a:t> </a:t>
            </a:r>
            <a:r>
              <a:rPr lang="ru-RU" sz="1400" spc="-5" dirty="0">
                <a:solidFill>
                  <a:prstClr val="black"/>
                </a:solidFill>
                <a:latin typeface="Microsoft Sans Serif"/>
                <a:cs typeface="Microsoft Sans Serif"/>
              </a:rPr>
              <a:t>часа</a:t>
            </a:r>
            <a:r>
              <a:rPr lang="ru-RU" sz="1400" spc="-10" dirty="0">
                <a:solidFill>
                  <a:prstClr val="black"/>
                </a:solidFill>
                <a:latin typeface="Microsoft Sans Serif"/>
                <a:cs typeface="Microsoft Sans Serif"/>
              </a:rPr>
              <a:t> </a:t>
            </a:r>
            <a:r>
              <a:rPr lang="ru-RU" sz="1400" spc="-5" dirty="0">
                <a:solidFill>
                  <a:prstClr val="black"/>
                </a:solidFill>
                <a:latin typeface="Microsoft Sans Serif"/>
                <a:cs typeface="Microsoft Sans Serif"/>
              </a:rPr>
              <a:t>поступления</a:t>
            </a:r>
            <a:r>
              <a:rPr lang="ru-RU" sz="1400" spc="30" dirty="0">
                <a:solidFill>
                  <a:prstClr val="black"/>
                </a:solidFill>
                <a:latin typeface="Microsoft Sans Serif"/>
                <a:cs typeface="Microsoft Sans Serif"/>
              </a:rPr>
              <a:t> </a:t>
            </a:r>
            <a:r>
              <a:rPr lang="ru-RU" sz="1400" dirty="0">
                <a:solidFill>
                  <a:prstClr val="black"/>
                </a:solidFill>
                <a:latin typeface="Microsoft Sans Serif"/>
                <a:cs typeface="Microsoft Sans Serif"/>
              </a:rPr>
              <a:t>в</a:t>
            </a:r>
            <a:r>
              <a:rPr lang="ru-RU" sz="1400" spc="5" dirty="0">
                <a:solidFill>
                  <a:prstClr val="black"/>
                </a:solidFill>
                <a:latin typeface="Microsoft Sans Serif"/>
                <a:cs typeface="Microsoft Sans Serif"/>
              </a:rPr>
              <a:t> </a:t>
            </a:r>
            <a:r>
              <a:rPr lang="ru-RU" sz="1400" spc="-5" dirty="0">
                <a:solidFill>
                  <a:prstClr val="black"/>
                </a:solidFill>
                <a:latin typeface="Microsoft Sans Serif"/>
                <a:cs typeface="Microsoft Sans Serif"/>
              </a:rPr>
              <a:t>стационар</a:t>
            </a:r>
            <a:r>
              <a:rPr lang="ru-RU" sz="1400" spc="-25" dirty="0">
                <a:solidFill>
                  <a:prstClr val="black"/>
                </a:solidFill>
                <a:latin typeface="Microsoft Sans Serif"/>
                <a:cs typeface="Microsoft Sans Serif"/>
              </a:rPr>
              <a:t> </a:t>
            </a:r>
            <a:r>
              <a:rPr lang="ru-RU" sz="1400" spc="-10" dirty="0">
                <a:solidFill>
                  <a:prstClr val="black"/>
                </a:solidFill>
                <a:latin typeface="Microsoft Sans Serif"/>
                <a:cs typeface="Microsoft Sans Serif"/>
              </a:rPr>
              <a:t>пациентов</a:t>
            </a:r>
            <a:r>
              <a:rPr lang="ru-RU" sz="1400" spc="395" dirty="0">
                <a:solidFill>
                  <a:prstClr val="black"/>
                </a:solidFill>
                <a:latin typeface="Microsoft Sans Serif"/>
                <a:cs typeface="Microsoft Sans Serif"/>
              </a:rPr>
              <a:t> </a:t>
            </a:r>
            <a:r>
              <a:rPr lang="ru-RU" sz="1400" dirty="0">
                <a:solidFill>
                  <a:prstClr val="black"/>
                </a:solidFill>
                <a:latin typeface="Microsoft Sans Serif"/>
                <a:cs typeface="Microsoft Sans Serif"/>
              </a:rPr>
              <a:t>с</a:t>
            </a:r>
            <a:r>
              <a:rPr lang="ru-RU" sz="1400" spc="5" dirty="0">
                <a:solidFill>
                  <a:prstClr val="black"/>
                </a:solidFill>
                <a:latin typeface="Microsoft Sans Serif"/>
                <a:cs typeface="Microsoft Sans Serif"/>
              </a:rPr>
              <a:t> </a:t>
            </a:r>
            <a:r>
              <a:rPr lang="ru-RU" sz="1400" spc="-15" dirty="0">
                <a:solidFill>
                  <a:prstClr val="black"/>
                </a:solidFill>
                <a:latin typeface="Microsoft Sans Serif"/>
                <a:cs typeface="Microsoft Sans Serif"/>
              </a:rPr>
              <a:t>инфарктом </a:t>
            </a:r>
            <a:r>
              <a:rPr lang="ru-RU" sz="1400" spc="-20" dirty="0">
                <a:solidFill>
                  <a:prstClr val="black"/>
                </a:solidFill>
                <a:latin typeface="Microsoft Sans Serif"/>
                <a:cs typeface="Microsoft Sans Serif"/>
              </a:rPr>
              <a:t>миокарда</a:t>
            </a:r>
            <a:r>
              <a:rPr lang="ru-RU" sz="1400" dirty="0">
                <a:solidFill>
                  <a:prstClr val="black"/>
                </a:solidFill>
                <a:latin typeface="Microsoft Sans Serif"/>
                <a:cs typeface="Microsoft Sans Serif"/>
              </a:rPr>
              <a:t> </a:t>
            </a:r>
            <a:r>
              <a:rPr lang="ru-RU" sz="1400" spc="-15" dirty="0">
                <a:solidFill>
                  <a:prstClr val="black"/>
                </a:solidFill>
                <a:latin typeface="Microsoft Sans Serif"/>
                <a:cs typeface="Microsoft Sans Serif"/>
              </a:rPr>
              <a:t>проведена</a:t>
            </a:r>
            <a:r>
              <a:rPr lang="ru-RU" sz="1400" spc="50" dirty="0">
                <a:solidFill>
                  <a:prstClr val="black"/>
                </a:solidFill>
                <a:latin typeface="Microsoft Sans Serif"/>
                <a:cs typeface="Microsoft Sans Serif"/>
              </a:rPr>
              <a:t> </a:t>
            </a:r>
            <a:r>
              <a:rPr lang="ru-RU" sz="1400" spc="-10" dirty="0" err="1">
                <a:solidFill>
                  <a:prstClr val="black"/>
                </a:solidFill>
                <a:latin typeface="Microsoft Sans Serif"/>
                <a:cs typeface="Microsoft Sans Serif"/>
              </a:rPr>
              <a:t>тромболитическая</a:t>
            </a:r>
            <a:r>
              <a:rPr lang="ru-RU" sz="1400" spc="-10" dirty="0">
                <a:solidFill>
                  <a:prstClr val="black"/>
                </a:solidFill>
                <a:latin typeface="Microsoft Sans Serif"/>
                <a:cs typeface="Microsoft Sans Serif"/>
              </a:rPr>
              <a:t> </a:t>
            </a:r>
            <a:r>
              <a:rPr lang="ru-RU" sz="1400" spc="-5" dirty="0">
                <a:solidFill>
                  <a:prstClr val="black"/>
                </a:solidFill>
                <a:latin typeface="Microsoft Sans Serif"/>
                <a:cs typeface="Microsoft Sans Serif"/>
              </a:rPr>
              <a:t> </a:t>
            </a:r>
            <a:r>
              <a:rPr lang="ru-RU" sz="1400" spc="-10" dirty="0">
                <a:solidFill>
                  <a:prstClr val="black"/>
                </a:solidFill>
                <a:latin typeface="Microsoft Sans Serif"/>
                <a:cs typeface="Microsoft Sans Serif"/>
              </a:rPr>
              <a:t>терапия</a:t>
            </a:r>
            <a:r>
              <a:rPr lang="ru-RU" sz="1400" spc="409" dirty="0">
                <a:solidFill>
                  <a:prstClr val="black"/>
                </a:solidFill>
                <a:latin typeface="Microsoft Sans Serif"/>
                <a:cs typeface="Microsoft Sans Serif"/>
              </a:rPr>
              <a:t> </a:t>
            </a:r>
            <a:r>
              <a:rPr lang="ru-RU" sz="1400" spc="-5" dirty="0" smtClean="0">
                <a:solidFill>
                  <a:prstClr val="black"/>
                </a:solidFill>
                <a:latin typeface="Microsoft Sans Serif"/>
                <a:cs typeface="Microsoft Sans Serif"/>
              </a:rPr>
              <a:t>9</a:t>
            </a:r>
            <a:r>
              <a:rPr lang="ru-RU" sz="1400" u="sng" spc="-5" dirty="0" smtClean="0">
                <a:solidFill>
                  <a:prstClr val="black"/>
                </a:solidFill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______</a:t>
            </a:r>
            <a:r>
              <a:rPr lang="ru-RU" sz="1400" b="1" dirty="0" smtClean="0">
                <a:solidFill>
                  <a:prstClr val="black"/>
                </a:solidFill>
                <a:cs typeface="Arial"/>
              </a:rPr>
              <a:t>,</a:t>
            </a:r>
            <a:r>
              <a:rPr lang="ru-RU" sz="1400" b="1" spc="400" dirty="0" smtClean="0">
                <a:solidFill>
                  <a:prstClr val="black"/>
                </a:solidFill>
                <a:cs typeface="Arial"/>
              </a:rPr>
              <a:t> </a:t>
            </a:r>
            <a:r>
              <a:rPr lang="ru-RU" sz="1400" spc="-5" dirty="0" err="1">
                <a:solidFill>
                  <a:prstClr val="black"/>
                </a:solidFill>
                <a:latin typeface="Microsoft Sans Serif"/>
                <a:cs typeface="Microsoft Sans Serif"/>
              </a:rPr>
              <a:t>стентирование</a:t>
            </a:r>
            <a:r>
              <a:rPr lang="ru-RU" sz="1400" spc="-20" dirty="0">
                <a:solidFill>
                  <a:prstClr val="black"/>
                </a:solidFill>
                <a:latin typeface="Microsoft Sans Serif"/>
                <a:cs typeface="Microsoft Sans Serif"/>
              </a:rPr>
              <a:t> </a:t>
            </a:r>
            <a:r>
              <a:rPr lang="ru-RU" sz="1400" spc="-5" dirty="0" smtClean="0">
                <a:solidFill>
                  <a:prstClr val="black"/>
                </a:solidFill>
                <a:latin typeface="Microsoft Sans Serif"/>
                <a:cs typeface="Microsoft Sans Serif"/>
              </a:rPr>
              <a:t>10</a:t>
            </a:r>
            <a:r>
              <a:rPr lang="ru-RU" sz="1400" u="heavy" spc="-5" dirty="0" smtClean="0">
                <a:solidFill>
                  <a:prstClr val="black"/>
                </a:solidFill>
                <a:uFill>
                  <a:solidFill>
                    <a:srgbClr val="000000"/>
                  </a:solidFill>
                </a:uFill>
                <a:latin typeface="Microsoft Sans Serif"/>
                <a:cs typeface="Microsoft Sans Serif"/>
              </a:rPr>
              <a:t>______</a:t>
            </a:r>
            <a:r>
              <a:rPr lang="ru-RU" sz="1400" b="1" dirty="0" smtClean="0">
                <a:solidFill>
                  <a:prstClr val="black"/>
                </a:solidFill>
                <a:cs typeface="Arial"/>
              </a:rPr>
              <a:t>.</a:t>
            </a:r>
            <a:endParaRPr lang="ru-RU" sz="1400" dirty="0">
              <a:solidFill>
                <a:prstClr val="black"/>
              </a:solidFill>
              <a:cs typeface="Arial"/>
            </a:endParaRPr>
          </a:p>
          <a:p>
            <a:endParaRPr lang="ru-RU" dirty="0" smtClean="0"/>
          </a:p>
          <a:p>
            <a:r>
              <a:rPr lang="ru-RU" dirty="0" smtClean="0"/>
              <a:t>указывается вся </a:t>
            </a:r>
            <a:r>
              <a:rPr lang="ru-RU" dirty="0" err="1" smtClean="0"/>
              <a:t>тромболитическая</a:t>
            </a:r>
            <a:r>
              <a:rPr lang="ru-RU" dirty="0" smtClean="0"/>
              <a:t> терапия оказанная на </a:t>
            </a:r>
            <a:r>
              <a:rPr lang="ru-RU" dirty="0" err="1" smtClean="0"/>
              <a:t>догоспитальном</a:t>
            </a:r>
            <a:r>
              <a:rPr lang="ru-RU" dirty="0" smtClean="0"/>
              <a:t> и госпитальном этапах:</a:t>
            </a:r>
          </a:p>
          <a:p>
            <a:r>
              <a:rPr lang="ru-RU" dirty="0" smtClean="0"/>
              <a:t>в </a:t>
            </a:r>
            <a:r>
              <a:rPr lang="ru-RU" dirty="0"/>
              <a:t>строке 4 </a:t>
            </a:r>
            <a:r>
              <a:rPr lang="ru-RU" dirty="0" smtClean="0"/>
              <a:t>указываются </a:t>
            </a:r>
            <a:r>
              <a:rPr lang="ru-RU" b="1" dirty="0" smtClean="0">
                <a:solidFill>
                  <a:schemeClr val="tx2"/>
                </a:solidFill>
              </a:rPr>
              <a:t>только </a:t>
            </a:r>
            <a:r>
              <a:rPr lang="ru-RU" b="1" dirty="0" err="1" smtClean="0">
                <a:solidFill>
                  <a:schemeClr val="tx2"/>
                </a:solidFill>
              </a:rPr>
              <a:t>тромболизисы</a:t>
            </a:r>
            <a:endParaRPr lang="ru-RU" b="1" dirty="0" smtClean="0">
              <a:solidFill>
                <a:schemeClr val="tx2"/>
              </a:solidFill>
            </a:endParaRPr>
          </a:p>
          <a:p>
            <a:r>
              <a:rPr lang="ru-RU" dirty="0" smtClean="0"/>
              <a:t>в строке 5 – </a:t>
            </a:r>
            <a:r>
              <a:rPr lang="ru-RU" b="1" dirty="0" smtClean="0">
                <a:solidFill>
                  <a:schemeClr val="tx2"/>
                </a:solidFill>
              </a:rPr>
              <a:t>только </a:t>
            </a:r>
            <a:r>
              <a:rPr lang="ru-RU" b="1" dirty="0" err="1" smtClean="0">
                <a:solidFill>
                  <a:schemeClr val="tx2"/>
                </a:solidFill>
              </a:rPr>
              <a:t>стентирование</a:t>
            </a:r>
            <a:endParaRPr lang="ru-RU" b="1" dirty="0" smtClean="0">
              <a:solidFill>
                <a:schemeClr val="tx2"/>
              </a:solidFill>
            </a:endParaRPr>
          </a:p>
          <a:p>
            <a:r>
              <a:rPr lang="ru-RU" dirty="0" smtClean="0"/>
              <a:t>В строке 6 указываются пациенты, которые получили</a:t>
            </a:r>
            <a:r>
              <a:rPr lang="ru-RU" dirty="0" smtClean="0">
                <a:solidFill>
                  <a:schemeClr val="tx2"/>
                </a:solidFill>
              </a:rPr>
              <a:t> </a:t>
            </a:r>
            <a:r>
              <a:rPr lang="ru-RU" b="1" dirty="0" smtClean="0">
                <a:solidFill>
                  <a:schemeClr val="tx2"/>
                </a:solidFill>
              </a:rPr>
              <a:t>и </a:t>
            </a:r>
            <a:r>
              <a:rPr lang="ru-RU" b="1" dirty="0" err="1" smtClean="0">
                <a:solidFill>
                  <a:schemeClr val="tx2"/>
                </a:solidFill>
              </a:rPr>
              <a:t>тромболизис</a:t>
            </a:r>
            <a:r>
              <a:rPr lang="ru-RU" b="1" dirty="0" smtClean="0">
                <a:solidFill>
                  <a:schemeClr val="tx2"/>
                </a:solidFill>
              </a:rPr>
              <a:t> и </a:t>
            </a:r>
            <a:r>
              <a:rPr lang="ru-RU" b="1" dirty="0" err="1" smtClean="0">
                <a:solidFill>
                  <a:schemeClr val="tx2"/>
                </a:solidFill>
              </a:rPr>
              <a:t>стентирование</a:t>
            </a:r>
            <a:endParaRPr lang="ru-RU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631066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395536" y="116632"/>
            <a:ext cx="8229600" cy="990600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C00000"/>
                </a:solidFill>
              </a:rPr>
              <a:t>Особенности заполнения 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124744"/>
            <a:ext cx="8640960" cy="5352256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sz="1600" b="1" dirty="0" smtClean="0">
                <a:cs typeface="Arial"/>
              </a:rPr>
              <a:t>(2900</a:t>
            </a:r>
            <a:r>
              <a:rPr lang="ru-RU" sz="1600" b="1" dirty="0">
                <a:cs typeface="Arial"/>
              </a:rPr>
              <a:t>)</a:t>
            </a:r>
            <a:r>
              <a:rPr lang="ru-RU" sz="1600" b="1" spc="-20" dirty="0">
                <a:cs typeface="Arial"/>
              </a:rPr>
              <a:t> </a:t>
            </a:r>
            <a:r>
              <a:rPr lang="ru-RU" sz="1600" spc="-30" dirty="0">
                <a:latin typeface="Microsoft Sans Serif"/>
                <a:cs typeface="Microsoft Sans Serif"/>
              </a:rPr>
              <a:t>Из</a:t>
            </a:r>
            <a:r>
              <a:rPr lang="ru-RU" sz="1600" spc="10" dirty="0">
                <a:latin typeface="Microsoft Sans Serif"/>
                <a:cs typeface="Microsoft Sans Serif"/>
              </a:rPr>
              <a:t> </a:t>
            </a:r>
            <a:r>
              <a:rPr lang="ru-RU" sz="1600" dirty="0">
                <a:latin typeface="Microsoft Sans Serif"/>
                <a:cs typeface="Microsoft Sans Serif"/>
              </a:rPr>
              <a:t>числа</a:t>
            </a:r>
            <a:r>
              <a:rPr lang="ru-RU" sz="1600" spc="5" dirty="0">
                <a:latin typeface="Microsoft Sans Serif"/>
                <a:cs typeface="Microsoft Sans Serif"/>
              </a:rPr>
              <a:t> </a:t>
            </a:r>
            <a:r>
              <a:rPr lang="ru-RU" sz="1600" spc="-5" dirty="0">
                <a:latin typeface="Microsoft Sans Serif"/>
                <a:cs typeface="Microsoft Sans Serif"/>
              </a:rPr>
              <a:t>выписанных</a:t>
            </a:r>
            <a:r>
              <a:rPr lang="ru-RU" sz="1600" spc="35" dirty="0">
                <a:latin typeface="Microsoft Sans Serif"/>
                <a:cs typeface="Microsoft Sans Serif"/>
              </a:rPr>
              <a:t> </a:t>
            </a:r>
            <a:r>
              <a:rPr lang="ru-RU" sz="1600" spc="-10" dirty="0">
                <a:latin typeface="Microsoft Sans Serif"/>
                <a:cs typeface="Microsoft Sans Serif"/>
              </a:rPr>
              <a:t>пациентов</a:t>
            </a:r>
            <a:r>
              <a:rPr lang="ru-RU" sz="1600" spc="-5" dirty="0">
                <a:latin typeface="Microsoft Sans Serif"/>
                <a:cs typeface="Microsoft Sans Serif"/>
              </a:rPr>
              <a:t> </a:t>
            </a:r>
            <a:r>
              <a:rPr lang="ru-RU" sz="1600" b="1" spc="-5" dirty="0">
                <a:latin typeface="Microsoft Sans Serif"/>
                <a:cs typeface="Microsoft Sans Serif"/>
              </a:rPr>
              <a:t>старше</a:t>
            </a:r>
            <a:r>
              <a:rPr lang="ru-RU" sz="1600" b="1" spc="-15" dirty="0">
                <a:latin typeface="Microsoft Sans Serif"/>
                <a:cs typeface="Microsoft Sans Serif"/>
              </a:rPr>
              <a:t> трудоспособного</a:t>
            </a:r>
            <a:r>
              <a:rPr lang="ru-RU" sz="1600" b="1" spc="-20" dirty="0">
                <a:latin typeface="Microsoft Sans Serif"/>
                <a:cs typeface="Microsoft Sans Serif"/>
              </a:rPr>
              <a:t> </a:t>
            </a:r>
            <a:r>
              <a:rPr lang="ru-RU" sz="1600" b="1" spc="-15" dirty="0" smtClean="0">
                <a:latin typeface="Microsoft Sans Serif"/>
                <a:cs typeface="Microsoft Sans Serif"/>
              </a:rPr>
              <a:t>возраста</a:t>
            </a:r>
            <a:r>
              <a:rPr lang="ru-RU" sz="1600" spc="-15" dirty="0" smtClean="0">
                <a:latin typeface="Microsoft Sans Serif"/>
                <a:cs typeface="Microsoft Sans Serif"/>
              </a:rPr>
              <a:t>*</a:t>
            </a:r>
            <a:r>
              <a:rPr lang="ru-RU" sz="1600" spc="-20" dirty="0" smtClean="0">
                <a:latin typeface="Microsoft Sans Serif"/>
                <a:cs typeface="Microsoft Sans Serif"/>
              </a:rPr>
              <a:t> </a:t>
            </a:r>
            <a:r>
              <a:rPr lang="ru-RU" sz="1600" spc="-10" dirty="0">
                <a:latin typeface="Microsoft Sans Serif"/>
                <a:cs typeface="Microsoft Sans Serif"/>
              </a:rPr>
              <a:t>(табл. </a:t>
            </a:r>
            <a:r>
              <a:rPr lang="ru-RU" sz="1600" spc="-5" dirty="0">
                <a:latin typeface="Microsoft Sans Serif"/>
                <a:cs typeface="Microsoft Sans Serif"/>
              </a:rPr>
              <a:t>2000,</a:t>
            </a:r>
            <a:r>
              <a:rPr lang="ru-RU" sz="1600" spc="-15" dirty="0">
                <a:latin typeface="Microsoft Sans Serif"/>
                <a:cs typeface="Microsoft Sans Serif"/>
              </a:rPr>
              <a:t> </a:t>
            </a:r>
            <a:r>
              <a:rPr lang="ru-RU" sz="1600" dirty="0">
                <a:latin typeface="Microsoft Sans Serif"/>
                <a:cs typeface="Microsoft Sans Serif"/>
              </a:rPr>
              <a:t>стр. </a:t>
            </a:r>
            <a:r>
              <a:rPr lang="ru-RU" sz="1600" spc="-5" dirty="0">
                <a:latin typeface="Microsoft Sans Serif"/>
                <a:cs typeface="Microsoft Sans Serif"/>
              </a:rPr>
              <a:t>20.1,</a:t>
            </a:r>
            <a:r>
              <a:rPr lang="ru-RU" sz="1600" dirty="0">
                <a:latin typeface="Microsoft Sans Serif"/>
                <a:cs typeface="Microsoft Sans Serif"/>
              </a:rPr>
              <a:t> </a:t>
            </a:r>
            <a:r>
              <a:rPr lang="ru-RU" sz="1600" spc="-10" dirty="0">
                <a:latin typeface="Microsoft Sans Serif"/>
                <a:cs typeface="Microsoft Sans Serif"/>
              </a:rPr>
              <a:t>гр.</a:t>
            </a:r>
            <a:r>
              <a:rPr lang="ru-RU" sz="1600" spc="15" dirty="0">
                <a:latin typeface="Microsoft Sans Serif"/>
                <a:cs typeface="Microsoft Sans Serif"/>
              </a:rPr>
              <a:t> </a:t>
            </a:r>
            <a:r>
              <a:rPr lang="ru-RU" sz="1600" spc="-5" dirty="0">
                <a:latin typeface="Microsoft Sans Serif"/>
                <a:cs typeface="Microsoft Sans Serif"/>
              </a:rPr>
              <a:t>13),</a:t>
            </a:r>
            <a:r>
              <a:rPr lang="ru-RU" sz="1600" dirty="0">
                <a:latin typeface="Microsoft Sans Serif"/>
                <a:cs typeface="Microsoft Sans Serif"/>
              </a:rPr>
              <a:t> </a:t>
            </a:r>
            <a:r>
              <a:rPr lang="ru-RU" sz="1600" spc="-10" dirty="0">
                <a:latin typeface="Microsoft Sans Serif"/>
                <a:cs typeface="Microsoft Sans Serif"/>
              </a:rPr>
              <a:t>получили</a:t>
            </a:r>
            <a:r>
              <a:rPr lang="ru-RU" sz="1600" spc="40" dirty="0">
                <a:latin typeface="Microsoft Sans Serif"/>
                <a:cs typeface="Microsoft Sans Serif"/>
              </a:rPr>
              <a:t> </a:t>
            </a:r>
            <a:r>
              <a:rPr lang="ru-RU" sz="1600" spc="-15" dirty="0">
                <a:latin typeface="Microsoft Sans Serif"/>
                <a:cs typeface="Microsoft Sans Serif"/>
              </a:rPr>
              <a:t>перелом</a:t>
            </a:r>
            <a:r>
              <a:rPr lang="ru-RU" sz="1600" spc="15" dirty="0">
                <a:latin typeface="Microsoft Sans Serif"/>
                <a:cs typeface="Microsoft Sans Serif"/>
              </a:rPr>
              <a:t> </a:t>
            </a:r>
            <a:r>
              <a:rPr lang="ru-RU" sz="1600" spc="-25" dirty="0">
                <a:latin typeface="Microsoft Sans Serif"/>
                <a:cs typeface="Microsoft Sans Serif"/>
              </a:rPr>
              <a:t>шейки</a:t>
            </a:r>
            <a:r>
              <a:rPr lang="ru-RU" sz="1600" spc="25" dirty="0">
                <a:latin typeface="Microsoft Sans Serif"/>
                <a:cs typeface="Microsoft Sans Serif"/>
              </a:rPr>
              <a:t> </a:t>
            </a:r>
            <a:r>
              <a:rPr lang="ru-RU" sz="1600" spc="-15" dirty="0">
                <a:latin typeface="Microsoft Sans Serif"/>
                <a:cs typeface="Microsoft Sans Serif"/>
              </a:rPr>
              <a:t>бедра, </a:t>
            </a:r>
            <a:r>
              <a:rPr lang="ru-RU" sz="1600" spc="-10" dirty="0">
                <a:latin typeface="Microsoft Sans Serif"/>
                <a:cs typeface="Microsoft Sans Serif"/>
              </a:rPr>
              <a:t> </a:t>
            </a:r>
            <a:r>
              <a:rPr lang="ru-RU" sz="1600" spc="-20" dirty="0" err="1">
                <a:latin typeface="Microsoft Sans Serif"/>
                <a:cs typeface="Microsoft Sans Serif"/>
              </a:rPr>
              <a:t>чрезвертельный</a:t>
            </a:r>
            <a:r>
              <a:rPr lang="ru-RU" sz="1600" dirty="0">
                <a:latin typeface="Microsoft Sans Serif"/>
                <a:cs typeface="Microsoft Sans Serif"/>
              </a:rPr>
              <a:t> и</a:t>
            </a:r>
            <a:r>
              <a:rPr lang="ru-RU" sz="1600" spc="35" dirty="0">
                <a:latin typeface="Microsoft Sans Serif"/>
                <a:cs typeface="Microsoft Sans Serif"/>
              </a:rPr>
              <a:t> </a:t>
            </a:r>
            <a:r>
              <a:rPr lang="ru-RU" sz="1600" spc="-15" dirty="0" err="1">
                <a:latin typeface="Microsoft Sans Serif"/>
                <a:cs typeface="Microsoft Sans Serif"/>
              </a:rPr>
              <a:t>подвертельный</a:t>
            </a:r>
            <a:r>
              <a:rPr lang="ru-RU" sz="1600" spc="15" dirty="0">
                <a:latin typeface="Microsoft Sans Serif"/>
                <a:cs typeface="Microsoft Sans Serif"/>
              </a:rPr>
              <a:t> </a:t>
            </a:r>
            <a:r>
              <a:rPr lang="ru-RU" sz="1600" spc="-15" dirty="0">
                <a:latin typeface="Microsoft Sans Serif"/>
                <a:cs typeface="Microsoft Sans Serif"/>
              </a:rPr>
              <a:t>переломы</a:t>
            </a:r>
            <a:r>
              <a:rPr lang="ru-RU" sz="1600" spc="30" dirty="0">
                <a:latin typeface="Microsoft Sans Serif"/>
                <a:cs typeface="Microsoft Sans Serif"/>
              </a:rPr>
              <a:t> </a:t>
            </a:r>
            <a:r>
              <a:rPr lang="ru-RU" sz="1600" dirty="0">
                <a:latin typeface="Microsoft Sans Serif"/>
                <a:cs typeface="Microsoft Sans Serif"/>
              </a:rPr>
              <a:t>(S72.0-2)</a:t>
            </a:r>
            <a:r>
              <a:rPr lang="ru-RU" sz="1600" spc="-15" dirty="0">
                <a:latin typeface="Microsoft Sans Serif"/>
                <a:cs typeface="Microsoft Sans Serif"/>
              </a:rPr>
              <a:t> </a:t>
            </a:r>
            <a:r>
              <a:rPr lang="ru-RU" sz="1600" dirty="0" smtClean="0">
                <a:latin typeface="Microsoft Sans Serif"/>
                <a:cs typeface="Microsoft Sans Serif"/>
              </a:rPr>
              <a:t>1</a:t>
            </a:r>
            <a:r>
              <a:rPr lang="ru-RU" sz="1600" u="sng" dirty="0" smtClean="0">
                <a:latin typeface="Microsoft Sans Serif"/>
                <a:cs typeface="Microsoft Sans Serif"/>
              </a:rPr>
              <a:t>____</a:t>
            </a:r>
            <a:r>
              <a:rPr lang="ru-RU" sz="1600" dirty="0" smtClean="0">
                <a:latin typeface="Microsoft Sans Serif"/>
                <a:cs typeface="Microsoft Sans Serif"/>
              </a:rPr>
              <a:t>,</a:t>
            </a:r>
            <a:r>
              <a:rPr lang="ru-RU" sz="1600" spc="-25" dirty="0" smtClean="0">
                <a:latin typeface="Microsoft Sans Serif"/>
                <a:cs typeface="Microsoft Sans Serif"/>
              </a:rPr>
              <a:t> </a:t>
            </a:r>
            <a:r>
              <a:rPr lang="ru-RU" sz="1600" spc="-30" dirty="0">
                <a:latin typeface="Microsoft Sans Serif"/>
                <a:cs typeface="Microsoft Sans Serif"/>
              </a:rPr>
              <a:t>из</a:t>
            </a:r>
            <a:r>
              <a:rPr lang="ru-RU" sz="1600" spc="30" dirty="0">
                <a:latin typeface="Microsoft Sans Serif"/>
                <a:cs typeface="Microsoft Sans Serif"/>
              </a:rPr>
              <a:t> </a:t>
            </a:r>
            <a:r>
              <a:rPr lang="ru-RU" sz="1600" spc="-10" dirty="0">
                <a:latin typeface="Microsoft Sans Serif"/>
                <a:cs typeface="Microsoft Sans Serif"/>
              </a:rPr>
              <a:t>них:</a:t>
            </a:r>
            <a:r>
              <a:rPr lang="ru-RU" sz="1600" spc="25" dirty="0">
                <a:latin typeface="Microsoft Sans Serif"/>
                <a:cs typeface="Microsoft Sans Serif"/>
              </a:rPr>
              <a:t> </a:t>
            </a:r>
            <a:r>
              <a:rPr lang="ru-RU" sz="1600" spc="-10" dirty="0">
                <a:latin typeface="Microsoft Sans Serif"/>
                <a:cs typeface="Microsoft Sans Serif"/>
              </a:rPr>
              <a:t>получили</a:t>
            </a:r>
            <a:r>
              <a:rPr lang="ru-RU" sz="1600" spc="25" dirty="0">
                <a:latin typeface="Microsoft Sans Serif"/>
                <a:cs typeface="Microsoft Sans Serif"/>
              </a:rPr>
              <a:t> </a:t>
            </a:r>
            <a:r>
              <a:rPr lang="ru-RU" sz="1600" spc="-20" dirty="0">
                <a:latin typeface="Microsoft Sans Serif"/>
                <a:cs typeface="Microsoft Sans Serif"/>
              </a:rPr>
              <a:t>медицинскую</a:t>
            </a:r>
            <a:r>
              <a:rPr lang="ru-RU" sz="1600" spc="25" dirty="0">
                <a:latin typeface="Microsoft Sans Serif"/>
                <a:cs typeface="Microsoft Sans Serif"/>
              </a:rPr>
              <a:t> </a:t>
            </a:r>
            <a:r>
              <a:rPr lang="ru-RU" sz="1600" spc="-15" dirty="0">
                <a:latin typeface="Microsoft Sans Serif"/>
                <a:cs typeface="Microsoft Sans Serif"/>
              </a:rPr>
              <a:t>помощь</a:t>
            </a:r>
            <a:r>
              <a:rPr lang="ru-RU" sz="1600" spc="5" dirty="0">
                <a:latin typeface="Microsoft Sans Serif"/>
                <a:cs typeface="Microsoft Sans Serif"/>
              </a:rPr>
              <a:t> </a:t>
            </a:r>
            <a:r>
              <a:rPr lang="ru-RU" sz="1600" dirty="0">
                <a:latin typeface="Microsoft Sans Serif"/>
                <a:cs typeface="Microsoft Sans Serif"/>
              </a:rPr>
              <a:t>в</a:t>
            </a:r>
            <a:r>
              <a:rPr lang="ru-RU" sz="1600" spc="10" dirty="0">
                <a:latin typeface="Microsoft Sans Serif"/>
                <a:cs typeface="Microsoft Sans Serif"/>
              </a:rPr>
              <a:t> </a:t>
            </a:r>
            <a:r>
              <a:rPr lang="ru-RU" sz="1600" spc="-10" dirty="0">
                <a:latin typeface="Microsoft Sans Serif"/>
                <a:cs typeface="Microsoft Sans Serif"/>
              </a:rPr>
              <a:t>форме</a:t>
            </a:r>
            <a:r>
              <a:rPr lang="ru-RU" sz="1600" spc="-5" dirty="0">
                <a:latin typeface="Microsoft Sans Serif"/>
                <a:cs typeface="Microsoft Sans Serif"/>
              </a:rPr>
              <a:t> </a:t>
            </a:r>
            <a:r>
              <a:rPr lang="ru-RU" sz="1600" spc="-20" dirty="0">
                <a:latin typeface="Microsoft Sans Serif"/>
                <a:cs typeface="Microsoft Sans Serif"/>
              </a:rPr>
              <a:t>хирургического </a:t>
            </a:r>
            <a:r>
              <a:rPr lang="ru-RU" sz="1600" spc="-15" dirty="0">
                <a:latin typeface="Microsoft Sans Serif"/>
                <a:cs typeface="Microsoft Sans Serif"/>
              </a:rPr>
              <a:t> вмешательства</a:t>
            </a:r>
            <a:r>
              <a:rPr lang="ru-RU" sz="1600" spc="-20" dirty="0">
                <a:latin typeface="Microsoft Sans Serif"/>
                <a:cs typeface="Microsoft Sans Serif"/>
              </a:rPr>
              <a:t> </a:t>
            </a:r>
            <a:r>
              <a:rPr lang="ru-RU" sz="1600" dirty="0" smtClean="0">
                <a:latin typeface="Microsoft Sans Serif"/>
                <a:cs typeface="Microsoft Sans Serif"/>
              </a:rPr>
              <a:t>2</a:t>
            </a:r>
            <a:r>
              <a:rPr lang="ru-RU" sz="1600" dirty="0" smtClean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_____</a:t>
            </a:r>
            <a:r>
              <a:rPr lang="ru-RU" sz="1600" dirty="0" smtClean="0">
                <a:latin typeface="Microsoft Sans Serif"/>
                <a:cs typeface="Microsoft Sans Serif"/>
              </a:rPr>
              <a:t>, </a:t>
            </a:r>
            <a:r>
              <a:rPr lang="ru-RU" sz="1600" spc="-15" dirty="0" err="1">
                <a:latin typeface="Microsoft Sans Serif"/>
                <a:cs typeface="Microsoft Sans Serif"/>
              </a:rPr>
              <a:t>эндопротезирование</a:t>
            </a:r>
            <a:r>
              <a:rPr lang="ru-RU" sz="1600" dirty="0">
                <a:latin typeface="Microsoft Sans Serif"/>
                <a:cs typeface="Microsoft Sans Serif"/>
              </a:rPr>
              <a:t> </a:t>
            </a:r>
            <a:r>
              <a:rPr lang="ru-RU" sz="1600" dirty="0" smtClean="0">
                <a:latin typeface="Microsoft Sans Serif"/>
                <a:cs typeface="Microsoft Sans Serif"/>
              </a:rPr>
              <a:t>3</a:t>
            </a:r>
            <a:r>
              <a:rPr lang="ru-RU" sz="1600" u="sng" dirty="0" smtClean="0">
                <a:uFill>
                  <a:solidFill>
                    <a:srgbClr val="000000"/>
                  </a:solidFill>
                </a:uFill>
                <a:latin typeface="Microsoft Sans Serif"/>
                <a:cs typeface="Microsoft Sans Serif"/>
              </a:rPr>
              <a:t>____</a:t>
            </a:r>
            <a:r>
              <a:rPr lang="ru-RU" sz="1600" dirty="0" smtClean="0">
                <a:latin typeface="Microsoft Sans Serif"/>
                <a:cs typeface="Microsoft Sans Serif"/>
              </a:rPr>
              <a:t>.</a:t>
            </a:r>
            <a:endParaRPr lang="ru-RU" sz="1600" dirty="0">
              <a:latin typeface="Microsoft Sans Serif"/>
              <a:cs typeface="Microsoft Sans Serif"/>
            </a:endParaRPr>
          </a:p>
          <a:p>
            <a:endParaRPr lang="ru-RU" dirty="0" smtClean="0"/>
          </a:p>
          <a:p>
            <a:endParaRPr lang="ru-RU" dirty="0"/>
          </a:p>
          <a:p>
            <a:r>
              <a:rPr lang="ru-RU" dirty="0" smtClean="0"/>
              <a:t>В данной таблице указываются только пациенты с диагнозом </a:t>
            </a:r>
            <a:r>
              <a:rPr lang="en-US" dirty="0" smtClean="0"/>
              <a:t>S72.0-2</a:t>
            </a:r>
            <a:r>
              <a:rPr lang="ru-RU" dirty="0" smtClean="0"/>
              <a:t> и относятся к классу травм и отравлений</a:t>
            </a:r>
          </a:p>
          <a:p>
            <a:pPr marL="0" indent="0">
              <a:buNone/>
            </a:pPr>
            <a:r>
              <a:rPr lang="ru-RU" u="sng" dirty="0" smtClean="0"/>
              <a:t>пациенты с патологическим переломом шифруются </a:t>
            </a:r>
            <a:r>
              <a:rPr lang="en-US" u="sng" dirty="0" smtClean="0"/>
              <a:t>M</a:t>
            </a:r>
            <a:r>
              <a:rPr lang="ru-RU" u="sng" dirty="0" smtClean="0"/>
              <a:t>80, и относятся к классу болезней костно-мышечной системы и в данную таблицу не вносятся</a:t>
            </a:r>
            <a:r>
              <a:rPr lang="ru-RU" dirty="0" smtClean="0"/>
              <a:t>.</a:t>
            </a:r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*</a:t>
            </a:r>
            <a:r>
              <a:rPr lang="ru-RU" sz="1800" dirty="0" smtClean="0"/>
              <a:t>Лица старше трудоспособного возраста: </a:t>
            </a:r>
            <a:endParaRPr lang="ru-RU" sz="1800" dirty="0"/>
          </a:p>
          <a:p>
            <a:pPr marL="1252538" indent="185738"/>
            <a:r>
              <a:rPr lang="ru-RU" sz="1800" dirty="0"/>
              <a:t>Мужчины – с </a:t>
            </a:r>
            <a:r>
              <a:rPr lang="ru-RU" sz="1800" dirty="0" smtClean="0"/>
              <a:t>63 </a:t>
            </a:r>
            <a:r>
              <a:rPr lang="ru-RU" sz="1800" dirty="0"/>
              <a:t>лет</a:t>
            </a:r>
          </a:p>
          <a:p>
            <a:pPr marL="1252538" indent="185738"/>
            <a:r>
              <a:rPr lang="ru-RU" sz="1800" dirty="0"/>
              <a:t>Женщины – с </a:t>
            </a:r>
            <a:r>
              <a:rPr lang="ru-RU" sz="1800" dirty="0" smtClean="0"/>
              <a:t>58 </a:t>
            </a:r>
            <a:r>
              <a:rPr lang="ru-RU" sz="1800" dirty="0"/>
              <a:t>лет</a:t>
            </a:r>
          </a:p>
          <a:p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336755333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692696"/>
            <a:ext cx="8712968" cy="990600"/>
          </a:xfrm>
        </p:spPr>
        <p:txBody>
          <a:bodyPr>
            <a:noAutofit/>
          </a:bodyPr>
          <a:lstStyle/>
          <a:p>
            <a:r>
              <a:rPr lang="ru-RU" sz="2800" dirty="0" smtClean="0">
                <a:solidFill>
                  <a:srgbClr val="C00000"/>
                </a:solidFill>
              </a:rPr>
              <a:t>Таблица </a:t>
            </a:r>
            <a:r>
              <a:rPr lang="ru-RU" sz="2800" dirty="0">
                <a:solidFill>
                  <a:srgbClr val="C00000"/>
                </a:solidFill>
              </a:rPr>
              <a:t>3000 </a:t>
            </a:r>
            <a:r>
              <a:rPr lang="ru-RU" sz="2800" dirty="0" smtClean="0">
                <a:solidFill>
                  <a:srgbClr val="C00000"/>
                </a:solidFill>
              </a:rPr>
              <a:t>«Состав новорожденных с заболеваниями, поступивших в возрасте 0-6 дней жизни, и исходы их лечения»</a:t>
            </a:r>
            <a:r>
              <a:rPr lang="ru-RU" sz="2800" dirty="0">
                <a:solidFill>
                  <a:srgbClr val="C00000"/>
                </a:solidFill>
              </a:rPr>
              <a:t/>
            </a:r>
            <a:br>
              <a:rPr lang="ru-RU" sz="2800" dirty="0">
                <a:solidFill>
                  <a:srgbClr val="C00000"/>
                </a:solidFill>
              </a:rPr>
            </a:br>
            <a:endParaRPr lang="ru-RU" sz="2800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700808"/>
            <a:ext cx="8229600" cy="4776192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ru-RU" dirty="0" smtClean="0"/>
              <a:t>Заполняют:</a:t>
            </a:r>
          </a:p>
          <a:p>
            <a:r>
              <a:rPr lang="ru-RU" dirty="0" smtClean="0"/>
              <a:t>Все детские стационары, имеющие в своем составе койки для недоношенных и патологии новорожденных, не входящие в состав родовспомогательных учреждений.</a:t>
            </a:r>
          </a:p>
          <a:p>
            <a:r>
              <a:rPr lang="ru-RU" dirty="0" smtClean="0"/>
              <a:t>Перинатальные центры – по детям, поступившим из других медицинских организаций на лечение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 smtClean="0"/>
              <a:t>В таблицу 3000 не включаются сведения о больных и заболевших детях, оставленных в палатах для новорожденных в родовспомогательных учреждениях, сведения о них вносятся в таблицу 2000 формы № 14 и таблицу 2200 в формы № 32</a:t>
            </a:r>
          </a:p>
          <a:p>
            <a:pPr marL="0" indent="0">
              <a:buNone/>
            </a:pPr>
            <a:r>
              <a:rPr lang="ru-RU" dirty="0" smtClean="0"/>
              <a:t>На поступивших детей, рожденных на дому, в других учреждениях заполняется таблица 3000, а так же они должны быть разнесены в форме № 32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0884683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990600"/>
          </a:xfrm>
        </p:spPr>
        <p:txBody>
          <a:bodyPr>
            <a:noAutofit/>
          </a:bodyPr>
          <a:lstStyle/>
          <a:p>
            <a:r>
              <a:rPr lang="ru-RU" sz="2800" spc="-20" dirty="0" smtClean="0">
                <a:solidFill>
                  <a:srgbClr val="C00000"/>
                </a:solidFill>
                <a:cs typeface="Arial"/>
              </a:rPr>
              <a:t>Форма </a:t>
            </a:r>
            <a:r>
              <a:rPr lang="ru-RU" sz="2800" spc="-5" dirty="0" smtClean="0">
                <a:solidFill>
                  <a:srgbClr val="C00000"/>
                </a:solidFill>
                <a:cs typeface="Arial"/>
              </a:rPr>
              <a:t>ФСН </a:t>
            </a:r>
            <a:r>
              <a:rPr lang="ru-RU" sz="2800" dirty="0">
                <a:solidFill>
                  <a:srgbClr val="C00000"/>
                </a:solidFill>
                <a:cs typeface="Arial"/>
              </a:rPr>
              <a:t>№14 </a:t>
            </a:r>
            <a:r>
              <a:rPr lang="ru-RU" sz="2800" spc="-25" dirty="0">
                <a:solidFill>
                  <a:srgbClr val="C00000"/>
                </a:solidFill>
                <a:cs typeface="Arial"/>
              </a:rPr>
              <a:t>Таблицы </a:t>
            </a:r>
            <a:r>
              <a:rPr lang="ru-RU" sz="2800" spc="-5" dirty="0">
                <a:solidFill>
                  <a:srgbClr val="C00000"/>
                </a:solidFill>
                <a:cs typeface="Arial"/>
              </a:rPr>
              <a:t>4000 </a:t>
            </a:r>
            <a:r>
              <a:rPr lang="ru-RU" sz="2800" dirty="0">
                <a:solidFill>
                  <a:srgbClr val="C00000"/>
                </a:solidFill>
                <a:cs typeface="Arial"/>
              </a:rPr>
              <a:t>и </a:t>
            </a:r>
            <a:r>
              <a:rPr lang="ru-RU" sz="2800" spc="-5" dirty="0">
                <a:solidFill>
                  <a:srgbClr val="C00000"/>
                </a:solidFill>
                <a:cs typeface="Arial"/>
              </a:rPr>
              <a:t>4001 </a:t>
            </a:r>
            <a:r>
              <a:rPr lang="ru-RU" sz="2800" spc="-655" dirty="0">
                <a:solidFill>
                  <a:srgbClr val="C00000"/>
                </a:solidFill>
                <a:cs typeface="Arial"/>
              </a:rPr>
              <a:t> </a:t>
            </a:r>
            <a:r>
              <a:rPr lang="ru-RU" sz="2800" spc="-655" dirty="0" smtClean="0">
                <a:solidFill>
                  <a:srgbClr val="C00000"/>
                </a:solidFill>
                <a:cs typeface="Arial"/>
              </a:rPr>
              <a:t>«</a:t>
            </a:r>
            <a:r>
              <a:rPr lang="ru-RU" sz="2800" spc="-15" dirty="0" smtClean="0">
                <a:solidFill>
                  <a:srgbClr val="C00000"/>
                </a:solidFill>
                <a:cs typeface="Arial"/>
              </a:rPr>
              <a:t>Хирургическая</a:t>
            </a:r>
            <a:r>
              <a:rPr lang="ru-RU" sz="2800" spc="35" dirty="0" smtClean="0">
                <a:solidFill>
                  <a:srgbClr val="C00000"/>
                </a:solidFill>
                <a:cs typeface="Arial"/>
              </a:rPr>
              <a:t> </a:t>
            </a:r>
            <a:r>
              <a:rPr lang="ru-RU" sz="2800" spc="-15" dirty="0">
                <a:solidFill>
                  <a:srgbClr val="C00000"/>
                </a:solidFill>
                <a:cs typeface="Arial"/>
              </a:rPr>
              <a:t>работа</a:t>
            </a:r>
            <a:r>
              <a:rPr lang="ru-RU" sz="2800" spc="-5" dirty="0">
                <a:solidFill>
                  <a:srgbClr val="C00000"/>
                </a:solidFill>
                <a:cs typeface="Arial"/>
              </a:rPr>
              <a:t> </a:t>
            </a:r>
            <a:r>
              <a:rPr lang="ru-RU" sz="2800" spc="-10" dirty="0" smtClean="0">
                <a:solidFill>
                  <a:srgbClr val="C00000"/>
                </a:solidFill>
                <a:cs typeface="Arial"/>
              </a:rPr>
              <a:t>организации»</a:t>
            </a:r>
            <a:endParaRPr lang="ru-RU" sz="2800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268760"/>
            <a:ext cx="8856984" cy="5472608"/>
          </a:xfrm>
        </p:spPr>
        <p:txBody>
          <a:bodyPr>
            <a:normAutofit fontScale="70000" lnSpcReduction="20000"/>
          </a:bodyPr>
          <a:lstStyle/>
          <a:p>
            <a:pPr marL="354965" marR="5080" indent="-342900" algn="just">
              <a:lnSpc>
                <a:spcPct val="100000"/>
              </a:lnSpc>
              <a:spcBef>
                <a:spcPts val="105"/>
              </a:spcBef>
              <a:tabLst>
                <a:tab pos="299720" algn="l"/>
              </a:tabLst>
            </a:pPr>
            <a:r>
              <a:rPr lang="ru-RU" sz="2800" dirty="0"/>
              <a:t>В таблицу включаются сведения о всех выполненных операциях (плановых и экстренных), проведенных в лечебном учреждении, независимо от того, в каком отделении была проведена операция.</a:t>
            </a:r>
          </a:p>
          <a:p>
            <a:pPr marL="354965" marR="5715" indent="-342900" algn="just">
              <a:spcBef>
                <a:spcPts val="1200"/>
              </a:spcBef>
              <a:tabLst>
                <a:tab pos="299720" algn="l"/>
              </a:tabLst>
            </a:pPr>
            <a:r>
              <a:rPr lang="ru-RU" sz="2800" dirty="0"/>
              <a:t>При проведении нескольких операций одному и тому же пациенту в  таблице показываются все операции, независимо от того,  одномоментно или в разные сроки были произведены эти операции.</a:t>
            </a:r>
          </a:p>
          <a:p>
            <a:pPr marL="355600" indent="-355600"/>
            <a:r>
              <a:rPr lang="ru-RU" sz="2800" dirty="0"/>
              <a:t>Операция, произведенная в несколько этапов в течение одной госпитализации, учитывается как одна операция.</a:t>
            </a:r>
          </a:p>
          <a:p>
            <a:pPr marL="355600" indent="-355600"/>
            <a:r>
              <a:rPr lang="ru-RU" sz="2800" dirty="0"/>
              <a:t>В графе «умерло оперированных в стационаре» указывается число  умерших оперированных пациентов, независимо от причины смерти: заболевание, по поводу которого была произведена операция, осложнение,  связанное с операцией или другие заболевания.</a:t>
            </a:r>
          </a:p>
          <a:p>
            <a:pPr marL="355600" indent="-355600"/>
            <a:r>
              <a:rPr lang="ru-RU" sz="2800" dirty="0"/>
              <a:t>В случае смерти пациента, перенесшего несколько операций, как умершего его следует показывать лишь по одной операции (наиболее сложной и радикальной</a:t>
            </a:r>
            <a:r>
              <a:rPr lang="ru-RU" sz="2800" dirty="0" smtClean="0"/>
              <a:t>).</a:t>
            </a:r>
            <a:endParaRPr lang="en-US" sz="2800" dirty="0" smtClean="0"/>
          </a:p>
          <a:p>
            <a:r>
              <a:rPr lang="ru-RU" sz="2800" dirty="0" smtClean="0"/>
              <a:t>   Сверить таблицу 4100  формы № 14, с таблицей 5111 формы № 30 </a:t>
            </a:r>
            <a:r>
              <a:rPr lang="ru-RU" sz="2900" dirty="0" smtClean="0"/>
              <a:t>«Интервенционные </a:t>
            </a:r>
            <a:r>
              <a:rPr lang="ru-RU" sz="2900" dirty="0"/>
              <a:t>вмешательства под лучевым контролем. </a:t>
            </a:r>
            <a:r>
              <a:rPr lang="ru-RU" sz="2900" dirty="0" err="1"/>
              <a:t>Рентгенохирургия</a:t>
            </a:r>
            <a:r>
              <a:rPr lang="ru-RU" sz="2900" dirty="0"/>
              <a:t>, </a:t>
            </a:r>
            <a:r>
              <a:rPr lang="ru-RU" sz="2900" dirty="0" err="1"/>
              <a:t>рентгеноэндоваскулярные</a:t>
            </a:r>
            <a:r>
              <a:rPr lang="ru-RU" sz="2900" dirty="0"/>
              <a:t> диагностика и лечение»</a:t>
            </a:r>
          </a:p>
          <a:p>
            <a:pPr marL="355600" indent="-355600"/>
            <a:endParaRPr lang="ru-RU" sz="2800" dirty="0"/>
          </a:p>
          <a:p>
            <a:pPr marL="355600" indent="-355600"/>
            <a:endParaRPr lang="ru-RU" dirty="0">
              <a:cs typeface="Arial"/>
            </a:endParaRPr>
          </a:p>
          <a:p>
            <a:pPr marL="355600" indent="-355600"/>
            <a:endParaRPr lang="ru-RU" dirty="0">
              <a:cs typeface="Arial"/>
            </a:endParaRPr>
          </a:p>
          <a:p>
            <a:pPr marL="355600" indent="-355600"/>
            <a:endParaRPr lang="ru-RU" dirty="0">
              <a:cs typeface="Arial"/>
            </a:endParaRPr>
          </a:p>
          <a:p>
            <a:pPr marL="355600" indent="-355600"/>
            <a:endParaRPr lang="ru-RU" dirty="0">
              <a:cs typeface="Arial"/>
            </a:endParaRPr>
          </a:p>
          <a:p>
            <a:pPr marL="355600" indent="-355600"/>
            <a:endParaRPr lang="ru-RU" dirty="0">
              <a:cs typeface="Arial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6972545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990600"/>
          </a:xfrm>
        </p:spPr>
        <p:txBody>
          <a:bodyPr>
            <a:noAutofit/>
          </a:bodyPr>
          <a:lstStyle/>
          <a:p>
            <a:r>
              <a:rPr lang="ru-RU" sz="2800" spc="-20" dirty="0" smtClean="0">
                <a:solidFill>
                  <a:srgbClr val="C00000"/>
                </a:solidFill>
                <a:cs typeface="Arial"/>
              </a:rPr>
              <a:t>Форма </a:t>
            </a:r>
            <a:r>
              <a:rPr lang="ru-RU" sz="2800" spc="-5" dirty="0" smtClean="0">
                <a:solidFill>
                  <a:srgbClr val="C00000"/>
                </a:solidFill>
                <a:cs typeface="Arial"/>
              </a:rPr>
              <a:t>ФСН </a:t>
            </a:r>
            <a:r>
              <a:rPr lang="ru-RU" sz="2800" dirty="0">
                <a:solidFill>
                  <a:srgbClr val="C00000"/>
                </a:solidFill>
                <a:cs typeface="Arial"/>
              </a:rPr>
              <a:t>№14 </a:t>
            </a:r>
            <a:r>
              <a:rPr lang="ru-RU" sz="2800" spc="-25" dirty="0">
                <a:solidFill>
                  <a:srgbClr val="C00000"/>
                </a:solidFill>
                <a:cs typeface="Arial"/>
              </a:rPr>
              <a:t>Таблицы </a:t>
            </a:r>
            <a:r>
              <a:rPr lang="ru-RU" sz="2800" spc="-5" dirty="0">
                <a:solidFill>
                  <a:srgbClr val="C00000"/>
                </a:solidFill>
                <a:cs typeface="Arial"/>
              </a:rPr>
              <a:t>4000 </a:t>
            </a:r>
            <a:r>
              <a:rPr lang="ru-RU" sz="2800" dirty="0">
                <a:solidFill>
                  <a:srgbClr val="C00000"/>
                </a:solidFill>
                <a:cs typeface="Arial"/>
              </a:rPr>
              <a:t>и </a:t>
            </a:r>
            <a:r>
              <a:rPr lang="ru-RU" sz="2800" spc="-5" dirty="0">
                <a:solidFill>
                  <a:srgbClr val="C00000"/>
                </a:solidFill>
                <a:cs typeface="Arial"/>
              </a:rPr>
              <a:t>4001 </a:t>
            </a:r>
            <a:r>
              <a:rPr lang="ru-RU" sz="2800" spc="-655" dirty="0">
                <a:solidFill>
                  <a:srgbClr val="C00000"/>
                </a:solidFill>
                <a:cs typeface="Arial"/>
              </a:rPr>
              <a:t> </a:t>
            </a:r>
            <a:r>
              <a:rPr lang="ru-RU" sz="2800" spc="-655" dirty="0" smtClean="0">
                <a:solidFill>
                  <a:srgbClr val="C00000"/>
                </a:solidFill>
                <a:cs typeface="Arial"/>
              </a:rPr>
              <a:t>«</a:t>
            </a:r>
            <a:r>
              <a:rPr lang="ru-RU" sz="2800" spc="-15" dirty="0" smtClean="0">
                <a:solidFill>
                  <a:srgbClr val="C00000"/>
                </a:solidFill>
                <a:cs typeface="Arial"/>
              </a:rPr>
              <a:t>Хирургическая</a:t>
            </a:r>
            <a:r>
              <a:rPr lang="ru-RU" sz="2800" spc="35" dirty="0" smtClean="0">
                <a:solidFill>
                  <a:srgbClr val="C00000"/>
                </a:solidFill>
                <a:cs typeface="Arial"/>
              </a:rPr>
              <a:t> </a:t>
            </a:r>
            <a:r>
              <a:rPr lang="ru-RU" sz="2800" spc="-15" dirty="0">
                <a:solidFill>
                  <a:srgbClr val="C00000"/>
                </a:solidFill>
                <a:cs typeface="Arial"/>
              </a:rPr>
              <a:t>работа</a:t>
            </a:r>
            <a:r>
              <a:rPr lang="ru-RU" sz="2800" spc="-5" dirty="0">
                <a:solidFill>
                  <a:srgbClr val="C00000"/>
                </a:solidFill>
                <a:cs typeface="Arial"/>
              </a:rPr>
              <a:t> </a:t>
            </a:r>
            <a:r>
              <a:rPr lang="ru-RU" sz="2800" spc="-10" dirty="0" smtClean="0">
                <a:solidFill>
                  <a:srgbClr val="C00000"/>
                </a:solidFill>
                <a:cs typeface="Arial"/>
              </a:rPr>
              <a:t>организации»</a:t>
            </a:r>
            <a:endParaRPr lang="ru-RU" sz="2800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268760"/>
            <a:ext cx="8507288" cy="5472608"/>
          </a:xfrm>
        </p:spPr>
        <p:txBody>
          <a:bodyPr>
            <a:normAutofit fontScale="85000" lnSpcReduction="20000"/>
          </a:bodyPr>
          <a:lstStyle/>
          <a:p>
            <a:pPr marL="355600" indent="-355600"/>
            <a:r>
              <a:rPr lang="ru-RU" dirty="0">
                <a:cs typeface="Arial"/>
              </a:rPr>
              <a:t>Первая строка	равна сумме строк со 2 по 21 по всем графам.</a:t>
            </a:r>
          </a:p>
          <a:p>
            <a:pPr marL="355600" indent="-355600"/>
            <a:r>
              <a:rPr lang="ru-RU" dirty="0">
                <a:cs typeface="Arial"/>
              </a:rPr>
              <a:t>Отсутствие дублирования</a:t>
            </a:r>
          </a:p>
          <a:p>
            <a:pPr marL="355600" indent="-355600"/>
            <a:r>
              <a:rPr lang="ru-RU" b="1" dirty="0">
                <a:cs typeface="Arial"/>
              </a:rPr>
              <a:t>Расшифровка «</a:t>
            </a:r>
            <a:r>
              <a:rPr lang="ru-RU" b="1" dirty="0" smtClean="0">
                <a:cs typeface="Arial"/>
              </a:rPr>
              <a:t>прочие» операции должны быть расшифрованы в пояснительной записке</a:t>
            </a:r>
            <a:endParaRPr lang="ru-RU" b="1" dirty="0">
              <a:cs typeface="Arial"/>
            </a:endParaRPr>
          </a:p>
          <a:p>
            <a:pPr marL="355600" indent="-355600"/>
            <a:r>
              <a:rPr lang="ru-RU" dirty="0">
                <a:cs typeface="Arial"/>
              </a:rPr>
              <a:t>В графе 28 - указывается число направленных материалов на морфологическое  исследование по числу операций	(Приказ МЗ РФ от 24 марта 2016 г. №179Н</a:t>
            </a:r>
            <a:r>
              <a:rPr lang="ru-RU" dirty="0" smtClean="0">
                <a:cs typeface="Arial"/>
              </a:rPr>
              <a:t>)</a:t>
            </a:r>
          </a:p>
          <a:p>
            <a:pPr marL="355600" indent="-355600"/>
            <a:r>
              <a:rPr lang="ru-RU" dirty="0" smtClean="0">
                <a:cs typeface="Arial"/>
              </a:rPr>
              <a:t>Хирургические манипуляции и первичная хирургическая обработка – операцией не является и в таблицу 4000, 4001 не включаются</a:t>
            </a:r>
          </a:p>
          <a:p>
            <a:pPr marL="355600" indent="-355600"/>
            <a:r>
              <a:rPr lang="ru-RU" dirty="0" smtClean="0">
                <a:cs typeface="Arial"/>
              </a:rPr>
              <a:t>В </a:t>
            </a:r>
            <a:r>
              <a:rPr lang="ru-RU" dirty="0">
                <a:cs typeface="Arial"/>
              </a:rPr>
              <a:t>«закрещенных» </a:t>
            </a:r>
            <a:r>
              <a:rPr lang="ru-RU" dirty="0" smtClean="0">
                <a:cs typeface="Arial"/>
              </a:rPr>
              <a:t>клетках не должно быть информации</a:t>
            </a:r>
          </a:p>
          <a:p>
            <a:pPr marL="355600" indent="-355600"/>
            <a:endParaRPr lang="ru-RU" dirty="0">
              <a:cs typeface="Arial"/>
            </a:endParaRPr>
          </a:p>
          <a:p>
            <a:pPr marL="355600" indent="-355600"/>
            <a:endParaRPr lang="ru-RU" dirty="0">
              <a:cs typeface="Arial"/>
            </a:endParaRPr>
          </a:p>
          <a:p>
            <a:pPr marL="355600" indent="-355600"/>
            <a:endParaRPr lang="ru-RU" dirty="0">
              <a:cs typeface="Arial"/>
            </a:endParaRPr>
          </a:p>
          <a:p>
            <a:pPr marL="355600" indent="-355600"/>
            <a:endParaRPr lang="ru-RU" dirty="0">
              <a:cs typeface="Arial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993171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05415" y="278160"/>
            <a:ext cx="8229600" cy="990600"/>
          </a:xfrm>
        </p:spPr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Форма № 14 таблица 4110  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3789040"/>
            <a:ext cx="8363272" cy="2687960"/>
          </a:xfrm>
        </p:spPr>
        <p:txBody>
          <a:bodyPr>
            <a:normAutofit fontScale="85000" lnSpcReduction="10000"/>
          </a:bodyPr>
          <a:lstStyle/>
          <a:p>
            <a:r>
              <a:rPr lang="ru-RU" dirty="0" smtClean="0"/>
              <a:t>В графе 5 указываются случаи смерти после применения анестезии. Все случаи летальных исходов вследствие анестезии должны подтверждаться </a:t>
            </a:r>
            <a:r>
              <a:rPr lang="ru-RU" b="1" dirty="0" smtClean="0"/>
              <a:t>документально</a:t>
            </a:r>
            <a:r>
              <a:rPr lang="ru-RU" dirty="0" smtClean="0"/>
              <a:t> путем </a:t>
            </a:r>
            <a:r>
              <a:rPr lang="ru-RU" b="1" dirty="0" smtClean="0"/>
              <a:t>представления посмертного эпикриза и протокола патолого-анатомического вскрытия либо судебно-медицинской экспертизы</a:t>
            </a:r>
            <a:endParaRPr lang="ru-RU" b="1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775" t="39138" r="34329" b="35257"/>
          <a:stretch/>
        </p:blipFill>
        <p:spPr bwMode="auto">
          <a:xfrm>
            <a:off x="179512" y="980728"/>
            <a:ext cx="8393374" cy="26340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1416159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7787208" cy="807368"/>
          </a:xfrm>
        </p:spPr>
        <p:txBody>
          <a:bodyPr/>
          <a:lstStyle/>
          <a:p>
            <a:r>
              <a:rPr lang="ru-RU" dirty="0" err="1" smtClean="0"/>
              <a:t>Межформенный</a:t>
            </a:r>
            <a:r>
              <a:rPr lang="ru-RU" dirty="0" smtClean="0"/>
              <a:t> контроль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5136232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ru-RU" b="1" dirty="0">
                <a:solidFill>
                  <a:srgbClr val="C00000"/>
                </a:solidFill>
              </a:rPr>
              <a:t>С формой ФСН №12 «Сведения о числе заболеваний, зарегистрированных </a:t>
            </a:r>
            <a:r>
              <a:rPr lang="ru-RU" b="1" dirty="0" smtClean="0">
                <a:solidFill>
                  <a:srgbClr val="C00000"/>
                </a:solidFill>
              </a:rPr>
              <a:t>у пациентов</a:t>
            </a:r>
            <a:r>
              <a:rPr lang="ru-RU" b="1" dirty="0">
                <a:solidFill>
                  <a:srgbClr val="C00000"/>
                </a:solidFill>
              </a:rPr>
              <a:t>, проживающих в районе обслуживания медицинской организации</a:t>
            </a:r>
            <a:r>
              <a:rPr lang="ru-RU" b="1" dirty="0" smtClean="0">
                <a:solidFill>
                  <a:srgbClr val="C00000"/>
                </a:solidFill>
              </a:rPr>
              <a:t>»</a:t>
            </a:r>
            <a:endParaRPr lang="ru-RU" dirty="0"/>
          </a:p>
          <a:p>
            <a:r>
              <a:rPr lang="ru-RU" dirty="0"/>
              <a:t>Число заболеваний (острые и повторные инфаркты миокарда и острые формы  цереброваскулярных болезней, пневмонии и другие заболевания, требующие лечения в  стационарных условиях, в форме №12 должно быть больше или равно числу лиц,  показанных в форме №</a:t>
            </a:r>
            <a:r>
              <a:rPr lang="ru-RU" dirty="0" smtClean="0"/>
              <a:t>14</a:t>
            </a:r>
          </a:p>
          <a:p>
            <a:endParaRPr lang="ru-RU" dirty="0"/>
          </a:p>
          <a:p>
            <a:r>
              <a:rPr lang="ru-RU" dirty="0"/>
              <a:t>Превышение количества </a:t>
            </a:r>
            <a:r>
              <a:rPr lang="ru-RU" dirty="0" smtClean="0"/>
              <a:t>лиц </a:t>
            </a:r>
            <a:r>
              <a:rPr lang="ru-RU" dirty="0"/>
              <a:t>в форме №14 над </a:t>
            </a:r>
            <a:r>
              <a:rPr lang="ru-RU" dirty="0" smtClean="0"/>
              <a:t>количеством заболеваний, показанных </a:t>
            </a:r>
            <a:r>
              <a:rPr lang="ru-RU" dirty="0"/>
              <a:t>в  форме №12, указывает на отсутствие преемственности между поликлиникой и  стационаром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4376056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7787208" cy="807368"/>
          </a:xfrm>
        </p:spPr>
        <p:txBody>
          <a:bodyPr/>
          <a:lstStyle/>
          <a:p>
            <a:r>
              <a:rPr lang="ru-RU" dirty="0" err="1" smtClean="0"/>
              <a:t>Межформенный</a:t>
            </a:r>
            <a:r>
              <a:rPr lang="ru-RU" dirty="0" smtClean="0"/>
              <a:t> контроль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513623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b="1" dirty="0" smtClean="0">
                <a:solidFill>
                  <a:srgbClr val="C00000"/>
                </a:solidFill>
              </a:rPr>
              <a:t>С </a:t>
            </a:r>
            <a:r>
              <a:rPr lang="ru-RU" b="1" dirty="0">
                <a:solidFill>
                  <a:srgbClr val="C00000"/>
                </a:solidFill>
              </a:rPr>
              <a:t>формой ФСН №13 «Сведения о беременности с абортивным исходом</a:t>
            </a:r>
            <a:r>
              <a:rPr lang="ru-RU" b="1" dirty="0" smtClean="0">
                <a:solidFill>
                  <a:srgbClr val="C00000"/>
                </a:solidFill>
              </a:rPr>
              <a:t>»</a:t>
            </a:r>
            <a:endParaRPr lang="ru-RU" dirty="0"/>
          </a:p>
          <a:p>
            <a:r>
              <a:rPr lang="ru-RU" dirty="0"/>
              <a:t>по количеству выполненных абортов</a:t>
            </a:r>
          </a:p>
          <a:p>
            <a:endParaRPr lang="ru-RU" dirty="0"/>
          </a:p>
          <a:p>
            <a:r>
              <a:rPr lang="ru-RU" dirty="0"/>
              <a:t>по количеству умерших вследствие абортов</a:t>
            </a:r>
          </a:p>
          <a:p>
            <a:endParaRPr lang="ru-RU" dirty="0" smtClean="0"/>
          </a:p>
          <a:p>
            <a:r>
              <a:rPr lang="ru-RU" dirty="0" smtClean="0"/>
              <a:t>по </a:t>
            </a:r>
            <a:r>
              <a:rPr lang="ru-RU" dirty="0"/>
              <a:t>числу абортов, при проведении которых наблюдались осложнения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6126892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7787208" cy="807368"/>
          </a:xfrm>
        </p:spPr>
        <p:txBody>
          <a:bodyPr/>
          <a:lstStyle/>
          <a:p>
            <a:r>
              <a:rPr lang="ru-RU" dirty="0" err="1" smtClean="0"/>
              <a:t>Межформенный</a:t>
            </a:r>
            <a:r>
              <a:rPr lang="ru-RU" dirty="0" smtClean="0"/>
              <a:t> контроль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196752"/>
            <a:ext cx="8352928" cy="5136232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ru-RU" b="1" dirty="0" smtClean="0">
                <a:solidFill>
                  <a:srgbClr val="C00000"/>
                </a:solidFill>
              </a:rPr>
              <a:t>С </a:t>
            </a:r>
            <a:r>
              <a:rPr lang="ru-RU" b="1" dirty="0">
                <a:solidFill>
                  <a:srgbClr val="C00000"/>
                </a:solidFill>
              </a:rPr>
              <a:t>формой ФСН №30 «Сведения о медицинской организации</a:t>
            </a:r>
            <a:r>
              <a:rPr lang="ru-RU" b="1" dirty="0" smtClean="0">
                <a:solidFill>
                  <a:srgbClr val="C00000"/>
                </a:solidFill>
              </a:rPr>
              <a:t>» таблицей 3100:</a:t>
            </a:r>
            <a:endParaRPr lang="ru-RU" b="1" dirty="0">
              <a:solidFill>
                <a:srgbClr val="C00000"/>
              </a:solidFill>
            </a:endParaRPr>
          </a:p>
          <a:p>
            <a:r>
              <a:rPr lang="ru-RU" dirty="0"/>
              <a:t>Число </a:t>
            </a:r>
            <a:r>
              <a:rPr lang="ru-RU" dirty="0">
                <a:solidFill>
                  <a:srgbClr val="C00000"/>
                </a:solidFill>
              </a:rPr>
              <a:t>выбывших (выписано + умерло) </a:t>
            </a:r>
            <a:r>
              <a:rPr lang="ru-RU" dirty="0" smtClean="0">
                <a:solidFill>
                  <a:srgbClr val="C00000"/>
                </a:solidFill>
              </a:rPr>
              <a:t>пациентов </a:t>
            </a:r>
            <a:r>
              <a:rPr lang="ru-RU" dirty="0" smtClean="0"/>
              <a:t>в </a:t>
            </a:r>
            <a:r>
              <a:rPr lang="ru-RU" dirty="0"/>
              <a:t>14 форме меньше, чем в 30 форме на число переведенных пациентов</a:t>
            </a:r>
            <a:r>
              <a:rPr lang="ru-RU" dirty="0" smtClean="0"/>
              <a:t>:</a:t>
            </a:r>
          </a:p>
          <a:p>
            <a:endParaRPr lang="ru-RU" dirty="0"/>
          </a:p>
          <a:p>
            <a:endParaRPr lang="ru-RU" dirty="0"/>
          </a:p>
          <a:p>
            <a:r>
              <a:rPr lang="ru-RU" dirty="0"/>
              <a:t>Число </a:t>
            </a:r>
            <a:r>
              <a:rPr lang="ru-RU" dirty="0">
                <a:solidFill>
                  <a:srgbClr val="C00000"/>
                </a:solidFill>
              </a:rPr>
              <a:t>выписанных пациентов </a:t>
            </a:r>
            <a:r>
              <a:rPr lang="ru-RU" dirty="0"/>
              <a:t>в 14 форме меньше, чем в 30 форме на </a:t>
            </a:r>
            <a:r>
              <a:rPr lang="ru-RU" dirty="0" smtClean="0"/>
              <a:t>число переведенных </a:t>
            </a:r>
            <a:r>
              <a:rPr lang="ru-RU" dirty="0"/>
              <a:t>пациентов:</a:t>
            </a:r>
          </a:p>
          <a:p>
            <a:endParaRPr lang="ru-RU" dirty="0"/>
          </a:p>
          <a:p>
            <a:r>
              <a:rPr lang="ru-RU" dirty="0"/>
              <a:t>Число </a:t>
            </a:r>
            <a:r>
              <a:rPr lang="ru-RU" dirty="0">
                <a:solidFill>
                  <a:srgbClr val="C00000"/>
                </a:solidFill>
              </a:rPr>
              <a:t>умерших пациентов </a:t>
            </a:r>
            <a:r>
              <a:rPr lang="ru-RU" dirty="0"/>
              <a:t>в 14 форме равно числу умерших в 30 </a:t>
            </a:r>
            <a:r>
              <a:rPr lang="ru-RU" dirty="0" smtClean="0"/>
              <a:t>форме: 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8999913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7787208" cy="807368"/>
          </a:xfrm>
        </p:spPr>
        <p:txBody>
          <a:bodyPr/>
          <a:lstStyle/>
          <a:p>
            <a:r>
              <a:rPr lang="ru-RU" dirty="0" err="1" smtClean="0"/>
              <a:t>Межформенный</a:t>
            </a:r>
            <a:r>
              <a:rPr lang="ru-RU" dirty="0" smtClean="0"/>
              <a:t> контроль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196752"/>
            <a:ext cx="8229600" cy="5136232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b="1" dirty="0" smtClean="0">
                <a:solidFill>
                  <a:srgbClr val="C00000"/>
                </a:solidFill>
              </a:rPr>
              <a:t>С </a:t>
            </a:r>
            <a:r>
              <a:rPr lang="ru-RU" b="1" dirty="0">
                <a:solidFill>
                  <a:srgbClr val="C00000"/>
                </a:solidFill>
              </a:rPr>
              <a:t>формой ФСН №30 «Сведения о медицинской организации</a:t>
            </a:r>
            <a:r>
              <a:rPr lang="ru-RU" b="1" dirty="0" smtClean="0">
                <a:solidFill>
                  <a:srgbClr val="C00000"/>
                </a:solidFill>
              </a:rPr>
              <a:t>» таблица 5503</a:t>
            </a:r>
            <a:endParaRPr lang="ru-RU" b="1" dirty="0">
              <a:solidFill>
                <a:srgbClr val="C00000"/>
              </a:solidFill>
            </a:endParaRPr>
          </a:p>
          <a:p>
            <a:r>
              <a:rPr lang="ru-RU" dirty="0"/>
              <a:t>По числу патологоанатомических вскрытий умерших в стационаре</a:t>
            </a:r>
            <a:r>
              <a:rPr lang="ru-RU" dirty="0" smtClean="0"/>
              <a:t>:</a:t>
            </a:r>
          </a:p>
          <a:p>
            <a:r>
              <a:rPr lang="ru-RU" dirty="0" smtClean="0"/>
              <a:t>Умершие </a:t>
            </a:r>
            <a:r>
              <a:rPr lang="ru-RU" dirty="0"/>
              <a:t>новорожденные в первые 168 часов </a:t>
            </a:r>
            <a:r>
              <a:rPr lang="ru-RU" dirty="0" smtClean="0"/>
              <a:t>жизни</a:t>
            </a:r>
            <a:endParaRPr lang="ru-RU" dirty="0"/>
          </a:p>
          <a:p>
            <a:pPr marL="0" lvl="0" indent="0">
              <a:buClr>
                <a:srgbClr val="3891A7"/>
              </a:buClr>
              <a:buNone/>
            </a:pPr>
            <a:r>
              <a:rPr lang="ru-RU" b="1" dirty="0">
                <a:solidFill>
                  <a:srgbClr val="C00000"/>
                </a:solidFill>
              </a:rPr>
              <a:t>С формой ФСН №32 «Сведения о медицинской помощи беременным, роженицам и родильницам»</a:t>
            </a:r>
          </a:p>
          <a:p>
            <a:pPr marL="0" lvl="0" indent="0">
              <a:buClr>
                <a:srgbClr val="3891A7"/>
              </a:buClr>
              <a:buNone/>
            </a:pPr>
            <a:endParaRPr lang="ru-RU" dirty="0">
              <a:solidFill>
                <a:prstClr val="black"/>
              </a:solidFill>
            </a:endParaRPr>
          </a:p>
          <a:p>
            <a:pPr marL="0" lvl="0" indent="0">
              <a:buClr>
                <a:srgbClr val="3891A7"/>
              </a:buClr>
              <a:buNone/>
            </a:pPr>
            <a:r>
              <a:rPr lang="ru-RU" dirty="0">
                <a:solidFill>
                  <a:prstClr val="black"/>
                </a:solidFill>
              </a:rPr>
              <a:t>По числу умерших новорожденных в первые 168 часов жизни в стационаре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428645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548680"/>
            <a:ext cx="8435280" cy="5928320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dirty="0"/>
              <a:t>Сводный годовой статистический отчет представляется на бланке </a:t>
            </a:r>
            <a:r>
              <a:rPr lang="ru-RU" dirty="0" smtClean="0"/>
              <a:t>формы №</a:t>
            </a:r>
            <a:r>
              <a:rPr lang="ru-RU" dirty="0"/>
              <a:t>14 по вновь утверждаемой Росстатом форме</a:t>
            </a:r>
          </a:p>
          <a:p>
            <a:pPr marL="0" indent="0">
              <a:buNone/>
            </a:pPr>
            <a:endParaRPr lang="ru-RU" u="sng" dirty="0" smtClean="0"/>
          </a:p>
          <a:p>
            <a:pPr marL="0" indent="0">
              <a:buNone/>
            </a:pPr>
            <a:r>
              <a:rPr lang="ru-RU" u="sng" dirty="0" smtClean="0"/>
              <a:t>Форма № 14 составляется всеми медицинскими  организациями </a:t>
            </a:r>
            <a:r>
              <a:rPr lang="en-US" u="sng" dirty="0" smtClean="0"/>
              <a:t>– </a:t>
            </a:r>
            <a:r>
              <a:rPr lang="ru-RU" u="sng" dirty="0" smtClean="0"/>
              <a:t> юридическими лицами, оказывающими  медицинскую помощь в стационарных условиях и</a:t>
            </a:r>
            <a:r>
              <a:rPr lang="en-US" u="sng" dirty="0" smtClean="0"/>
              <a:t> </a:t>
            </a:r>
            <a:r>
              <a:rPr lang="ru-RU" u="sng" dirty="0" smtClean="0"/>
              <a:t>медицинскими организациями подчинения Министерству здравоохранения Забайкальского края, имеющими подразделения,  оказывающие медицинскую помощь в стационарных условиях, входящими в номенклатуру медицинских  организаций </a:t>
            </a:r>
            <a:r>
              <a:rPr lang="ru-RU" dirty="0" smtClean="0"/>
              <a:t>(приказ Минздрава России от 6 августа 2013 г.</a:t>
            </a:r>
            <a:r>
              <a:rPr lang="en-US" dirty="0" smtClean="0"/>
              <a:t> </a:t>
            </a:r>
            <a:r>
              <a:rPr lang="ru-RU" dirty="0" smtClean="0"/>
              <a:t>№ 529н «Об утверждении номенклатуры медицинских  организаций», зарегистрирован Минюстом России 13 сентября 2013г.,</a:t>
            </a:r>
            <a:r>
              <a:rPr lang="en-US" dirty="0" smtClean="0"/>
              <a:t> </a:t>
            </a:r>
            <a:r>
              <a:rPr lang="ru-RU" dirty="0" smtClean="0"/>
              <a:t>регистрационный № 29950).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1392398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7787208" cy="807368"/>
          </a:xfrm>
        </p:spPr>
        <p:txBody>
          <a:bodyPr/>
          <a:lstStyle/>
          <a:p>
            <a:r>
              <a:rPr lang="ru-RU" dirty="0" err="1" smtClean="0"/>
              <a:t>Межформенный</a:t>
            </a:r>
            <a:r>
              <a:rPr lang="ru-RU" dirty="0" smtClean="0"/>
              <a:t> контроль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513623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b="1" dirty="0" smtClean="0">
                <a:solidFill>
                  <a:srgbClr val="C00000"/>
                </a:solidFill>
              </a:rPr>
              <a:t>С </a:t>
            </a:r>
            <a:r>
              <a:rPr lang="ru-RU" b="1" dirty="0">
                <a:solidFill>
                  <a:srgbClr val="C00000"/>
                </a:solidFill>
              </a:rPr>
              <a:t>формой ФСН №32 «Сведения о медицинской помощи беременным, </a:t>
            </a:r>
            <a:r>
              <a:rPr lang="ru-RU" b="1" dirty="0" smtClean="0">
                <a:solidFill>
                  <a:srgbClr val="C00000"/>
                </a:solidFill>
              </a:rPr>
              <a:t>роженицам и </a:t>
            </a:r>
            <a:r>
              <a:rPr lang="ru-RU" b="1" dirty="0">
                <a:solidFill>
                  <a:srgbClr val="C00000"/>
                </a:solidFill>
              </a:rPr>
              <a:t>родильницам»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/>
              <a:t>По числу умерших новорожденных в первые 168 часов жизни в стационаре: 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899991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375320"/>
          </a:xfrm>
        </p:spPr>
        <p:txBody>
          <a:bodyPr>
            <a:noAutofit/>
          </a:bodyPr>
          <a:lstStyle/>
          <a:p>
            <a:r>
              <a:rPr lang="ru-RU" sz="2400" b="1" dirty="0">
                <a:solidFill>
                  <a:srgbClr val="C00000"/>
                </a:solidFill>
              </a:rPr>
              <a:t>Источники </a:t>
            </a:r>
            <a:r>
              <a:rPr lang="ru-RU" sz="2400" b="1" dirty="0" smtClean="0">
                <a:solidFill>
                  <a:srgbClr val="C00000"/>
                </a:solidFill>
              </a:rPr>
              <a:t>информации</a:t>
            </a:r>
            <a:r>
              <a:rPr lang="en-US" sz="2400" b="1" dirty="0" smtClean="0">
                <a:solidFill>
                  <a:srgbClr val="C00000"/>
                </a:solidFill>
              </a:rPr>
              <a:t> </a:t>
            </a:r>
            <a:r>
              <a:rPr lang="ru-RU" sz="2400" b="1" dirty="0" smtClean="0">
                <a:solidFill>
                  <a:srgbClr val="C00000"/>
                </a:solidFill>
              </a:rPr>
              <a:t>при составлении</a:t>
            </a:r>
            <a:r>
              <a:rPr lang="en-US" sz="2400" b="1" dirty="0" smtClean="0">
                <a:solidFill>
                  <a:srgbClr val="C00000"/>
                </a:solidFill>
              </a:rPr>
              <a:t> </a:t>
            </a:r>
            <a:r>
              <a:rPr lang="ru-RU" sz="2400" b="1" dirty="0" smtClean="0">
                <a:solidFill>
                  <a:srgbClr val="C00000"/>
                </a:solidFill>
              </a:rPr>
              <a:t>формы №</a:t>
            </a:r>
            <a:r>
              <a:rPr lang="en-US" sz="2400" b="1" dirty="0" smtClean="0">
                <a:solidFill>
                  <a:srgbClr val="C00000"/>
                </a:solidFill>
              </a:rPr>
              <a:t> </a:t>
            </a:r>
            <a:r>
              <a:rPr lang="ru-RU" sz="2400" b="1" dirty="0" smtClean="0">
                <a:solidFill>
                  <a:srgbClr val="C00000"/>
                </a:solidFill>
              </a:rPr>
              <a:t>14</a:t>
            </a:r>
            <a:r>
              <a:rPr lang="ru-RU" sz="2400" b="1" dirty="0">
                <a:solidFill>
                  <a:srgbClr val="C00000"/>
                </a:solidFill>
              </a:rPr>
              <a:t>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908720"/>
            <a:ext cx="8568952" cy="5568280"/>
          </a:xfrm>
        </p:spPr>
        <p:txBody>
          <a:bodyPr>
            <a:normAutofit fontScale="47500" lnSpcReduction="20000"/>
          </a:bodyPr>
          <a:lstStyle/>
          <a:p>
            <a:pPr marL="0" indent="0">
              <a:buNone/>
            </a:pPr>
            <a:r>
              <a:rPr lang="ru-RU" dirty="0"/>
              <a:t>Приказ МЗ РФ от 5.08.2022 </a:t>
            </a:r>
            <a:r>
              <a:rPr lang="ru-RU" dirty="0" smtClean="0"/>
              <a:t>№530н</a:t>
            </a:r>
            <a:r>
              <a:rPr lang="ru-RU" dirty="0"/>
              <a:t>, вступивший в силу с 1 марта 2023 г</a:t>
            </a:r>
            <a:r>
              <a:rPr lang="ru-RU" dirty="0" smtClean="0"/>
              <a:t>.:</a:t>
            </a:r>
            <a:endParaRPr lang="en-US" dirty="0"/>
          </a:p>
          <a:p>
            <a:r>
              <a:rPr lang="ru-RU" dirty="0" smtClean="0"/>
              <a:t>Учетная </a:t>
            </a:r>
            <a:r>
              <a:rPr lang="ru-RU" dirty="0"/>
              <a:t>форма №001/у «Журнал учета приема пациентов и отказов в </a:t>
            </a:r>
            <a:r>
              <a:rPr lang="ru-RU" dirty="0" smtClean="0"/>
              <a:t>оказании</a:t>
            </a:r>
            <a:r>
              <a:rPr lang="en-US" dirty="0" smtClean="0"/>
              <a:t> </a:t>
            </a:r>
            <a:r>
              <a:rPr lang="ru-RU" dirty="0" smtClean="0"/>
              <a:t>медицинской </a:t>
            </a:r>
            <a:r>
              <a:rPr lang="ru-RU" dirty="0"/>
              <a:t>помощи в стационарных условиях, в условиях дневного  стационара</a:t>
            </a:r>
            <a:r>
              <a:rPr lang="ru-RU" dirty="0" smtClean="0"/>
              <a:t>»</a:t>
            </a:r>
          </a:p>
          <a:p>
            <a:r>
              <a:rPr lang="ru-RU" dirty="0"/>
              <a:t>Учетная форма №</a:t>
            </a:r>
            <a:r>
              <a:rPr lang="ru-RU" dirty="0" smtClean="0"/>
              <a:t>003/у «Медицинская карта пациента, получающего медицинскую помощь в стационарных условиях, </a:t>
            </a:r>
            <a:r>
              <a:rPr lang="ru-RU" dirty="0"/>
              <a:t>в условиях дневного  </a:t>
            </a:r>
            <a:r>
              <a:rPr lang="ru-RU" dirty="0" smtClean="0"/>
              <a:t>стационара»</a:t>
            </a:r>
          </a:p>
          <a:p>
            <a:r>
              <a:rPr lang="ru-RU" dirty="0" smtClean="0"/>
              <a:t>Учетная </a:t>
            </a:r>
            <a:r>
              <a:rPr lang="ru-RU" dirty="0"/>
              <a:t>форма №007/у «Лист ежедневного учета движения пациентов и коечного фонда медицинской организации, оказывающей медицинскую помощь в стационарных условиях, в условиях дневного стационара»</a:t>
            </a:r>
          </a:p>
          <a:p>
            <a:r>
              <a:rPr lang="ru-RU" dirty="0"/>
              <a:t>Учетная форма №008/у «Журнал учета оперативных вмешательств (операций) в  медицинской организации, оказывающей медицинскую помощь в стационарных  условиях, в условиях дневного стационара»</a:t>
            </a:r>
            <a:r>
              <a:rPr lang="en-US" dirty="0"/>
              <a:t> </a:t>
            </a:r>
            <a:r>
              <a:rPr lang="ru-RU" dirty="0" smtClean="0"/>
              <a:t>Учетная </a:t>
            </a:r>
            <a:r>
              <a:rPr lang="ru-RU" dirty="0"/>
              <a:t>форма №016/у «Сводная ведомость учета движения пациентов </a:t>
            </a:r>
            <a:r>
              <a:rPr lang="ru-RU" dirty="0" smtClean="0"/>
              <a:t>и</a:t>
            </a:r>
            <a:r>
              <a:rPr lang="en-US" dirty="0" smtClean="0"/>
              <a:t> </a:t>
            </a:r>
            <a:r>
              <a:rPr lang="ru-RU" dirty="0" smtClean="0"/>
              <a:t>коечного </a:t>
            </a:r>
            <a:r>
              <a:rPr lang="ru-RU" dirty="0"/>
              <a:t>фонда медицинской организации, оказывающей медицинскую </a:t>
            </a:r>
            <a:r>
              <a:rPr lang="ru-RU" dirty="0" smtClean="0"/>
              <a:t>помощь</a:t>
            </a:r>
            <a:r>
              <a:rPr lang="en-US" dirty="0" smtClean="0"/>
              <a:t> </a:t>
            </a:r>
            <a:r>
              <a:rPr lang="ru-RU" dirty="0" smtClean="0"/>
              <a:t>в </a:t>
            </a:r>
            <a:r>
              <a:rPr lang="ru-RU" dirty="0"/>
              <a:t>стационарных условиях, в условиях дневного стационара»</a:t>
            </a:r>
          </a:p>
          <a:p>
            <a:r>
              <a:rPr lang="ru-RU" dirty="0"/>
              <a:t>Учетная форма №066/у «Статистическая карта выбывшего из </a:t>
            </a:r>
            <a:r>
              <a:rPr lang="ru-RU" dirty="0" smtClean="0"/>
              <a:t>медицинской</a:t>
            </a:r>
            <a:r>
              <a:rPr lang="en-US" dirty="0" smtClean="0"/>
              <a:t> </a:t>
            </a:r>
            <a:r>
              <a:rPr lang="ru-RU" dirty="0" smtClean="0"/>
              <a:t>организации</a:t>
            </a:r>
            <a:r>
              <a:rPr lang="ru-RU" dirty="0"/>
              <a:t>, оказывающей медицинскую помощь в стационарных </a:t>
            </a:r>
            <a:r>
              <a:rPr lang="ru-RU" dirty="0" smtClean="0"/>
              <a:t>условиях,</a:t>
            </a:r>
            <a:r>
              <a:rPr lang="en-US" dirty="0" smtClean="0"/>
              <a:t> </a:t>
            </a:r>
            <a:r>
              <a:rPr lang="ru-RU" dirty="0" smtClean="0"/>
              <a:t>в</a:t>
            </a:r>
            <a:r>
              <a:rPr lang="en-US" dirty="0" smtClean="0"/>
              <a:t> </a:t>
            </a:r>
            <a:r>
              <a:rPr lang="ru-RU" dirty="0" smtClean="0"/>
              <a:t>условиях </a:t>
            </a:r>
            <a:r>
              <a:rPr lang="ru-RU" dirty="0"/>
              <a:t>дневного стационара» </a:t>
            </a:r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Учетная </a:t>
            </a:r>
            <a:r>
              <a:rPr lang="ru-RU" dirty="0"/>
              <a:t>форма №106/у «Медицинское свидетельство о </a:t>
            </a:r>
            <a:r>
              <a:rPr lang="ru-RU" dirty="0" smtClean="0"/>
              <a:t>смерти»</a:t>
            </a:r>
            <a:endParaRPr lang="ru-RU" dirty="0"/>
          </a:p>
          <a:p>
            <a:r>
              <a:rPr lang="ru-RU" dirty="0" smtClean="0"/>
              <a:t>Учетная </a:t>
            </a:r>
            <a:r>
              <a:rPr lang="ru-RU" dirty="0"/>
              <a:t>форма №106-2/у «Медицинское свидетельство о перинатальной  </a:t>
            </a:r>
            <a:r>
              <a:rPr lang="ru-RU" dirty="0" smtClean="0"/>
              <a:t>смертности»</a:t>
            </a:r>
            <a:r>
              <a:rPr lang="en-US" dirty="0" smtClean="0"/>
              <a:t> </a:t>
            </a:r>
            <a:r>
              <a:rPr lang="ru-RU" dirty="0" smtClean="0"/>
              <a:t>Приказ </a:t>
            </a:r>
            <a:r>
              <a:rPr lang="ru-RU" dirty="0"/>
              <a:t>МЗ РФ от 15.04.2021 №</a:t>
            </a:r>
            <a:r>
              <a:rPr lang="ru-RU" dirty="0" smtClean="0"/>
              <a:t>352н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026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9906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C00000"/>
                </a:solidFill>
              </a:rPr>
              <a:t>Возрастные группы населения таблица 2000 формы № 14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340768"/>
            <a:ext cx="8604000" cy="5136232"/>
          </a:xfrm>
        </p:spPr>
        <p:txBody>
          <a:bodyPr>
            <a:normAutofit fontScale="77500" lnSpcReduction="20000"/>
          </a:bodyPr>
          <a:lstStyle/>
          <a:p>
            <a:r>
              <a:rPr lang="ru-RU" dirty="0"/>
              <a:t>Состоит из 3 </a:t>
            </a:r>
            <a:r>
              <a:rPr lang="ru-RU" dirty="0" smtClean="0"/>
              <a:t>частей:</a:t>
            </a:r>
          </a:p>
          <a:p>
            <a:r>
              <a:rPr lang="ru-RU" dirty="0" smtClean="0"/>
              <a:t>Часть А (графы 4-12) «Взрослые (18 лет и более)»</a:t>
            </a:r>
          </a:p>
          <a:p>
            <a:r>
              <a:rPr lang="ru-RU" dirty="0" smtClean="0"/>
              <a:t>Часть Б (графы 13-21) «Взрослые старше трудоспособного возраста»</a:t>
            </a:r>
          </a:p>
          <a:p>
            <a:r>
              <a:rPr lang="ru-RU" dirty="0" smtClean="0"/>
              <a:t>Часть В (графы 22-33) «Дети в возрасте 0-17 лет, включительно»</a:t>
            </a:r>
            <a:endParaRPr lang="ru-RU" dirty="0"/>
          </a:p>
          <a:p>
            <a:endParaRPr lang="ru-RU" dirty="0" smtClean="0"/>
          </a:p>
          <a:p>
            <a:r>
              <a:rPr lang="ru-RU" dirty="0" smtClean="0"/>
              <a:t>В </a:t>
            </a:r>
            <a:r>
              <a:rPr lang="ru-RU" dirty="0"/>
              <a:t>соответствии с Приказом Росстата от 17 июля 2019 г. № 409 «</a:t>
            </a:r>
            <a:r>
              <a:rPr lang="ru-RU" dirty="0" smtClean="0"/>
              <a:t>Об утверждении </a:t>
            </a:r>
            <a:r>
              <a:rPr lang="ru-RU" dirty="0"/>
              <a:t>методики определения </a:t>
            </a:r>
            <a:r>
              <a:rPr lang="ru-RU" dirty="0" smtClean="0"/>
              <a:t>возрастных </a:t>
            </a:r>
            <a:r>
              <a:rPr lang="ru-RU" dirty="0"/>
              <a:t>групп </a:t>
            </a:r>
            <a:r>
              <a:rPr lang="ru-RU" dirty="0" smtClean="0"/>
              <a:t>населения» в </a:t>
            </a:r>
            <a:r>
              <a:rPr lang="ru-RU" dirty="0" smtClean="0"/>
              <a:t>2024 </a:t>
            </a:r>
            <a:r>
              <a:rPr lang="ru-RU" dirty="0"/>
              <a:t> </a:t>
            </a:r>
            <a:r>
              <a:rPr lang="ru-RU" dirty="0" smtClean="0"/>
              <a:t>году </a:t>
            </a:r>
            <a:r>
              <a:rPr lang="ru-RU" dirty="0" smtClean="0"/>
              <a:t>ко </a:t>
            </a:r>
            <a:r>
              <a:rPr lang="ru-RU" dirty="0"/>
              <a:t>взрослым </a:t>
            </a:r>
            <a:r>
              <a:rPr lang="ru-RU" u="sng" dirty="0"/>
              <a:t>старше трудоспособного </a:t>
            </a:r>
            <a:r>
              <a:rPr lang="ru-RU" u="sng" dirty="0" smtClean="0"/>
              <a:t>возраста </a:t>
            </a:r>
            <a:r>
              <a:rPr lang="ru-RU" dirty="0" smtClean="0"/>
              <a:t>относятся</a:t>
            </a:r>
            <a:r>
              <a:rPr lang="ru-RU" dirty="0"/>
              <a:t>:</a:t>
            </a:r>
          </a:p>
          <a:p>
            <a:pPr marL="1252538" indent="185738"/>
            <a:r>
              <a:rPr lang="ru-RU" dirty="0" smtClean="0"/>
              <a:t>Мужчины </a:t>
            </a:r>
            <a:r>
              <a:rPr lang="ru-RU" dirty="0"/>
              <a:t>– с </a:t>
            </a:r>
            <a:r>
              <a:rPr lang="ru-RU" dirty="0" smtClean="0"/>
              <a:t>63 </a:t>
            </a:r>
            <a:r>
              <a:rPr lang="ru-RU" dirty="0"/>
              <a:t>лет</a:t>
            </a:r>
          </a:p>
          <a:p>
            <a:pPr marL="1252538" indent="185738"/>
            <a:r>
              <a:rPr lang="ru-RU" dirty="0"/>
              <a:t>Женщины – с </a:t>
            </a:r>
            <a:r>
              <a:rPr lang="ru-RU" dirty="0" smtClean="0"/>
              <a:t>58 </a:t>
            </a:r>
            <a:r>
              <a:rPr lang="ru-RU" dirty="0"/>
              <a:t>лет</a:t>
            </a:r>
          </a:p>
          <a:p>
            <a:pPr marL="0" indent="0">
              <a:buNone/>
            </a:pPr>
            <a:endParaRPr lang="ru-RU" dirty="0" smtClean="0"/>
          </a:p>
          <a:p>
            <a:pPr marL="1252538" indent="0">
              <a:buNone/>
            </a:pP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72390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48680"/>
            <a:ext cx="8229600" cy="735360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C00000"/>
                </a:solidFill>
              </a:rPr>
              <a:t>В таблицу 2000 </a:t>
            </a:r>
            <a:r>
              <a:rPr lang="ru-RU" sz="3200" spc="30" dirty="0" smtClean="0">
                <a:solidFill>
                  <a:srgbClr val="C00000"/>
                </a:solidFill>
                <a:latin typeface="Verdana"/>
                <a:cs typeface="Verdana"/>
              </a:rPr>
              <a:t>в</a:t>
            </a:r>
            <a:r>
              <a:rPr lang="ru-RU" sz="3200" dirty="0" smtClean="0">
                <a:solidFill>
                  <a:srgbClr val="C00000"/>
                </a:solidFill>
                <a:latin typeface="Verdana"/>
                <a:cs typeface="Verdana"/>
              </a:rPr>
              <a:t>к</a:t>
            </a:r>
            <a:r>
              <a:rPr lang="ru-RU" sz="3200" spc="15" dirty="0" smtClean="0">
                <a:solidFill>
                  <a:srgbClr val="C00000"/>
                </a:solidFill>
                <a:latin typeface="Verdana"/>
                <a:cs typeface="Verdana"/>
              </a:rPr>
              <a:t>л</a:t>
            </a:r>
            <a:r>
              <a:rPr lang="ru-RU" sz="3200" spc="45" dirty="0" smtClean="0">
                <a:solidFill>
                  <a:srgbClr val="C00000"/>
                </a:solidFill>
                <a:latin typeface="Verdana"/>
                <a:cs typeface="Verdana"/>
              </a:rPr>
              <a:t>ю</a:t>
            </a:r>
            <a:r>
              <a:rPr lang="ru-RU" sz="3200" spc="-15" dirty="0" smtClean="0">
                <a:solidFill>
                  <a:srgbClr val="C00000"/>
                </a:solidFill>
                <a:latin typeface="Verdana"/>
                <a:cs typeface="Verdana"/>
              </a:rPr>
              <a:t>ч</a:t>
            </a:r>
            <a:r>
              <a:rPr lang="ru-RU" sz="3200" spc="-45" dirty="0" smtClean="0">
                <a:solidFill>
                  <a:srgbClr val="C00000"/>
                </a:solidFill>
                <a:latin typeface="Verdana"/>
                <a:cs typeface="Verdana"/>
              </a:rPr>
              <a:t>а</a:t>
            </a:r>
            <a:r>
              <a:rPr lang="ru-RU" sz="3200" spc="35" dirty="0" smtClean="0">
                <a:solidFill>
                  <a:srgbClr val="C00000"/>
                </a:solidFill>
                <a:latin typeface="Verdana"/>
                <a:cs typeface="Verdana"/>
              </a:rPr>
              <a:t>ю</a:t>
            </a:r>
            <a:r>
              <a:rPr lang="ru-RU" sz="3200" spc="-25" dirty="0" smtClean="0">
                <a:solidFill>
                  <a:srgbClr val="C00000"/>
                </a:solidFill>
                <a:latin typeface="Verdana"/>
                <a:cs typeface="Verdana"/>
              </a:rPr>
              <a:t>т</a:t>
            </a:r>
            <a:r>
              <a:rPr lang="ru-RU" sz="3200" spc="55" dirty="0" smtClean="0">
                <a:solidFill>
                  <a:srgbClr val="C00000"/>
                </a:solidFill>
                <a:latin typeface="Verdana"/>
                <a:cs typeface="Verdana"/>
              </a:rPr>
              <a:t>с</a:t>
            </a:r>
            <a:r>
              <a:rPr lang="ru-RU" sz="3200" spc="25" dirty="0" smtClean="0">
                <a:solidFill>
                  <a:srgbClr val="C00000"/>
                </a:solidFill>
                <a:latin typeface="Verdana"/>
                <a:cs typeface="Verdana"/>
              </a:rPr>
              <a:t>я</a:t>
            </a:r>
            <a:r>
              <a:rPr lang="ru-RU" sz="3200" spc="-240" dirty="0" smtClean="0">
                <a:solidFill>
                  <a:srgbClr val="C00000"/>
                </a:solidFill>
                <a:latin typeface="Verdana"/>
                <a:cs typeface="Verdana"/>
              </a:rPr>
              <a:t> </a:t>
            </a:r>
            <a:r>
              <a:rPr lang="ru-RU" sz="3200" spc="55" dirty="0" smtClean="0">
                <a:solidFill>
                  <a:srgbClr val="C00000"/>
                </a:solidFill>
                <a:latin typeface="Verdana"/>
                <a:cs typeface="Verdana"/>
              </a:rPr>
              <a:t>с</a:t>
            </a:r>
            <a:r>
              <a:rPr lang="ru-RU" sz="3200" spc="50" dirty="0" smtClean="0">
                <a:solidFill>
                  <a:srgbClr val="C00000"/>
                </a:solidFill>
                <a:latin typeface="Verdana"/>
                <a:cs typeface="Verdana"/>
              </a:rPr>
              <a:t>в</a:t>
            </a:r>
            <a:r>
              <a:rPr lang="ru-RU" sz="3200" spc="40" dirty="0" smtClean="0">
                <a:solidFill>
                  <a:srgbClr val="C00000"/>
                </a:solidFill>
                <a:latin typeface="Verdana"/>
                <a:cs typeface="Verdana"/>
              </a:rPr>
              <a:t>е</a:t>
            </a:r>
            <a:r>
              <a:rPr lang="ru-RU" sz="3200" spc="50" dirty="0" smtClean="0">
                <a:solidFill>
                  <a:srgbClr val="C00000"/>
                </a:solidFill>
                <a:latin typeface="Verdana"/>
                <a:cs typeface="Verdana"/>
              </a:rPr>
              <a:t>д</a:t>
            </a:r>
            <a:r>
              <a:rPr lang="ru-RU" sz="3200" spc="40" dirty="0" smtClean="0">
                <a:solidFill>
                  <a:srgbClr val="C00000"/>
                </a:solidFill>
                <a:latin typeface="Verdana"/>
                <a:cs typeface="Verdana"/>
              </a:rPr>
              <a:t>е</a:t>
            </a:r>
            <a:r>
              <a:rPr lang="ru-RU" sz="3200" spc="70" dirty="0" smtClean="0">
                <a:solidFill>
                  <a:srgbClr val="C00000"/>
                </a:solidFill>
                <a:latin typeface="Verdana"/>
                <a:cs typeface="Verdana"/>
              </a:rPr>
              <a:t>н</a:t>
            </a:r>
            <a:r>
              <a:rPr lang="ru-RU" sz="3200" spc="75" dirty="0" smtClean="0">
                <a:solidFill>
                  <a:srgbClr val="C00000"/>
                </a:solidFill>
                <a:latin typeface="Verdana"/>
                <a:cs typeface="Verdana"/>
              </a:rPr>
              <a:t>и</a:t>
            </a:r>
            <a:r>
              <a:rPr lang="ru-RU" sz="3200" spc="-5" dirty="0" smtClean="0">
                <a:solidFill>
                  <a:srgbClr val="C00000"/>
                </a:solidFill>
                <a:latin typeface="Verdana"/>
                <a:cs typeface="Verdana"/>
              </a:rPr>
              <a:t>я:</a:t>
            </a:r>
            <a:endParaRPr lang="ru-RU" sz="3200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280248"/>
          </a:xfrm>
        </p:spPr>
        <p:txBody>
          <a:bodyPr>
            <a:normAutofit fontScale="85000" lnSpcReduction="20000"/>
          </a:bodyPr>
          <a:lstStyle/>
          <a:p>
            <a:pPr marL="354965" indent="-342900">
              <a:spcBef>
                <a:spcPts val="765"/>
              </a:spcBef>
              <a:tabLst>
                <a:tab pos="355600" algn="l"/>
                <a:tab pos="356235" algn="l"/>
              </a:tabLst>
            </a:pPr>
            <a:r>
              <a:rPr lang="ru-RU" spc="70" dirty="0" smtClean="0">
                <a:latin typeface="Verdana"/>
                <a:cs typeface="Verdana"/>
              </a:rPr>
              <a:t>о</a:t>
            </a:r>
            <a:r>
              <a:rPr lang="ru-RU" spc="-204" dirty="0" smtClean="0">
                <a:latin typeface="Verdana"/>
                <a:cs typeface="Verdana"/>
              </a:rPr>
              <a:t> </a:t>
            </a:r>
            <a:r>
              <a:rPr lang="ru-RU" spc="10" dirty="0">
                <a:latin typeface="Verdana"/>
                <a:cs typeface="Verdana"/>
              </a:rPr>
              <a:t>всех</a:t>
            </a:r>
            <a:r>
              <a:rPr lang="ru-RU" spc="-240" dirty="0">
                <a:latin typeface="Verdana"/>
                <a:cs typeface="Verdana"/>
              </a:rPr>
              <a:t> </a:t>
            </a:r>
            <a:r>
              <a:rPr lang="ru-RU" spc="15" dirty="0">
                <a:latin typeface="Verdana"/>
                <a:cs typeface="Verdana"/>
              </a:rPr>
              <a:t>выписанных</a:t>
            </a:r>
            <a:r>
              <a:rPr lang="ru-RU" spc="-229" dirty="0">
                <a:latin typeface="Verdana"/>
                <a:cs typeface="Verdana"/>
              </a:rPr>
              <a:t> </a:t>
            </a:r>
            <a:r>
              <a:rPr lang="ru-RU" spc="15" dirty="0">
                <a:latin typeface="Verdana"/>
                <a:cs typeface="Verdana"/>
              </a:rPr>
              <a:t>пациентах</a:t>
            </a:r>
            <a:r>
              <a:rPr lang="ru-RU" spc="-240" dirty="0">
                <a:latin typeface="Verdana"/>
                <a:cs typeface="Verdana"/>
              </a:rPr>
              <a:t> </a:t>
            </a:r>
            <a:r>
              <a:rPr lang="ru-RU" spc="65" dirty="0" smtClean="0">
                <a:latin typeface="Verdana"/>
                <a:cs typeface="Verdana"/>
              </a:rPr>
              <a:t>из</a:t>
            </a:r>
            <a:r>
              <a:rPr lang="ru-RU" spc="-225" dirty="0" smtClean="0">
                <a:latin typeface="Verdana"/>
                <a:cs typeface="Verdana"/>
              </a:rPr>
              <a:t> </a:t>
            </a:r>
            <a:r>
              <a:rPr lang="ru-RU" spc="10" dirty="0">
                <a:latin typeface="Verdana"/>
                <a:cs typeface="Verdana"/>
              </a:rPr>
              <a:t>всех</a:t>
            </a:r>
            <a:r>
              <a:rPr lang="ru-RU" spc="-245" dirty="0">
                <a:latin typeface="Verdana"/>
                <a:cs typeface="Verdana"/>
              </a:rPr>
              <a:t> </a:t>
            </a:r>
            <a:r>
              <a:rPr lang="ru-RU" spc="5" dirty="0" smtClean="0">
                <a:latin typeface="Verdana"/>
                <a:cs typeface="Verdana"/>
              </a:rPr>
              <a:t>стационаров;</a:t>
            </a:r>
            <a:endParaRPr lang="ru-RU" dirty="0">
              <a:latin typeface="Verdana"/>
              <a:cs typeface="Verdana"/>
            </a:endParaRPr>
          </a:p>
          <a:p>
            <a:pPr marL="354965" indent="-342900">
              <a:spcBef>
                <a:spcPts val="760"/>
              </a:spcBef>
              <a:tabLst>
                <a:tab pos="355600" algn="l"/>
                <a:tab pos="356235" algn="l"/>
              </a:tabLst>
            </a:pPr>
            <a:r>
              <a:rPr lang="ru-RU" spc="70" dirty="0">
                <a:latin typeface="Verdana"/>
                <a:cs typeface="Verdana"/>
              </a:rPr>
              <a:t>о</a:t>
            </a:r>
            <a:r>
              <a:rPr lang="ru-RU" spc="-204" dirty="0">
                <a:latin typeface="Verdana"/>
                <a:cs typeface="Verdana"/>
              </a:rPr>
              <a:t> </a:t>
            </a:r>
            <a:r>
              <a:rPr lang="ru-RU" spc="15" dirty="0">
                <a:latin typeface="Verdana"/>
                <a:cs typeface="Verdana"/>
              </a:rPr>
              <a:t>доставленных</a:t>
            </a:r>
            <a:r>
              <a:rPr lang="ru-RU" spc="-240" dirty="0">
                <a:latin typeface="Verdana"/>
                <a:cs typeface="Verdana"/>
              </a:rPr>
              <a:t> </a:t>
            </a:r>
            <a:r>
              <a:rPr lang="ru-RU" spc="65" dirty="0">
                <a:latin typeface="Verdana"/>
                <a:cs typeface="Verdana"/>
              </a:rPr>
              <a:t>по</a:t>
            </a:r>
            <a:r>
              <a:rPr lang="ru-RU" spc="-210" dirty="0">
                <a:latin typeface="Verdana"/>
                <a:cs typeface="Verdana"/>
              </a:rPr>
              <a:t> </a:t>
            </a:r>
            <a:r>
              <a:rPr lang="ru-RU" spc="55" dirty="0">
                <a:latin typeface="Verdana"/>
                <a:cs typeface="Verdana"/>
              </a:rPr>
              <a:t>экстренным</a:t>
            </a:r>
            <a:r>
              <a:rPr lang="ru-RU" spc="-254" dirty="0">
                <a:latin typeface="Verdana"/>
                <a:cs typeface="Verdana"/>
              </a:rPr>
              <a:t> </a:t>
            </a:r>
            <a:r>
              <a:rPr lang="ru-RU" spc="5" dirty="0">
                <a:latin typeface="Verdana"/>
                <a:cs typeface="Verdana"/>
              </a:rPr>
              <a:t>показаниям,</a:t>
            </a:r>
            <a:r>
              <a:rPr lang="ru-RU" spc="-220" dirty="0">
                <a:latin typeface="Verdana"/>
                <a:cs typeface="Verdana"/>
              </a:rPr>
              <a:t> </a:t>
            </a:r>
            <a:r>
              <a:rPr lang="ru-RU" spc="40" dirty="0">
                <a:latin typeface="Verdana"/>
                <a:cs typeface="Verdana"/>
              </a:rPr>
              <a:t>в</a:t>
            </a:r>
            <a:r>
              <a:rPr lang="ru-RU" spc="-210" dirty="0">
                <a:latin typeface="Verdana"/>
                <a:cs typeface="Verdana"/>
              </a:rPr>
              <a:t> </a:t>
            </a:r>
            <a:r>
              <a:rPr lang="ru-RU" spc="80" dirty="0">
                <a:latin typeface="Verdana"/>
                <a:cs typeface="Verdana"/>
              </a:rPr>
              <a:t>том</a:t>
            </a:r>
            <a:r>
              <a:rPr lang="ru-RU" spc="-225" dirty="0">
                <a:latin typeface="Verdana"/>
                <a:cs typeface="Verdana"/>
              </a:rPr>
              <a:t> </a:t>
            </a:r>
            <a:r>
              <a:rPr lang="ru-RU" spc="45" dirty="0">
                <a:latin typeface="Verdana"/>
                <a:cs typeface="Verdana"/>
              </a:rPr>
              <a:t>числе</a:t>
            </a:r>
            <a:r>
              <a:rPr lang="ru-RU" spc="-235" dirty="0">
                <a:latin typeface="Verdana"/>
                <a:cs typeface="Verdana"/>
              </a:rPr>
              <a:t> </a:t>
            </a:r>
            <a:r>
              <a:rPr lang="ru-RU" spc="20" dirty="0" smtClean="0">
                <a:latin typeface="Verdana"/>
                <a:cs typeface="Verdana"/>
              </a:rPr>
              <a:t>СМП;</a:t>
            </a:r>
            <a:endParaRPr lang="ru-RU" dirty="0">
              <a:latin typeface="Verdana"/>
              <a:cs typeface="Verdana"/>
            </a:endParaRPr>
          </a:p>
          <a:p>
            <a:pPr marL="354965" indent="-342900">
              <a:spcBef>
                <a:spcPts val="755"/>
              </a:spcBef>
              <a:tabLst>
                <a:tab pos="355600" algn="l"/>
                <a:tab pos="356235" algn="l"/>
              </a:tabLst>
            </a:pPr>
            <a:r>
              <a:rPr lang="ru-RU" spc="70" dirty="0">
                <a:latin typeface="Verdana"/>
                <a:cs typeface="Verdana"/>
              </a:rPr>
              <a:t>о</a:t>
            </a:r>
            <a:r>
              <a:rPr lang="ru-RU" spc="-204" dirty="0">
                <a:latin typeface="Verdana"/>
                <a:cs typeface="Verdana"/>
              </a:rPr>
              <a:t> </a:t>
            </a:r>
            <a:r>
              <a:rPr lang="ru-RU" spc="65" dirty="0">
                <a:latin typeface="Verdana"/>
                <a:cs typeface="Verdana"/>
              </a:rPr>
              <a:t>п</a:t>
            </a:r>
            <a:r>
              <a:rPr lang="ru-RU" spc="120" dirty="0">
                <a:latin typeface="Verdana"/>
                <a:cs typeface="Verdana"/>
              </a:rPr>
              <a:t>р</a:t>
            </a:r>
            <a:r>
              <a:rPr lang="ru-RU" spc="45" dirty="0">
                <a:latin typeface="Verdana"/>
                <a:cs typeface="Verdana"/>
              </a:rPr>
              <a:t>о</a:t>
            </a:r>
            <a:r>
              <a:rPr lang="ru-RU" spc="5" dirty="0">
                <a:latin typeface="Verdana"/>
                <a:cs typeface="Verdana"/>
              </a:rPr>
              <a:t>в</a:t>
            </a:r>
            <a:r>
              <a:rPr lang="ru-RU" spc="40" dirty="0">
                <a:latin typeface="Verdana"/>
                <a:cs typeface="Verdana"/>
              </a:rPr>
              <a:t>е</a:t>
            </a:r>
            <a:r>
              <a:rPr lang="ru-RU" spc="60" dirty="0">
                <a:latin typeface="Verdana"/>
                <a:cs typeface="Verdana"/>
              </a:rPr>
              <a:t>д</a:t>
            </a:r>
            <a:r>
              <a:rPr lang="ru-RU" spc="40" dirty="0">
                <a:latin typeface="Verdana"/>
                <a:cs typeface="Verdana"/>
              </a:rPr>
              <a:t>е</a:t>
            </a:r>
            <a:r>
              <a:rPr lang="ru-RU" spc="55" dirty="0">
                <a:latin typeface="Verdana"/>
                <a:cs typeface="Verdana"/>
              </a:rPr>
              <a:t>н</a:t>
            </a:r>
            <a:r>
              <a:rPr lang="ru-RU" spc="70" dirty="0">
                <a:latin typeface="Verdana"/>
                <a:cs typeface="Verdana"/>
              </a:rPr>
              <a:t>н</a:t>
            </a:r>
            <a:r>
              <a:rPr lang="ru-RU" spc="-10" dirty="0">
                <a:latin typeface="Verdana"/>
                <a:cs typeface="Verdana"/>
              </a:rPr>
              <a:t>ы</a:t>
            </a:r>
            <a:r>
              <a:rPr lang="ru-RU" spc="-100" dirty="0">
                <a:latin typeface="Verdana"/>
                <a:cs typeface="Verdana"/>
              </a:rPr>
              <a:t>х</a:t>
            </a:r>
            <a:r>
              <a:rPr lang="ru-RU" spc="-240" dirty="0">
                <a:latin typeface="Verdana"/>
                <a:cs typeface="Verdana"/>
              </a:rPr>
              <a:t> </a:t>
            </a:r>
            <a:r>
              <a:rPr lang="ru-RU" dirty="0" smtClean="0">
                <a:latin typeface="Verdana"/>
                <a:cs typeface="Verdana"/>
              </a:rPr>
              <a:t>к</a:t>
            </a:r>
            <a:r>
              <a:rPr lang="ru-RU" spc="55" dirty="0" smtClean="0">
                <a:latin typeface="Verdana"/>
                <a:cs typeface="Verdana"/>
              </a:rPr>
              <a:t>о</a:t>
            </a:r>
            <a:r>
              <a:rPr lang="ru-RU" spc="100" dirty="0" smtClean="0">
                <a:latin typeface="Verdana"/>
                <a:cs typeface="Verdana"/>
              </a:rPr>
              <a:t>й</a:t>
            </a:r>
            <a:r>
              <a:rPr lang="ru-RU" spc="-15" dirty="0" smtClean="0">
                <a:latin typeface="Verdana"/>
                <a:cs typeface="Verdana"/>
              </a:rPr>
              <a:t>к</a:t>
            </a:r>
            <a:r>
              <a:rPr lang="ru-RU" spc="40" dirty="0" smtClean="0">
                <a:latin typeface="Verdana"/>
                <a:cs typeface="Verdana"/>
              </a:rPr>
              <a:t>о</a:t>
            </a:r>
            <a:r>
              <a:rPr lang="ru-RU" spc="15" dirty="0" smtClean="0">
                <a:latin typeface="Tahoma"/>
                <a:cs typeface="Tahoma"/>
              </a:rPr>
              <a:t>-</a:t>
            </a:r>
            <a:r>
              <a:rPr lang="ru-RU" spc="60" dirty="0" smtClean="0">
                <a:latin typeface="Verdana"/>
                <a:cs typeface="Verdana"/>
              </a:rPr>
              <a:t>д</a:t>
            </a:r>
            <a:r>
              <a:rPr lang="ru-RU" spc="55" dirty="0" smtClean="0">
                <a:latin typeface="Verdana"/>
                <a:cs typeface="Verdana"/>
              </a:rPr>
              <a:t>н</a:t>
            </a:r>
            <a:r>
              <a:rPr lang="ru-RU" spc="-5" dirty="0" smtClean="0">
                <a:latin typeface="Verdana"/>
                <a:cs typeface="Verdana"/>
              </a:rPr>
              <a:t>я</a:t>
            </a:r>
            <a:r>
              <a:rPr lang="ru-RU" spc="-120" dirty="0" smtClean="0">
                <a:latin typeface="Verdana"/>
                <a:cs typeface="Verdana"/>
              </a:rPr>
              <a:t>х</a:t>
            </a:r>
            <a:r>
              <a:rPr lang="ru-RU" spc="-275" dirty="0" smtClean="0">
                <a:latin typeface="Verdana"/>
                <a:cs typeface="Verdana"/>
              </a:rPr>
              <a:t>;</a:t>
            </a:r>
            <a:endParaRPr lang="ru-RU" dirty="0">
              <a:latin typeface="Verdana"/>
              <a:cs typeface="Verdana"/>
            </a:endParaRPr>
          </a:p>
          <a:p>
            <a:pPr marL="354965" indent="-342900">
              <a:spcBef>
                <a:spcPts val="770"/>
              </a:spcBef>
              <a:tabLst>
                <a:tab pos="355600" algn="l"/>
                <a:tab pos="356235" algn="l"/>
              </a:tabLst>
            </a:pPr>
            <a:r>
              <a:rPr lang="ru-RU" spc="55" dirty="0">
                <a:latin typeface="Verdana"/>
                <a:cs typeface="Verdana"/>
              </a:rPr>
              <a:t>о</a:t>
            </a:r>
            <a:r>
              <a:rPr lang="ru-RU" spc="95" dirty="0">
                <a:latin typeface="Verdana"/>
                <a:cs typeface="Verdana"/>
              </a:rPr>
              <a:t>б</a:t>
            </a:r>
            <a:r>
              <a:rPr lang="ru-RU" spc="-220" dirty="0">
                <a:latin typeface="Verdana"/>
                <a:cs typeface="Verdana"/>
              </a:rPr>
              <a:t> </a:t>
            </a:r>
            <a:r>
              <a:rPr lang="ru-RU" spc="75" dirty="0">
                <a:latin typeface="Verdana"/>
                <a:cs typeface="Verdana"/>
              </a:rPr>
              <a:t>у</a:t>
            </a:r>
            <a:r>
              <a:rPr lang="ru-RU" spc="65" dirty="0">
                <a:latin typeface="Verdana"/>
                <a:cs typeface="Verdana"/>
              </a:rPr>
              <a:t>м</a:t>
            </a:r>
            <a:r>
              <a:rPr lang="ru-RU" spc="40" dirty="0">
                <a:latin typeface="Verdana"/>
                <a:cs typeface="Verdana"/>
              </a:rPr>
              <a:t>е</a:t>
            </a:r>
            <a:r>
              <a:rPr lang="ru-RU" spc="105" dirty="0">
                <a:latin typeface="Verdana"/>
                <a:cs typeface="Verdana"/>
              </a:rPr>
              <a:t>р</a:t>
            </a:r>
            <a:r>
              <a:rPr lang="ru-RU" spc="90" dirty="0">
                <a:latin typeface="Verdana"/>
                <a:cs typeface="Verdana"/>
              </a:rPr>
              <a:t>ш</a:t>
            </a:r>
            <a:r>
              <a:rPr lang="ru-RU" spc="85" dirty="0">
                <a:latin typeface="Verdana"/>
                <a:cs typeface="Verdana"/>
              </a:rPr>
              <a:t>и</a:t>
            </a:r>
            <a:r>
              <a:rPr lang="ru-RU" spc="-100" dirty="0">
                <a:latin typeface="Verdana"/>
                <a:cs typeface="Verdana"/>
              </a:rPr>
              <a:t>х</a:t>
            </a:r>
            <a:r>
              <a:rPr lang="ru-RU" spc="-245" dirty="0">
                <a:latin typeface="Verdana"/>
                <a:cs typeface="Verdana"/>
              </a:rPr>
              <a:t> </a:t>
            </a:r>
            <a:r>
              <a:rPr lang="ru-RU" spc="30" dirty="0">
                <a:latin typeface="Verdana"/>
                <a:cs typeface="Verdana"/>
              </a:rPr>
              <a:t>в</a:t>
            </a:r>
            <a:r>
              <a:rPr lang="ru-RU" spc="70" dirty="0">
                <a:latin typeface="Verdana"/>
                <a:cs typeface="Verdana"/>
              </a:rPr>
              <a:t>о</a:t>
            </a:r>
            <a:r>
              <a:rPr lang="ru-RU" spc="-229" dirty="0">
                <a:latin typeface="Verdana"/>
                <a:cs typeface="Verdana"/>
              </a:rPr>
              <a:t> </a:t>
            </a:r>
            <a:r>
              <a:rPr lang="ru-RU" spc="30" dirty="0">
                <a:latin typeface="Verdana"/>
                <a:cs typeface="Verdana"/>
              </a:rPr>
              <a:t>в</a:t>
            </a:r>
            <a:r>
              <a:rPr lang="ru-RU" spc="65" dirty="0">
                <a:latin typeface="Verdana"/>
                <a:cs typeface="Verdana"/>
              </a:rPr>
              <a:t>с</a:t>
            </a:r>
            <a:r>
              <a:rPr lang="ru-RU" spc="40" dirty="0">
                <a:latin typeface="Verdana"/>
                <a:cs typeface="Verdana"/>
              </a:rPr>
              <a:t>е</a:t>
            </a:r>
            <a:r>
              <a:rPr lang="ru-RU" spc="-100" dirty="0">
                <a:latin typeface="Verdana"/>
                <a:cs typeface="Verdana"/>
              </a:rPr>
              <a:t>х</a:t>
            </a:r>
            <a:r>
              <a:rPr lang="ru-RU" spc="-245" dirty="0">
                <a:latin typeface="Verdana"/>
                <a:cs typeface="Verdana"/>
              </a:rPr>
              <a:t> </a:t>
            </a:r>
            <a:r>
              <a:rPr lang="ru-RU" spc="35" dirty="0" smtClean="0">
                <a:latin typeface="Verdana"/>
                <a:cs typeface="Verdana"/>
              </a:rPr>
              <a:t>с</a:t>
            </a:r>
            <a:r>
              <a:rPr lang="ru-RU" spc="25" dirty="0" smtClean="0">
                <a:latin typeface="Verdana"/>
                <a:cs typeface="Verdana"/>
              </a:rPr>
              <a:t>т</a:t>
            </a:r>
            <a:r>
              <a:rPr lang="ru-RU" spc="-40" dirty="0" smtClean="0">
                <a:latin typeface="Verdana"/>
                <a:cs typeface="Verdana"/>
              </a:rPr>
              <a:t>а</a:t>
            </a:r>
            <a:r>
              <a:rPr lang="ru-RU" spc="65" dirty="0" smtClean="0">
                <a:latin typeface="Verdana"/>
                <a:cs typeface="Verdana"/>
              </a:rPr>
              <a:t>ц</a:t>
            </a:r>
            <a:r>
              <a:rPr lang="ru-RU" spc="85" dirty="0" smtClean="0">
                <a:latin typeface="Verdana"/>
                <a:cs typeface="Verdana"/>
              </a:rPr>
              <a:t>и</a:t>
            </a:r>
            <a:r>
              <a:rPr lang="ru-RU" spc="40" dirty="0" smtClean="0">
                <a:latin typeface="Verdana"/>
                <a:cs typeface="Verdana"/>
              </a:rPr>
              <a:t>о</a:t>
            </a:r>
            <a:r>
              <a:rPr lang="ru-RU" spc="65" dirty="0" smtClean="0">
                <a:latin typeface="Verdana"/>
                <a:cs typeface="Verdana"/>
              </a:rPr>
              <a:t>н</a:t>
            </a:r>
            <a:r>
              <a:rPr lang="ru-RU" spc="-55" dirty="0" smtClean="0">
                <a:latin typeface="Verdana"/>
                <a:cs typeface="Verdana"/>
              </a:rPr>
              <a:t>а</a:t>
            </a:r>
            <a:r>
              <a:rPr lang="ru-RU" spc="105" dirty="0" smtClean="0">
                <a:latin typeface="Verdana"/>
                <a:cs typeface="Verdana"/>
              </a:rPr>
              <a:t>р</a:t>
            </a:r>
            <a:r>
              <a:rPr lang="ru-RU" spc="-40" dirty="0" smtClean="0">
                <a:latin typeface="Verdana"/>
                <a:cs typeface="Verdana"/>
              </a:rPr>
              <a:t>а</a:t>
            </a:r>
            <a:r>
              <a:rPr lang="ru-RU" spc="-135" dirty="0" smtClean="0">
                <a:latin typeface="Verdana"/>
                <a:cs typeface="Verdana"/>
              </a:rPr>
              <a:t>х</a:t>
            </a:r>
            <a:r>
              <a:rPr lang="ru-RU" spc="-275" dirty="0" smtClean="0">
                <a:latin typeface="Verdana"/>
                <a:cs typeface="Verdana"/>
              </a:rPr>
              <a:t>;</a:t>
            </a:r>
            <a:endParaRPr lang="ru-RU" dirty="0">
              <a:latin typeface="Verdana"/>
              <a:cs typeface="Verdana"/>
            </a:endParaRPr>
          </a:p>
          <a:p>
            <a:pPr marL="354965" marR="5080" indent="-342900">
              <a:spcBef>
                <a:spcPts val="1030"/>
              </a:spcBef>
              <a:tabLst>
                <a:tab pos="355600" algn="l"/>
                <a:tab pos="356235" algn="l"/>
              </a:tabLst>
            </a:pPr>
            <a:r>
              <a:rPr lang="ru-RU" spc="70" dirty="0">
                <a:latin typeface="Verdana"/>
                <a:cs typeface="Verdana"/>
              </a:rPr>
              <a:t>о</a:t>
            </a:r>
            <a:r>
              <a:rPr lang="ru-RU" spc="-204" dirty="0">
                <a:latin typeface="Verdana"/>
                <a:cs typeface="Verdana"/>
              </a:rPr>
              <a:t> </a:t>
            </a:r>
            <a:r>
              <a:rPr lang="ru-RU" spc="45" dirty="0">
                <a:latin typeface="Verdana"/>
                <a:cs typeface="Verdana"/>
              </a:rPr>
              <a:t>числе</a:t>
            </a:r>
            <a:r>
              <a:rPr lang="ru-RU" spc="-235" dirty="0">
                <a:latin typeface="Verdana"/>
                <a:cs typeface="Verdana"/>
              </a:rPr>
              <a:t> </a:t>
            </a:r>
            <a:r>
              <a:rPr lang="ru-RU" spc="45" dirty="0">
                <a:latin typeface="Verdana"/>
                <a:cs typeface="Verdana"/>
              </a:rPr>
              <a:t>вскрытий</a:t>
            </a:r>
            <a:r>
              <a:rPr lang="ru-RU" spc="-245" dirty="0">
                <a:latin typeface="Verdana"/>
                <a:cs typeface="Verdana"/>
              </a:rPr>
              <a:t> </a:t>
            </a:r>
            <a:r>
              <a:rPr lang="ru-RU" spc="10" dirty="0">
                <a:latin typeface="Verdana"/>
                <a:cs typeface="Verdana"/>
              </a:rPr>
              <a:t>(патологоанатомических</a:t>
            </a:r>
            <a:r>
              <a:rPr lang="ru-RU" spc="-229" dirty="0">
                <a:latin typeface="Verdana"/>
                <a:cs typeface="Verdana"/>
              </a:rPr>
              <a:t> </a:t>
            </a:r>
            <a:r>
              <a:rPr lang="ru-RU" spc="110" dirty="0">
                <a:latin typeface="Verdana"/>
                <a:cs typeface="Verdana"/>
              </a:rPr>
              <a:t>и</a:t>
            </a:r>
            <a:r>
              <a:rPr lang="ru-RU" spc="-215" dirty="0">
                <a:latin typeface="Verdana"/>
                <a:cs typeface="Verdana"/>
              </a:rPr>
              <a:t> </a:t>
            </a:r>
            <a:r>
              <a:rPr lang="ru-RU" spc="30" dirty="0">
                <a:latin typeface="Verdana"/>
                <a:cs typeface="Verdana"/>
              </a:rPr>
              <a:t>судебно</a:t>
            </a:r>
            <a:r>
              <a:rPr lang="ru-RU" spc="30" dirty="0">
                <a:latin typeface="Tahoma"/>
                <a:cs typeface="Tahoma"/>
              </a:rPr>
              <a:t>-</a:t>
            </a:r>
            <a:r>
              <a:rPr lang="ru-RU" spc="30" dirty="0">
                <a:latin typeface="Verdana"/>
                <a:cs typeface="Verdana"/>
              </a:rPr>
              <a:t>медицинских)</a:t>
            </a:r>
            <a:r>
              <a:rPr lang="ru-RU" spc="-229" dirty="0">
                <a:latin typeface="Verdana"/>
                <a:cs typeface="Verdana"/>
              </a:rPr>
              <a:t> </a:t>
            </a:r>
            <a:r>
              <a:rPr lang="ru-RU" spc="110" dirty="0">
                <a:latin typeface="Verdana"/>
                <a:cs typeface="Verdana"/>
              </a:rPr>
              <a:t>и</a:t>
            </a:r>
            <a:r>
              <a:rPr lang="ru-RU" spc="-215" dirty="0">
                <a:latin typeface="Verdana"/>
                <a:cs typeface="Verdana"/>
              </a:rPr>
              <a:t> </a:t>
            </a:r>
            <a:r>
              <a:rPr lang="ru-RU" spc="50" dirty="0">
                <a:latin typeface="Verdana"/>
                <a:cs typeface="Verdana"/>
              </a:rPr>
              <a:t>числе </a:t>
            </a:r>
            <a:r>
              <a:rPr lang="ru-RU" spc="-685" dirty="0">
                <a:latin typeface="Verdana"/>
                <a:cs typeface="Verdana"/>
              </a:rPr>
              <a:t> </a:t>
            </a:r>
            <a:r>
              <a:rPr lang="ru-RU" spc="45" dirty="0">
                <a:latin typeface="Verdana"/>
                <a:cs typeface="Verdana"/>
              </a:rPr>
              <a:t>расхождений</a:t>
            </a:r>
            <a:r>
              <a:rPr lang="ru-RU" spc="-250" dirty="0">
                <a:latin typeface="Verdana"/>
                <a:cs typeface="Verdana"/>
              </a:rPr>
              <a:t> </a:t>
            </a:r>
            <a:r>
              <a:rPr lang="ru-RU" spc="40" dirty="0" smtClean="0">
                <a:latin typeface="Verdana"/>
                <a:cs typeface="Verdana"/>
              </a:rPr>
              <a:t>диагнозов.</a:t>
            </a:r>
            <a:endParaRPr lang="ru-RU" dirty="0">
              <a:latin typeface="Verdana"/>
              <a:cs typeface="Verdana"/>
            </a:endParaRPr>
          </a:p>
          <a:p>
            <a:pPr marL="12700">
              <a:spcBef>
                <a:spcPts val="720"/>
              </a:spcBef>
            </a:pPr>
            <a:r>
              <a:rPr lang="ru-RU" b="1" spc="125" dirty="0">
                <a:latin typeface="Verdana"/>
                <a:cs typeface="Verdana"/>
              </a:rPr>
              <a:t>В</a:t>
            </a:r>
            <a:r>
              <a:rPr lang="ru-RU" b="1" spc="-204" dirty="0">
                <a:latin typeface="Verdana"/>
                <a:cs typeface="Verdana"/>
              </a:rPr>
              <a:t> </a:t>
            </a:r>
            <a:r>
              <a:rPr lang="ru-RU" b="1" spc="20" dirty="0">
                <a:latin typeface="Verdana"/>
                <a:cs typeface="Verdana"/>
              </a:rPr>
              <a:t>таблицу</a:t>
            </a:r>
            <a:r>
              <a:rPr lang="ru-RU" b="1" spc="-220" dirty="0">
                <a:latin typeface="Verdana"/>
                <a:cs typeface="Verdana"/>
              </a:rPr>
              <a:t> </a:t>
            </a:r>
            <a:r>
              <a:rPr lang="ru-RU" b="1" spc="5" dirty="0">
                <a:latin typeface="Verdana"/>
                <a:cs typeface="Verdana"/>
              </a:rPr>
              <a:t>2000</a:t>
            </a:r>
            <a:r>
              <a:rPr lang="ru-RU" b="1" spc="-240" dirty="0">
                <a:latin typeface="Verdana"/>
                <a:cs typeface="Verdana"/>
              </a:rPr>
              <a:t> </a:t>
            </a:r>
            <a:r>
              <a:rPr lang="ru-RU" b="1" spc="70" dirty="0">
                <a:solidFill>
                  <a:srgbClr val="C00000"/>
                </a:solidFill>
                <a:latin typeface="Verdana"/>
                <a:cs typeface="Verdana"/>
              </a:rPr>
              <a:t>не</a:t>
            </a:r>
            <a:r>
              <a:rPr lang="ru-RU" b="1" spc="-204" dirty="0">
                <a:solidFill>
                  <a:srgbClr val="C00000"/>
                </a:solidFill>
                <a:latin typeface="Verdana"/>
                <a:cs typeface="Verdana"/>
              </a:rPr>
              <a:t> </a:t>
            </a:r>
            <a:r>
              <a:rPr lang="ru-RU" b="1" spc="10" dirty="0">
                <a:solidFill>
                  <a:srgbClr val="C00000"/>
                </a:solidFill>
                <a:latin typeface="Verdana"/>
                <a:cs typeface="Verdana"/>
              </a:rPr>
              <a:t>включаются</a:t>
            </a:r>
            <a:r>
              <a:rPr lang="ru-RU" b="1" spc="-235" dirty="0">
                <a:solidFill>
                  <a:srgbClr val="C00000"/>
                </a:solidFill>
                <a:latin typeface="Verdana"/>
                <a:cs typeface="Verdana"/>
              </a:rPr>
              <a:t> </a:t>
            </a:r>
            <a:r>
              <a:rPr lang="ru-RU" b="1" spc="50" dirty="0">
                <a:latin typeface="Verdana"/>
                <a:cs typeface="Verdana"/>
              </a:rPr>
              <a:t>сведения</a:t>
            </a:r>
            <a:r>
              <a:rPr lang="ru-RU" b="1" spc="-235" dirty="0">
                <a:latin typeface="Verdana"/>
                <a:cs typeface="Verdana"/>
              </a:rPr>
              <a:t> </a:t>
            </a:r>
            <a:r>
              <a:rPr lang="ru-RU" b="1" spc="70" dirty="0">
                <a:latin typeface="Verdana"/>
                <a:cs typeface="Verdana"/>
              </a:rPr>
              <a:t>о</a:t>
            </a:r>
            <a:r>
              <a:rPr lang="ru-RU" b="1" spc="-195" dirty="0">
                <a:latin typeface="Verdana"/>
                <a:cs typeface="Verdana"/>
              </a:rPr>
              <a:t> </a:t>
            </a:r>
            <a:r>
              <a:rPr lang="ru-RU" b="1" spc="-20" dirty="0">
                <a:latin typeface="Verdana"/>
                <a:cs typeface="Verdana"/>
              </a:rPr>
              <a:t>пациентах,</a:t>
            </a:r>
            <a:r>
              <a:rPr lang="ru-RU" b="1" spc="-215" dirty="0">
                <a:latin typeface="Verdana"/>
                <a:cs typeface="Verdana"/>
              </a:rPr>
              <a:t> </a:t>
            </a:r>
            <a:r>
              <a:rPr lang="ru-RU" b="1" spc="35" dirty="0">
                <a:latin typeface="Verdana"/>
                <a:cs typeface="Verdana"/>
              </a:rPr>
              <a:t>переведенных</a:t>
            </a:r>
            <a:r>
              <a:rPr lang="ru-RU" b="1" spc="-235" dirty="0">
                <a:latin typeface="Verdana"/>
                <a:cs typeface="Verdana"/>
              </a:rPr>
              <a:t> </a:t>
            </a:r>
            <a:r>
              <a:rPr lang="ru-RU" b="1" spc="40" dirty="0">
                <a:latin typeface="Verdana"/>
                <a:cs typeface="Verdana"/>
              </a:rPr>
              <a:t>в</a:t>
            </a:r>
            <a:r>
              <a:rPr lang="ru-RU" b="1" spc="-200" dirty="0">
                <a:latin typeface="Verdana"/>
                <a:cs typeface="Verdana"/>
              </a:rPr>
              <a:t> </a:t>
            </a:r>
            <a:r>
              <a:rPr lang="ru-RU" b="1" spc="45" dirty="0" smtClean="0">
                <a:latin typeface="Verdana"/>
                <a:cs typeface="Verdana"/>
              </a:rPr>
              <a:t>другие </a:t>
            </a:r>
            <a:r>
              <a:rPr lang="ru-RU" b="1" spc="55" dirty="0" smtClean="0">
                <a:latin typeface="Verdana"/>
                <a:cs typeface="Verdana"/>
              </a:rPr>
              <a:t>о</a:t>
            </a:r>
            <a:r>
              <a:rPr lang="ru-RU" b="1" spc="114" dirty="0" smtClean="0">
                <a:latin typeface="Verdana"/>
                <a:cs typeface="Verdana"/>
              </a:rPr>
              <a:t>р</a:t>
            </a:r>
            <a:r>
              <a:rPr lang="ru-RU" b="1" spc="25" dirty="0" smtClean="0">
                <a:latin typeface="Verdana"/>
                <a:cs typeface="Verdana"/>
              </a:rPr>
              <a:t>г</a:t>
            </a:r>
            <a:r>
              <a:rPr lang="ru-RU" b="1" spc="-40" dirty="0" smtClean="0">
                <a:latin typeface="Verdana"/>
                <a:cs typeface="Verdana"/>
              </a:rPr>
              <a:t>а</a:t>
            </a:r>
            <a:r>
              <a:rPr lang="ru-RU" b="1" spc="55" dirty="0" smtClean="0">
                <a:latin typeface="Verdana"/>
                <a:cs typeface="Verdana"/>
              </a:rPr>
              <a:t>н</a:t>
            </a:r>
            <a:r>
              <a:rPr lang="ru-RU" b="1" spc="85" dirty="0" smtClean="0">
                <a:latin typeface="Verdana"/>
                <a:cs typeface="Verdana"/>
              </a:rPr>
              <a:t>и</a:t>
            </a:r>
            <a:r>
              <a:rPr lang="ru-RU" b="1" spc="15" dirty="0" smtClean="0">
                <a:latin typeface="Verdana"/>
                <a:cs typeface="Verdana"/>
              </a:rPr>
              <a:t>з</a:t>
            </a:r>
            <a:r>
              <a:rPr lang="ru-RU" b="1" spc="-40" dirty="0" smtClean="0">
                <a:latin typeface="Verdana"/>
                <a:cs typeface="Verdana"/>
              </a:rPr>
              <a:t>а</a:t>
            </a:r>
            <a:r>
              <a:rPr lang="ru-RU" b="1" spc="65" dirty="0" smtClean="0">
                <a:latin typeface="Verdana"/>
                <a:cs typeface="Verdana"/>
              </a:rPr>
              <a:t>ц</a:t>
            </a:r>
            <a:r>
              <a:rPr lang="ru-RU" b="1" spc="70" dirty="0" smtClean="0">
                <a:latin typeface="Verdana"/>
                <a:cs typeface="Verdana"/>
              </a:rPr>
              <a:t>и</a:t>
            </a:r>
            <a:r>
              <a:rPr lang="ru-RU" b="1" spc="110" dirty="0" smtClean="0">
                <a:latin typeface="Verdana"/>
                <a:cs typeface="Verdana"/>
              </a:rPr>
              <a:t>и</a:t>
            </a:r>
            <a:r>
              <a:rPr lang="ru-RU" b="1" spc="-240" dirty="0" smtClean="0">
                <a:latin typeface="Verdana"/>
                <a:cs typeface="Verdana"/>
              </a:rPr>
              <a:t> </a:t>
            </a:r>
            <a:r>
              <a:rPr lang="ru-RU" b="1" spc="-75" dirty="0">
                <a:latin typeface="Verdana"/>
                <a:cs typeface="Verdana"/>
              </a:rPr>
              <a:t>(</a:t>
            </a:r>
            <a:r>
              <a:rPr lang="ru-RU" b="1" spc="-95" dirty="0">
                <a:latin typeface="Verdana"/>
                <a:cs typeface="Verdana"/>
              </a:rPr>
              <a:t>с</a:t>
            </a:r>
            <a:r>
              <a:rPr lang="ru-RU" b="1" spc="-15" dirty="0">
                <a:latin typeface="Verdana"/>
                <a:cs typeface="Verdana"/>
              </a:rPr>
              <a:t>т</a:t>
            </a:r>
            <a:r>
              <a:rPr lang="ru-RU" b="1" spc="-40" dirty="0">
                <a:latin typeface="Verdana"/>
                <a:cs typeface="Verdana"/>
              </a:rPr>
              <a:t>а</a:t>
            </a:r>
            <a:r>
              <a:rPr lang="ru-RU" b="1" spc="50" dirty="0">
                <a:latin typeface="Verdana"/>
                <a:cs typeface="Verdana"/>
              </a:rPr>
              <a:t>ц</a:t>
            </a:r>
            <a:r>
              <a:rPr lang="ru-RU" b="1" spc="85" dirty="0">
                <a:latin typeface="Verdana"/>
                <a:cs typeface="Verdana"/>
              </a:rPr>
              <a:t>и</a:t>
            </a:r>
            <a:r>
              <a:rPr lang="ru-RU" b="1" spc="40" dirty="0">
                <a:latin typeface="Verdana"/>
                <a:cs typeface="Verdana"/>
              </a:rPr>
              <a:t>о</a:t>
            </a:r>
            <a:r>
              <a:rPr lang="ru-RU" b="1" spc="55" dirty="0">
                <a:latin typeface="Verdana"/>
                <a:cs typeface="Verdana"/>
              </a:rPr>
              <a:t>н</a:t>
            </a:r>
            <a:r>
              <a:rPr lang="ru-RU" b="1" spc="-40" dirty="0">
                <a:latin typeface="Verdana"/>
                <a:cs typeface="Verdana"/>
              </a:rPr>
              <a:t>а</a:t>
            </a:r>
            <a:r>
              <a:rPr lang="ru-RU" b="1" spc="105" dirty="0">
                <a:latin typeface="Verdana"/>
                <a:cs typeface="Verdana"/>
              </a:rPr>
              <a:t>р</a:t>
            </a:r>
            <a:r>
              <a:rPr lang="ru-RU" b="1" spc="-10" dirty="0">
                <a:latin typeface="Verdana"/>
                <a:cs typeface="Verdana"/>
              </a:rPr>
              <a:t>ы</a:t>
            </a:r>
            <a:r>
              <a:rPr lang="ru-RU" b="1" spc="-229" dirty="0">
                <a:latin typeface="Verdana"/>
                <a:cs typeface="Verdana"/>
              </a:rPr>
              <a:t>)</a:t>
            </a:r>
            <a:endParaRPr lang="ru-RU" b="1" dirty="0">
              <a:latin typeface="Verdana"/>
              <a:cs typeface="Verdana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86407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C00000"/>
                </a:solidFill>
              </a:rPr>
              <a:t>Основные принципы формирования таблицы 2000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/>
              <a:t>Использование МКБ-10 пересмотра</a:t>
            </a:r>
          </a:p>
          <a:p>
            <a:r>
              <a:rPr lang="ru-RU" dirty="0"/>
              <a:t>Заключительный клинический диагноз</a:t>
            </a:r>
          </a:p>
          <a:p>
            <a:r>
              <a:rPr lang="ru-RU" dirty="0" smtClean="0"/>
              <a:t>Только одно </a:t>
            </a:r>
            <a:r>
              <a:rPr lang="ru-RU" dirty="0"/>
              <a:t>основное заболевание</a:t>
            </a:r>
          </a:p>
          <a:p>
            <a:r>
              <a:rPr lang="ru-RU" dirty="0"/>
              <a:t>Только первоначальная причина смерти</a:t>
            </a:r>
          </a:p>
          <a:p>
            <a:pPr marL="0" indent="0">
              <a:buNone/>
            </a:pPr>
            <a:r>
              <a:rPr lang="ru-RU" dirty="0"/>
              <a:t>При составлении формы для отнесения заболеваний к той или </a:t>
            </a:r>
            <a:r>
              <a:rPr lang="ru-RU" dirty="0" smtClean="0"/>
              <a:t>иной нозологической </a:t>
            </a:r>
            <a:r>
              <a:rPr lang="ru-RU" dirty="0"/>
              <a:t>форме или классу заболеваний, следует </a:t>
            </a:r>
            <a:r>
              <a:rPr lang="ru-RU" dirty="0" smtClean="0"/>
              <a:t>руководствоваться </a:t>
            </a:r>
            <a:r>
              <a:rPr lang="ru-RU" b="1" dirty="0" smtClean="0"/>
              <a:t>заключительным </a:t>
            </a:r>
            <a:r>
              <a:rPr lang="ru-RU" b="1" dirty="0"/>
              <a:t>клиническим диагнозом</a:t>
            </a:r>
            <a:r>
              <a:rPr lang="ru-RU" dirty="0"/>
              <a:t>, а в случае смерти – </a:t>
            </a:r>
            <a:r>
              <a:rPr lang="ru-RU" b="1" dirty="0"/>
              <a:t>первоначальной  причиной смерти</a:t>
            </a:r>
            <a:r>
              <a:rPr lang="ru-RU" dirty="0"/>
              <a:t>.</a:t>
            </a:r>
          </a:p>
          <a:p>
            <a:pPr marL="0" indent="0">
              <a:buNone/>
            </a:pPr>
            <a:r>
              <a:rPr lang="ru-RU" u="sng" dirty="0"/>
              <a:t>В форму включаются только те заболевания, которые выставлены в качестве  основного заболевания.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8150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dirty="0" smtClean="0"/>
              <a:t>Пациенты с симптомами заболевания могут госпитализироваться для уточнения диагноза</a:t>
            </a:r>
          </a:p>
          <a:p>
            <a:r>
              <a:rPr lang="ru-RU" dirty="0" smtClean="0"/>
              <a:t>Если диагноз заболевания не уточнен, то эти случаи госпитализации следует рассматривать как обследование и учитывать в строке 22.0 «Факторы, влияющие на состояние здоровья населения и обращения в медицинские организации»</a:t>
            </a:r>
          </a:p>
          <a:p>
            <a:r>
              <a:rPr lang="ru-RU" dirty="0" smtClean="0"/>
              <a:t>Случаи </a:t>
            </a:r>
            <a:r>
              <a:rPr lang="ru-RU" dirty="0"/>
              <a:t>смерти </a:t>
            </a:r>
            <a:r>
              <a:rPr lang="ru-RU" dirty="0" smtClean="0"/>
              <a:t>пациента </a:t>
            </a:r>
            <a:r>
              <a:rPr lang="ru-RU" dirty="0"/>
              <a:t>в приемном отделении следует рассматривать как смерть в </a:t>
            </a:r>
            <a:r>
              <a:rPr lang="ru-RU" dirty="0" smtClean="0"/>
              <a:t>стационаре</a:t>
            </a: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08843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</a:rPr>
              <a:t>Необходимо представить подтверждения* на следующие случаи смерти: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 smtClean="0"/>
              <a:t>Сепсис (</a:t>
            </a:r>
            <a:r>
              <a:rPr lang="en-US" dirty="0" smtClean="0"/>
              <a:t>A40-41)</a:t>
            </a:r>
            <a:endParaRPr lang="ru-RU" dirty="0" smtClean="0"/>
          </a:p>
          <a:p>
            <a:r>
              <a:rPr lang="ru-RU" dirty="0" smtClean="0"/>
              <a:t>Анемии</a:t>
            </a:r>
            <a:r>
              <a:rPr lang="en-US" dirty="0" smtClean="0"/>
              <a:t> (D50-D64)</a:t>
            </a:r>
            <a:endParaRPr lang="ru-RU" dirty="0" smtClean="0"/>
          </a:p>
          <a:p>
            <a:r>
              <a:rPr lang="ru-RU" dirty="0" smtClean="0"/>
              <a:t>Ожирение</a:t>
            </a:r>
            <a:r>
              <a:rPr lang="en-US" dirty="0" smtClean="0"/>
              <a:t> (E66)</a:t>
            </a:r>
            <a:endParaRPr lang="ru-RU" dirty="0" smtClean="0"/>
          </a:p>
          <a:p>
            <a:r>
              <a:rPr lang="ru-RU" dirty="0" smtClean="0"/>
              <a:t>Органические психические расстройства</a:t>
            </a:r>
            <a:r>
              <a:rPr lang="en-US" dirty="0" smtClean="0"/>
              <a:t> (F01-F09)</a:t>
            </a:r>
            <a:endParaRPr lang="ru-RU" dirty="0" smtClean="0"/>
          </a:p>
          <a:p>
            <a:r>
              <a:rPr lang="ru-RU" dirty="0" smtClean="0"/>
              <a:t>Гастрит и дуоденит</a:t>
            </a:r>
            <a:r>
              <a:rPr lang="en-US" dirty="0" smtClean="0"/>
              <a:t> (K29)</a:t>
            </a:r>
            <a:endParaRPr lang="ru-RU" dirty="0" smtClean="0"/>
          </a:p>
          <a:p>
            <a:r>
              <a:rPr lang="ru-RU" dirty="0" smtClean="0"/>
              <a:t>Материнская смертность</a:t>
            </a:r>
            <a:r>
              <a:rPr lang="en-US" dirty="0" smtClean="0"/>
              <a:t> (O00-O99)</a:t>
            </a:r>
            <a:endParaRPr lang="ru-RU" dirty="0" smtClean="0"/>
          </a:p>
          <a:p>
            <a:r>
              <a:rPr lang="ru-RU" dirty="0" smtClean="0"/>
              <a:t>Заболевания кожи и подкожной клетчатки</a:t>
            </a:r>
            <a:r>
              <a:rPr lang="en-US" dirty="0" smtClean="0"/>
              <a:t> (L00-L98)</a:t>
            </a: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sz="1900" dirty="0" smtClean="0"/>
              <a:t>*(посмертный эпикриз, протокол вскрытия, копия медицинского свидетельства о смерти)</a:t>
            </a:r>
          </a:p>
          <a:p>
            <a:pPr marL="0" indent="0">
              <a:buNone/>
            </a:pPr>
            <a:endParaRPr lang="ru-RU" sz="1900" dirty="0" smtClean="0"/>
          </a:p>
          <a:p>
            <a:pPr marL="0" indent="0">
              <a:buNone/>
            </a:pPr>
            <a:r>
              <a:rPr lang="ru-RU" u="sng" dirty="0" smtClean="0"/>
              <a:t>Перед сдачей формы № 14 провести сверку умерших в стационаре пациентов с данными патологоанатомического бюро и/или бюро судебно-медицинской экспертизы</a:t>
            </a:r>
            <a:endParaRPr lang="ru-RU" u="sng" dirty="0"/>
          </a:p>
        </p:txBody>
      </p:sp>
    </p:spTree>
    <p:extLst>
      <p:ext uri="{BB962C8B-B14F-4D97-AF65-F5344CB8AC3E}">
        <p14:creationId xmlns:p14="http://schemas.microsoft.com/office/powerpoint/2010/main" val="59850877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8136904" cy="648072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C00000"/>
                </a:solidFill>
              </a:rPr>
              <a:t>Особенности заполнения 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908720"/>
            <a:ext cx="8435280" cy="5568280"/>
          </a:xfrm>
        </p:spPr>
        <p:txBody>
          <a:bodyPr>
            <a:normAutofit fontScale="85000" lnSpcReduction="10000"/>
          </a:bodyPr>
          <a:lstStyle/>
          <a:p>
            <a:pPr marL="60960" marR="628650" lvl="0" indent="-48895">
              <a:spcBef>
                <a:spcPts val="105"/>
              </a:spcBef>
              <a:buClrTx/>
              <a:buSzTx/>
              <a:buNone/>
              <a:tabLst>
                <a:tab pos="7057390" algn="l"/>
                <a:tab pos="8563610" algn="l"/>
                <a:tab pos="9906635" algn="l"/>
              </a:tabLst>
            </a:pPr>
            <a:r>
              <a:rPr lang="ru-RU" sz="1400" b="1" dirty="0">
                <a:solidFill>
                  <a:prstClr val="black"/>
                </a:solidFill>
                <a:cs typeface="Arial"/>
              </a:rPr>
              <a:t>(2200)</a:t>
            </a:r>
            <a:r>
              <a:rPr lang="ru-RU" sz="1400" b="1" spc="-20" dirty="0">
                <a:solidFill>
                  <a:prstClr val="black"/>
                </a:solidFill>
                <a:cs typeface="Arial"/>
              </a:rPr>
              <a:t> </a:t>
            </a:r>
            <a:r>
              <a:rPr lang="ru-RU" sz="1400" spc="-30" dirty="0">
                <a:solidFill>
                  <a:prstClr val="black"/>
                </a:solidFill>
                <a:latin typeface="Microsoft Sans Serif"/>
                <a:cs typeface="Microsoft Sans Serif"/>
              </a:rPr>
              <a:t>Из</a:t>
            </a:r>
            <a:r>
              <a:rPr lang="ru-RU" sz="1400" spc="10" dirty="0">
                <a:solidFill>
                  <a:prstClr val="black"/>
                </a:solidFill>
                <a:latin typeface="Microsoft Sans Serif"/>
                <a:cs typeface="Microsoft Sans Serif"/>
              </a:rPr>
              <a:t> </a:t>
            </a:r>
            <a:r>
              <a:rPr lang="ru-RU" sz="1400" spc="-15" dirty="0">
                <a:solidFill>
                  <a:prstClr val="black"/>
                </a:solidFill>
                <a:latin typeface="Microsoft Sans Serif"/>
                <a:cs typeface="Microsoft Sans Serif"/>
              </a:rPr>
              <a:t>общего</a:t>
            </a:r>
            <a:r>
              <a:rPr lang="ru-RU" sz="1400" spc="5" dirty="0">
                <a:solidFill>
                  <a:prstClr val="black"/>
                </a:solidFill>
                <a:latin typeface="Microsoft Sans Serif"/>
                <a:cs typeface="Microsoft Sans Serif"/>
              </a:rPr>
              <a:t> </a:t>
            </a:r>
            <a:r>
              <a:rPr lang="ru-RU" sz="1400" dirty="0">
                <a:solidFill>
                  <a:prstClr val="black"/>
                </a:solidFill>
                <a:latin typeface="Microsoft Sans Serif"/>
                <a:cs typeface="Microsoft Sans Serif"/>
              </a:rPr>
              <a:t>числа</a:t>
            </a:r>
            <a:r>
              <a:rPr lang="ru-RU" sz="1400" spc="5" dirty="0">
                <a:solidFill>
                  <a:prstClr val="black"/>
                </a:solidFill>
                <a:latin typeface="Microsoft Sans Serif"/>
                <a:cs typeface="Microsoft Sans Serif"/>
              </a:rPr>
              <a:t> </a:t>
            </a:r>
            <a:r>
              <a:rPr lang="ru-RU" sz="1400" spc="-15" dirty="0">
                <a:solidFill>
                  <a:prstClr val="black"/>
                </a:solidFill>
                <a:latin typeface="Microsoft Sans Serif"/>
                <a:cs typeface="Microsoft Sans Serif"/>
              </a:rPr>
              <a:t>умерших</a:t>
            </a:r>
            <a:r>
              <a:rPr lang="ru-RU" sz="1400" spc="20" dirty="0">
                <a:solidFill>
                  <a:prstClr val="black"/>
                </a:solidFill>
                <a:latin typeface="Microsoft Sans Serif"/>
                <a:cs typeface="Microsoft Sans Serif"/>
              </a:rPr>
              <a:t> </a:t>
            </a:r>
            <a:r>
              <a:rPr lang="ru-RU" sz="1400" dirty="0">
                <a:solidFill>
                  <a:prstClr val="black"/>
                </a:solidFill>
                <a:latin typeface="Microsoft Sans Serif"/>
                <a:cs typeface="Microsoft Sans Serif"/>
              </a:rPr>
              <a:t>(стр.</a:t>
            </a:r>
            <a:r>
              <a:rPr lang="ru-RU" sz="1400" spc="-10" dirty="0">
                <a:solidFill>
                  <a:prstClr val="black"/>
                </a:solidFill>
                <a:latin typeface="Microsoft Sans Serif"/>
                <a:cs typeface="Microsoft Sans Serif"/>
              </a:rPr>
              <a:t> </a:t>
            </a:r>
            <a:r>
              <a:rPr lang="ru-RU" sz="1400" spc="-5" dirty="0">
                <a:solidFill>
                  <a:prstClr val="black"/>
                </a:solidFill>
                <a:latin typeface="Microsoft Sans Serif"/>
                <a:cs typeface="Microsoft Sans Serif"/>
              </a:rPr>
              <a:t>1)</a:t>
            </a:r>
            <a:r>
              <a:rPr lang="ru-RU" sz="1400" spc="20" dirty="0">
                <a:solidFill>
                  <a:prstClr val="black"/>
                </a:solidFill>
                <a:latin typeface="Microsoft Sans Serif"/>
                <a:cs typeface="Microsoft Sans Serif"/>
              </a:rPr>
              <a:t> </a:t>
            </a:r>
            <a:r>
              <a:rPr lang="ru-RU" sz="1400" spc="-20" dirty="0">
                <a:solidFill>
                  <a:prstClr val="black"/>
                </a:solidFill>
                <a:latin typeface="Microsoft Sans Serif"/>
                <a:cs typeface="Microsoft Sans Serif"/>
              </a:rPr>
              <a:t>умерло</a:t>
            </a:r>
            <a:r>
              <a:rPr lang="ru-RU" sz="1400" spc="25" dirty="0">
                <a:solidFill>
                  <a:prstClr val="black"/>
                </a:solidFill>
                <a:latin typeface="Microsoft Sans Serif"/>
                <a:cs typeface="Microsoft Sans Serif"/>
              </a:rPr>
              <a:t> </a:t>
            </a:r>
            <a:r>
              <a:rPr lang="ru-RU" sz="1400" spc="-10" dirty="0">
                <a:solidFill>
                  <a:prstClr val="black"/>
                </a:solidFill>
                <a:latin typeface="Microsoft Sans Serif"/>
                <a:cs typeface="Microsoft Sans Serif"/>
              </a:rPr>
              <a:t>новорожденных </a:t>
            </a:r>
            <a:r>
              <a:rPr lang="ru-RU" sz="1400" dirty="0">
                <a:solidFill>
                  <a:prstClr val="black"/>
                </a:solidFill>
                <a:latin typeface="Microsoft Sans Serif"/>
                <a:cs typeface="Microsoft Sans Serif"/>
              </a:rPr>
              <a:t>в</a:t>
            </a:r>
            <a:r>
              <a:rPr lang="ru-RU" sz="1400" spc="15" dirty="0">
                <a:solidFill>
                  <a:prstClr val="black"/>
                </a:solidFill>
                <a:latin typeface="Microsoft Sans Serif"/>
                <a:cs typeface="Microsoft Sans Serif"/>
              </a:rPr>
              <a:t> </a:t>
            </a:r>
            <a:r>
              <a:rPr lang="ru-RU" sz="1400" spc="-5" dirty="0">
                <a:solidFill>
                  <a:prstClr val="black"/>
                </a:solidFill>
                <a:latin typeface="Microsoft Sans Serif"/>
                <a:cs typeface="Microsoft Sans Serif"/>
              </a:rPr>
              <a:t>первые</a:t>
            </a:r>
            <a:r>
              <a:rPr lang="ru-RU" sz="1400" spc="30" dirty="0">
                <a:solidFill>
                  <a:prstClr val="black"/>
                </a:solidFill>
                <a:latin typeface="Microsoft Sans Serif"/>
                <a:cs typeface="Microsoft Sans Serif"/>
              </a:rPr>
              <a:t> </a:t>
            </a:r>
            <a:r>
              <a:rPr lang="ru-RU" sz="1400" spc="-5" dirty="0">
                <a:solidFill>
                  <a:prstClr val="black"/>
                </a:solidFill>
                <a:latin typeface="Microsoft Sans Serif"/>
                <a:cs typeface="Microsoft Sans Serif"/>
              </a:rPr>
              <a:t>168</a:t>
            </a:r>
            <a:r>
              <a:rPr lang="ru-RU" sz="1400" spc="5" dirty="0">
                <a:solidFill>
                  <a:prstClr val="black"/>
                </a:solidFill>
                <a:latin typeface="Microsoft Sans Serif"/>
                <a:cs typeface="Microsoft Sans Serif"/>
              </a:rPr>
              <a:t> </a:t>
            </a:r>
            <a:r>
              <a:rPr lang="ru-RU" sz="1400" dirty="0">
                <a:solidFill>
                  <a:prstClr val="black"/>
                </a:solidFill>
                <a:latin typeface="Microsoft Sans Serif"/>
                <a:cs typeface="Microsoft Sans Serif"/>
              </a:rPr>
              <a:t>часов</a:t>
            </a:r>
            <a:r>
              <a:rPr lang="ru-RU" sz="1400" spc="5" dirty="0">
                <a:solidFill>
                  <a:prstClr val="black"/>
                </a:solidFill>
                <a:latin typeface="Microsoft Sans Serif"/>
                <a:cs typeface="Microsoft Sans Serif"/>
              </a:rPr>
              <a:t> </a:t>
            </a:r>
            <a:r>
              <a:rPr lang="ru-RU" sz="1400" spc="-25" dirty="0">
                <a:solidFill>
                  <a:prstClr val="black"/>
                </a:solidFill>
                <a:latin typeface="Microsoft Sans Serif"/>
                <a:cs typeface="Microsoft Sans Serif"/>
              </a:rPr>
              <a:t>жизни</a:t>
            </a:r>
            <a:r>
              <a:rPr lang="ru-RU" sz="1400" spc="20" dirty="0">
                <a:solidFill>
                  <a:prstClr val="black"/>
                </a:solidFill>
                <a:latin typeface="Microsoft Sans Serif"/>
                <a:cs typeface="Microsoft Sans Serif"/>
              </a:rPr>
              <a:t> </a:t>
            </a:r>
            <a:r>
              <a:rPr lang="ru-RU" sz="1400" spc="20" dirty="0" smtClean="0">
                <a:solidFill>
                  <a:prstClr val="black"/>
                </a:solidFill>
                <a:latin typeface="Microsoft Sans Serif"/>
                <a:cs typeface="Microsoft Sans Serif"/>
              </a:rPr>
              <a:t>1 </a:t>
            </a:r>
            <a:r>
              <a:rPr lang="ru-RU" sz="1400" u="heavy" dirty="0" smtClean="0">
                <a:solidFill>
                  <a:prstClr val="black"/>
                </a:solidFill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         </a:t>
            </a:r>
            <a:r>
              <a:rPr lang="ru-RU" sz="1400" b="1" dirty="0" smtClean="0">
                <a:solidFill>
                  <a:prstClr val="black"/>
                </a:solidFill>
                <a:cs typeface="Arial"/>
              </a:rPr>
              <a:t>,</a:t>
            </a:r>
            <a:r>
              <a:rPr lang="ru-RU" sz="1400" b="1" spc="-5" dirty="0" smtClean="0">
                <a:solidFill>
                  <a:prstClr val="black"/>
                </a:solidFill>
                <a:cs typeface="Arial"/>
              </a:rPr>
              <a:t> </a:t>
            </a:r>
            <a:r>
              <a:rPr lang="ru-RU" sz="1400" spc="-20" dirty="0">
                <a:solidFill>
                  <a:prstClr val="black"/>
                </a:solidFill>
                <a:latin typeface="Microsoft Sans Serif"/>
                <a:cs typeface="Microsoft Sans Serif"/>
              </a:rPr>
              <a:t>умерло</a:t>
            </a:r>
            <a:r>
              <a:rPr lang="ru-RU" sz="1400" spc="5" dirty="0">
                <a:solidFill>
                  <a:prstClr val="black"/>
                </a:solidFill>
                <a:latin typeface="Microsoft Sans Serif"/>
                <a:cs typeface="Microsoft Sans Serif"/>
              </a:rPr>
              <a:t> </a:t>
            </a:r>
            <a:r>
              <a:rPr lang="ru-RU" sz="1400" dirty="0">
                <a:solidFill>
                  <a:prstClr val="black"/>
                </a:solidFill>
                <a:latin typeface="Microsoft Sans Serif"/>
                <a:cs typeface="Microsoft Sans Serif"/>
              </a:rPr>
              <a:t>в</a:t>
            </a:r>
            <a:r>
              <a:rPr lang="ru-RU" sz="1400" spc="10" dirty="0">
                <a:solidFill>
                  <a:prstClr val="black"/>
                </a:solidFill>
                <a:latin typeface="Microsoft Sans Serif"/>
                <a:cs typeface="Microsoft Sans Serif"/>
              </a:rPr>
              <a:t> </a:t>
            </a:r>
            <a:r>
              <a:rPr lang="ru-RU" sz="1400" spc="-5" dirty="0">
                <a:solidFill>
                  <a:prstClr val="black"/>
                </a:solidFill>
                <a:latin typeface="Microsoft Sans Serif"/>
                <a:cs typeface="Microsoft Sans Serif"/>
              </a:rPr>
              <a:t>первые</a:t>
            </a:r>
            <a:r>
              <a:rPr lang="ru-RU" sz="1400" spc="15" dirty="0">
                <a:solidFill>
                  <a:prstClr val="black"/>
                </a:solidFill>
                <a:latin typeface="Microsoft Sans Serif"/>
                <a:cs typeface="Microsoft Sans Serif"/>
              </a:rPr>
              <a:t> </a:t>
            </a:r>
            <a:r>
              <a:rPr lang="ru-RU" sz="1400" spc="-5" dirty="0">
                <a:solidFill>
                  <a:prstClr val="black"/>
                </a:solidFill>
                <a:latin typeface="Microsoft Sans Serif"/>
                <a:cs typeface="Microsoft Sans Serif"/>
              </a:rPr>
              <a:t>24</a:t>
            </a:r>
            <a:r>
              <a:rPr lang="ru-RU" sz="1400" spc="-10" dirty="0">
                <a:solidFill>
                  <a:prstClr val="black"/>
                </a:solidFill>
                <a:latin typeface="Microsoft Sans Serif"/>
                <a:cs typeface="Microsoft Sans Serif"/>
              </a:rPr>
              <a:t> </a:t>
            </a:r>
            <a:r>
              <a:rPr lang="ru-RU" sz="1400" spc="-5" dirty="0">
                <a:solidFill>
                  <a:prstClr val="black"/>
                </a:solidFill>
                <a:latin typeface="Microsoft Sans Serif"/>
                <a:cs typeface="Microsoft Sans Serif"/>
              </a:rPr>
              <a:t>часа </a:t>
            </a:r>
            <a:r>
              <a:rPr lang="ru-RU" sz="1400" spc="-355" dirty="0">
                <a:solidFill>
                  <a:prstClr val="black"/>
                </a:solidFill>
                <a:latin typeface="Microsoft Sans Serif"/>
                <a:cs typeface="Microsoft Sans Serif"/>
              </a:rPr>
              <a:t> </a:t>
            </a:r>
            <a:r>
              <a:rPr lang="ru-RU" sz="1400" spc="-5" dirty="0">
                <a:solidFill>
                  <a:prstClr val="black"/>
                </a:solidFill>
                <a:latin typeface="Microsoft Sans Serif"/>
                <a:cs typeface="Microsoft Sans Serif"/>
              </a:rPr>
              <a:t>после</a:t>
            </a:r>
            <a:r>
              <a:rPr lang="ru-RU" sz="1400" spc="5" dirty="0">
                <a:solidFill>
                  <a:prstClr val="black"/>
                </a:solidFill>
                <a:latin typeface="Microsoft Sans Serif"/>
                <a:cs typeface="Microsoft Sans Serif"/>
              </a:rPr>
              <a:t> </a:t>
            </a:r>
            <a:r>
              <a:rPr lang="ru-RU" sz="1400" spc="-5" dirty="0">
                <a:solidFill>
                  <a:prstClr val="black"/>
                </a:solidFill>
                <a:latin typeface="Microsoft Sans Serif"/>
                <a:cs typeface="Microsoft Sans Serif"/>
              </a:rPr>
              <a:t>поступления</a:t>
            </a:r>
            <a:r>
              <a:rPr lang="ru-RU" sz="1400" spc="25" dirty="0">
                <a:solidFill>
                  <a:prstClr val="black"/>
                </a:solidFill>
                <a:latin typeface="Microsoft Sans Serif"/>
                <a:cs typeface="Microsoft Sans Serif"/>
              </a:rPr>
              <a:t> </a:t>
            </a:r>
            <a:r>
              <a:rPr lang="ru-RU" sz="1400" dirty="0">
                <a:solidFill>
                  <a:prstClr val="black"/>
                </a:solidFill>
                <a:latin typeface="Microsoft Sans Serif"/>
                <a:cs typeface="Microsoft Sans Serif"/>
              </a:rPr>
              <a:t>в</a:t>
            </a:r>
            <a:r>
              <a:rPr lang="ru-RU" sz="1400" spc="25" dirty="0">
                <a:solidFill>
                  <a:prstClr val="black"/>
                </a:solidFill>
                <a:latin typeface="Microsoft Sans Serif"/>
                <a:cs typeface="Microsoft Sans Serif"/>
              </a:rPr>
              <a:t> </a:t>
            </a:r>
            <a:r>
              <a:rPr lang="ru-RU" sz="1400" spc="-5" dirty="0">
                <a:solidFill>
                  <a:prstClr val="black"/>
                </a:solidFill>
                <a:latin typeface="Microsoft Sans Serif"/>
                <a:cs typeface="Microsoft Sans Serif"/>
              </a:rPr>
              <a:t>стационар</a:t>
            </a:r>
            <a:r>
              <a:rPr lang="ru-RU" sz="1400" b="1" spc="-5" dirty="0">
                <a:solidFill>
                  <a:prstClr val="black"/>
                </a:solidFill>
                <a:cs typeface="Arial"/>
              </a:rPr>
              <a:t>:</a:t>
            </a:r>
            <a:r>
              <a:rPr lang="ru-RU" sz="1400" b="1" spc="365" dirty="0">
                <a:solidFill>
                  <a:prstClr val="black"/>
                </a:solidFill>
                <a:cs typeface="Arial"/>
              </a:rPr>
              <a:t> </a:t>
            </a:r>
            <a:r>
              <a:rPr lang="ru-RU" sz="1400" dirty="0">
                <a:solidFill>
                  <a:prstClr val="black"/>
                </a:solidFill>
                <a:latin typeface="Microsoft Sans Serif"/>
                <a:cs typeface="Microsoft Sans Serif"/>
              </a:rPr>
              <a:t>в</a:t>
            </a:r>
            <a:r>
              <a:rPr lang="ru-RU" sz="1400" spc="25" dirty="0">
                <a:solidFill>
                  <a:prstClr val="black"/>
                </a:solidFill>
                <a:latin typeface="Microsoft Sans Serif"/>
                <a:cs typeface="Microsoft Sans Serif"/>
              </a:rPr>
              <a:t> </a:t>
            </a:r>
            <a:r>
              <a:rPr lang="ru-RU" sz="1400" spc="-15" dirty="0">
                <a:solidFill>
                  <a:prstClr val="black"/>
                </a:solidFill>
                <a:latin typeface="Microsoft Sans Serif"/>
                <a:cs typeface="Microsoft Sans Serif"/>
              </a:rPr>
              <a:t>возрасте </a:t>
            </a:r>
            <a:r>
              <a:rPr lang="ru-RU" sz="1400" spc="-5" dirty="0">
                <a:solidFill>
                  <a:prstClr val="black"/>
                </a:solidFill>
                <a:latin typeface="Microsoft Sans Serif"/>
                <a:cs typeface="Microsoft Sans Serif"/>
              </a:rPr>
              <a:t>0</a:t>
            </a:r>
            <a:r>
              <a:rPr lang="ru-RU" sz="1400" spc="-5" dirty="0">
                <a:solidFill>
                  <a:prstClr val="black"/>
                </a:solidFill>
                <a:latin typeface="Symbol"/>
                <a:cs typeface="Symbol"/>
              </a:rPr>
              <a:t></a:t>
            </a:r>
            <a:r>
              <a:rPr lang="ru-RU" sz="1400" spc="-5" dirty="0">
                <a:solidFill>
                  <a:prstClr val="black"/>
                </a:solidFill>
                <a:latin typeface="Microsoft Sans Serif"/>
                <a:cs typeface="Microsoft Sans Serif"/>
              </a:rPr>
              <a:t>24</a:t>
            </a:r>
            <a:r>
              <a:rPr lang="ru-RU" sz="1400" spc="5" dirty="0">
                <a:solidFill>
                  <a:prstClr val="black"/>
                </a:solidFill>
                <a:latin typeface="Microsoft Sans Serif"/>
                <a:cs typeface="Microsoft Sans Serif"/>
              </a:rPr>
              <a:t> </a:t>
            </a:r>
            <a:r>
              <a:rPr lang="ru-RU" sz="1400" spc="-5" dirty="0">
                <a:solidFill>
                  <a:prstClr val="black"/>
                </a:solidFill>
                <a:latin typeface="Microsoft Sans Serif"/>
                <a:cs typeface="Microsoft Sans Serif"/>
              </a:rPr>
              <a:t>часа</a:t>
            </a:r>
            <a:r>
              <a:rPr lang="ru-RU" sz="1400" dirty="0">
                <a:solidFill>
                  <a:prstClr val="black"/>
                </a:solidFill>
                <a:latin typeface="Microsoft Sans Serif"/>
                <a:cs typeface="Microsoft Sans Serif"/>
              </a:rPr>
              <a:t> </a:t>
            </a:r>
            <a:r>
              <a:rPr lang="ru-RU" sz="1400" spc="-5" dirty="0">
                <a:solidFill>
                  <a:prstClr val="black"/>
                </a:solidFill>
                <a:latin typeface="Microsoft Sans Serif"/>
                <a:cs typeface="Microsoft Sans Serif"/>
              </a:rPr>
              <a:t>после</a:t>
            </a:r>
            <a:r>
              <a:rPr lang="ru-RU" sz="1400" spc="5" dirty="0">
                <a:solidFill>
                  <a:prstClr val="black"/>
                </a:solidFill>
                <a:latin typeface="Microsoft Sans Serif"/>
                <a:cs typeface="Microsoft Sans Serif"/>
              </a:rPr>
              <a:t> </a:t>
            </a:r>
            <a:r>
              <a:rPr lang="ru-RU" sz="1400" spc="-15" dirty="0">
                <a:solidFill>
                  <a:prstClr val="black"/>
                </a:solidFill>
                <a:latin typeface="Microsoft Sans Serif"/>
                <a:cs typeface="Microsoft Sans Serif"/>
              </a:rPr>
              <a:t>рождения</a:t>
            </a:r>
            <a:r>
              <a:rPr lang="ru-RU" sz="1400" spc="345" dirty="0">
                <a:solidFill>
                  <a:prstClr val="black"/>
                </a:solidFill>
                <a:latin typeface="Microsoft Sans Serif"/>
                <a:cs typeface="Microsoft Sans Serif"/>
              </a:rPr>
              <a:t> </a:t>
            </a:r>
            <a:r>
              <a:rPr lang="ru-RU" sz="1400" dirty="0" smtClean="0">
                <a:solidFill>
                  <a:prstClr val="black"/>
                </a:solidFill>
                <a:latin typeface="Times New Roman"/>
                <a:cs typeface="Times New Roman"/>
              </a:rPr>
              <a:t>2</a:t>
            </a:r>
            <a:r>
              <a:rPr lang="ru-RU" sz="1400" u="heavy" dirty="0">
                <a:solidFill>
                  <a:prstClr val="black"/>
                </a:solidFill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lang="ru-RU" sz="1400" u="heavy" dirty="0" smtClean="0">
                <a:solidFill>
                  <a:prstClr val="black"/>
                </a:solidFill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          </a:t>
            </a:r>
            <a:r>
              <a:rPr lang="ru-RU" sz="1400" b="1" dirty="0" smtClean="0">
                <a:solidFill>
                  <a:prstClr val="black"/>
                </a:solidFill>
                <a:cs typeface="Arial"/>
              </a:rPr>
              <a:t>, </a:t>
            </a:r>
            <a:r>
              <a:rPr lang="ru-RU" sz="1400" spc="-30" dirty="0">
                <a:solidFill>
                  <a:prstClr val="black"/>
                </a:solidFill>
                <a:latin typeface="Microsoft Sans Serif"/>
                <a:cs typeface="Microsoft Sans Serif"/>
              </a:rPr>
              <a:t>из</a:t>
            </a:r>
            <a:r>
              <a:rPr lang="ru-RU" sz="1400" spc="20" dirty="0">
                <a:solidFill>
                  <a:prstClr val="black"/>
                </a:solidFill>
                <a:latin typeface="Microsoft Sans Serif"/>
                <a:cs typeface="Microsoft Sans Serif"/>
              </a:rPr>
              <a:t> </a:t>
            </a:r>
            <a:r>
              <a:rPr lang="ru-RU" sz="1400" spc="-5" dirty="0">
                <a:solidFill>
                  <a:prstClr val="black"/>
                </a:solidFill>
                <a:latin typeface="Microsoft Sans Serif"/>
                <a:cs typeface="Microsoft Sans Serif"/>
              </a:rPr>
              <a:t>них</a:t>
            </a:r>
            <a:r>
              <a:rPr lang="ru-RU" sz="1400" dirty="0">
                <a:solidFill>
                  <a:prstClr val="black"/>
                </a:solidFill>
                <a:latin typeface="Microsoft Sans Serif"/>
                <a:cs typeface="Microsoft Sans Serif"/>
              </a:rPr>
              <a:t> </a:t>
            </a:r>
            <a:r>
              <a:rPr lang="ru-RU" sz="1400" spc="-5" dirty="0">
                <a:solidFill>
                  <a:prstClr val="black"/>
                </a:solidFill>
                <a:latin typeface="Microsoft Sans Serif"/>
                <a:cs typeface="Microsoft Sans Serif"/>
              </a:rPr>
              <a:t>недоношенных</a:t>
            </a:r>
            <a:r>
              <a:rPr lang="ru-RU" sz="1400" spc="-15" dirty="0">
                <a:solidFill>
                  <a:prstClr val="black"/>
                </a:solidFill>
                <a:latin typeface="Microsoft Sans Serif"/>
                <a:cs typeface="Microsoft Sans Serif"/>
              </a:rPr>
              <a:t> </a:t>
            </a:r>
            <a:r>
              <a:rPr lang="ru-RU" sz="1400" dirty="0" smtClean="0">
                <a:solidFill>
                  <a:prstClr val="black"/>
                </a:solidFill>
                <a:latin typeface="Microsoft Sans Serif"/>
                <a:cs typeface="Microsoft Sans Serif"/>
              </a:rPr>
              <a:t>3</a:t>
            </a:r>
            <a:r>
              <a:rPr lang="ru-RU" sz="1400" u="heavy" dirty="0" smtClean="0">
                <a:solidFill>
                  <a:prstClr val="black"/>
                </a:solidFill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         </a:t>
            </a:r>
            <a:r>
              <a:rPr lang="ru-RU" sz="1400" b="1" dirty="0" smtClean="0">
                <a:solidFill>
                  <a:prstClr val="black"/>
                </a:solidFill>
                <a:cs typeface="Arial"/>
              </a:rPr>
              <a:t>, </a:t>
            </a:r>
            <a:r>
              <a:rPr lang="ru-RU" sz="1400" dirty="0" smtClean="0">
                <a:solidFill>
                  <a:prstClr val="black"/>
                </a:solidFill>
                <a:latin typeface="Microsoft Sans Serif"/>
                <a:cs typeface="Microsoft Sans Serif"/>
              </a:rPr>
              <a:t>до</a:t>
            </a:r>
            <a:r>
              <a:rPr lang="ru-RU" sz="1400" spc="15" dirty="0" smtClean="0">
                <a:solidFill>
                  <a:prstClr val="black"/>
                </a:solidFill>
                <a:latin typeface="Microsoft Sans Serif"/>
                <a:cs typeface="Microsoft Sans Serif"/>
              </a:rPr>
              <a:t> </a:t>
            </a:r>
            <a:r>
              <a:rPr lang="ru-RU" sz="1400" dirty="0">
                <a:solidFill>
                  <a:prstClr val="black"/>
                </a:solidFill>
                <a:latin typeface="Microsoft Sans Serif"/>
                <a:cs typeface="Microsoft Sans Serif"/>
              </a:rPr>
              <a:t>1</a:t>
            </a:r>
            <a:r>
              <a:rPr lang="ru-RU" sz="1400" spc="5" dirty="0">
                <a:solidFill>
                  <a:prstClr val="black"/>
                </a:solidFill>
                <a:latin typeface="Microsoft Sans Serif"/>
                <a:cs typeface="Microsoft Sans Serif"/>
              </a:rPr>
              <a:t> </a:t>
            </a:r>
            <a:r>
              <a:rPr lang="ru-RU" sz="1400" spc="-25" dirty="0">
                <a:solidFill>
                  <a:prstClr val="black"/>
                </a:solidFill>
                <a:latin typeface="Microsoft Sans Serif"/>
                <a:cs typeface="Microsoft Sans Serif"/>
              </a:rPr>
              <a:t>года</a:t>
            </a:r>
            <a:r>
              <a:rPr lang="ru-RU" sz="1400" spc="20" dirty="0">
                <a:solidFill>
                  <a:prstClr val="black"/>
                </a:solidFill>
                <a:latin typeface="Microsoft Sans Serif"/>
                <a:cs typeface="Microsoft Sans Serif"/>
              </a:rPr>
              <a:t> </a:t>
            </a:r>
            <a:r>
              <a:rPr lang="ru-RU" sz="1400" spc="-30" dirty="0">
                <a:solidFill>
                  <a:prstClr val="black"/>
                </a:solidFill>
                <a:latin typeface="Microsoft Sans Serif"/>
                <a:cs typeface="Microsoft Sans Serif"/>
              </a:rPr>
              <a:t>(без</a:t>
            </a:r>
            <a:r>
              <a:rPr lang="ru-RU" sz="1400" dirty="0">
                <a:solidFill>
                  <a:prstClr val="black"/>
                </a:solidFill>
                <a:latin typeface="Microsoft Sans Serif"/>
                <a:cs typeface="Microsoft Sans Serif"/>
              </a:rPr>
              <a:t> </a:t>
            </a:r>
            <a:r>
              <a:rPr lang="ru-RU" sz="1400" spc="-15" dirty="0">
                <a:solidFill>
                  <a:prstClr val="black"/>
                </a:solidFill>
                <a:latin typeface="Microsoft Sans Serif"/>
                <a:cs typeface="Microsoft Sans Serif"/>
              </a:rPr>
              <a:t>умерших</a:t>
            </a:r>
            <a:r>
              <a:rPr lang="ru-RU" sz="1400" spc="40" dirty="0">
                <a:solidFill>
                  <a:prstClr val="black"/>
                </a:solidFill>
                <a:latin typeface="Microsoft Sans Serif"/>
                <a:cs typeface="Microsoft Sans Serif"/>
              </a:rPr>
              <a:t> </a:t>
            </a:r>
            <a:r>
              <a:rPr lang="ru-RU" sz="1400" dirty="0">
                <a:solidFill>
                  <a:prstClr val="black"/>
                </a:solidFill>
                <a:latin typeface="Microsoft Sans Serif"/>
                <a:cs typeface="Microsoft Sans Serif"/>
              </a:rPr>
              <a:t>в</a:t>
            </a:r>
            <a:r>
              <a:rPr lang="ru-RU" sz="1400" spc="25" dirty="0">
                <a:solidFill>
                  <a:prstClr val="black"/>
                </a:solidFill>
                <a:latin typeface="Microsoft Sans Serif"/>
                <a:cs typeface="Microsoft Sans Serif"/>
              </a:rPr>
              <a:t> </a:t>
            </a:r>
            <a:r>
              <a:rPr lang="ru-RU" sz="1400" spc="-5" dirty="0">
                <a:solidFill>
                  <a:prstClr val="black"/>
                </a:solidFill>
                <a:latin typeface="Microsoft Sans Serif"/>
                <a:cs typeface="Microsoft Sans Serif"/>
              </a:rPr>
              <a:t>первые</a:t>
            </a:r>
            <a:r>
              <a:rPr lang="ru-RU" sz="1400" spc="20" dirty="0">
                <a:solidFill>
                  <a:prstClr val="black"/>
                </a:solidFill>
                <a:latin typeface="Microsoft Sans Serif"/>
                <a:cs typeface="Microsoft Sans Serif"/>
              </a:rPr>
              <a:t> </a:t>
            </a:r>
            <a:r>
              <a:rPr lang="ru-RU" sz="1400" dirty="0">
                <a:solidFill>
                  <a:prstClr val="black"/>
                </a:solidFill>
                <a:latin typeface="Microsoft Sans Serif"/>
                <a:cs typeface="Microsoft Sans Serif"/>
              </a:rPr>
              <a:t>24</a:t>
            </a:r>
            <a:r>
              <a:rPr lang="ru-RU" sz="1400" spc="15" dirty="0">
                <a:solidFill>
                  <a:prstClr val="black"/>
                </a:solidFill>
                <a:latin typeface="Microsoft Sans Serif"/>
                <a:cs typeface="Microsoft Sans Serif"/>
              </a:rPr>
              <a:t> </a:t>
            </a:r>
            <a:r>
              <a:rPr lang="ru-RU" sz="1400" spc="-5" dirty="0">
                <a:solidFill>
                  <a:prstClr val="black"/>
                </a:solidFill>
                <a:latin typeface="Microsoft Sans Serif"/>
                <a:cs typeface="Microsoft Sans Serif"/>
              </a:rPr>
              <a:t>часа после</a:t>
            </a:r>
            <a:r>
              <a:rPr lang="ru-RU" sz="1400" spc="10" dirty="0">
                <a:solidFill>
                  <a:prstClr val="black"/>
                </a:solidFill>
                <a:latin typeface="Microsoft Sans Serif"/>
                <a:cs typeface="Microsoft Sans Serif"/>
              </a:rPr>
              <a:t> </a:t>
            </a:r>
            <a:r>
              <a:rPr lang="ru-RU" sz="1400" spc="-15" dirty="0">
                <a:solidFill>
                  <a:prstClr val="black"/>
                </a:solidFill>
                <a:latin typeface="Microsoft Sans Serif"/>
                <a:cs typeface="Microsoft Sans Serif"/>
              </a:rPr>
              <a:t>рождения)</a:t>
            </a:r>
            <a:r>
              <a:rPr lang="ru-RU" sz="1400" spc="5" dirty="0">
                <a:solidFill>
                  <a:prstClr val="black"/>
                </a:solidFill>
                <a:latin typeface="Microsoft Sans Serif"/>
                <a:cs typeface="Microsoft Sans Serif"/>
              </a:rPr>
              <a:t> </a:t>
            </a:r>
            <a:r>
              <a:rPr lang="ru-RU" sz="1400" dirty="0" smtClean="0">
                <a:solidFill>
                  <a:prstClr val="black"/>
                </a:solidFill>
                <a:latin typeface="Microsoft Sans Serif"/>
                <a:cs typeface="Microsoft Sans Serif"/>
              </a:rPr>
              <a:t>4</a:t>
            </a:r>
            <a:r>
              <a:rPr lang="ru-RU" sz="1400" u="heavy" dirty="0" smtClean="0">
                <a:solidFill>
                  <a:prstClr val="black"/>
                </a:solidFill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         </a:t>
            </a:r>
            <a:r>
              <a:rPr lang="ru-RU" sz="1400" b="1" dirty="0" smtClean="0">
                <a:solidFill>
                  <a:prstClr val="black"/>
                </a:solidFill>
                <a:cs typeface="Arial"/>
              </a:rPr>
              <a:t>,</a:t>
            </a:r>
            <a:r>
              <a:rPr lang="ru-RU" sz="1400" b="1" spc="10" dirty="0" smtClean="0">
                <a:solidFill>
                  <a:prstClr val="black"/>
                </a:solidFill>
                <a:cs typeface="Arial"/>
              </a:rPr>
              <a:t> </a:t>
            </a:r>
            <a:r>
              <a:rPr lang="ru-RU" sz="1400" dirty="0">
                <a:solidFill>
                  <a:prstClr val="black"/>
                </a:solidFill>
                <a:latin typeface="Microsoft Sans Serif"/>
                <a:cs typeface="Microsoft Sans Serif"/>
              </a:rPr>
              <a:t>в</a:t>
            </a:r>
            <a:r>
              <a:rPr lang="ru-RU" sz="1400" spc="20" dirty="0">
                <a:solidFill>
                  <a:prstClr val="black"/>
                </a:solidFill>
                <a:latin typeface="Microsoft Sans Serif"/>
                <a:cs typeface="Microsoft Sans Serif"/>
              </a:rPr>
              <a:t> </a:t>
            </a:r>
            <a:r>
              <a:rPr lang="ru-RU" sz="1400" spc="-15" dirty="0">
                <a:solidFill>
                  <a:prstClr val="black"/>
                </a:solidFill>
                <a:latin typeface="Microsoft Sans Serif"/>
                <a:cs typeface="Microsoft Sans Serif"/>
              </a:rPr>
              <a:t>том</a:t>
            </a:r>
            <a:r>
              <a:rPr lang="ru-RU" sz="1400" dirty="0">
                <a:solidFill>
                  <a:prstClr val="black"/>
                </a:solidFill>
                <a:latin typeface="Microsoft Sans Serif"/>
                <a:cs typeface="Microsoft Sans Serif"/>
              </a:rPr>
              <a:t> числе</a:t>
            </a:r>
            <a:r>
              <a:rPr lang="ru-RU" sz="1400" spc="-5" dirty="0">
                <a:solidFill>
                  <a:prstClr val="black"/>
                </a:solidFill>
                <a:latin typeface="Microsoft Sans Serif"/>
                <a:cs typeface="Microsoft Sans Serif"/>
              </a:rPr>
              <a:t> </a:t>
            </a:r>
            <a:r>
              <a:rPr lang="ru-RU" sz="1400" spc="-20" dirty="0">
                <a:solidFill>
                  <a:prstClr val="black"/>
                </a:solidFill>
                <a:latin typeface="Microsoft Sans Serif"/>
                <a:cs typeface="Microsoft Sans Serif"/>
              </a:rPr>
              <a:t>от</a:t>
            </a:r>
            <a:r>
              <a:rPr lang="ru-RU" sz="1400" spc="10" dirty="0">
                <a:solidFill>
                  <a:prstClr val="black"/>
                </a:solidFill>
                <a:latin typeface="Microsoft Sans Serif"/>
                <a:cs typeface="Microsoft Sans Serif"/>
              </a:rPr>
              <a:t> </a:t>
            </a:r>
            <a:r>
              <a:rPr lang="ru-RU" sz="1400" spc="-15" dirty="0">
                <a:solidFill>
                  <a:prstClr val="black"/>
                </a:solidFill>
                <a:latin typeface="Microsoft Sans Serif"/>
                <a:cs typeface="Microsoft Sans Serif"/>
              </a:rPr>
              <a:t>пневмонии</a:t>
            </a:r>
            <a:r>
              <a:rPr lang="ru-RU" sz="1400" spc="25" dirty="0">
                <a:solidFill>
                  <a:prstClr val="black"/>
                </a:solidFill>
                <a:latin typeface="Microsoft Sans Serif"/>
                <a:cs typeface="Microsoft Sans Serif"/>
              </a:rPr>
              <a:t> </a:t>
            </a:r>
            <a:r>
              <a:rPr lang="ru-RU" sz="1400" dirty="0" smtClean="0">
                <a:solidFill>
                  <a:prstClr val="black"/>
                </a:solidFill>
                <a:latin typeface="Microsoft Sans Serif"/>
                <a:cs typeface="Microsoft Sans Serif"/>
              </a:rPr>
              <a:t>5</a:t>
            </a:r>
            <a:r>
              <a:rPr lang="ru-RU" sz="1400" u="heavy" dirty="0" smtClean="0">
                <a:solidFill>
                  <a:prstClr val="black"/>
                </a:solidFill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         </a:t>
            </a:r>
            <a:r>
              <a:rPr lang="ru-RU" sz="1400" b="1" dirty="0" smtClean="0">
                <a:solidFill>
                  <a:prstClr val="black"/>
                </a:solidFill>
                <a:cs typeface="Arial"/>
              </a:rPr>
              <a:t>.</a:t>
            </a:r>
          </a:p>
          <a:p>
            <a:pPr marL="60960" marR="628650" lvl="0" indent="-48895">
              <a:spcBef>
                <a:spcPts val="105"/>
              </a:spcBef>
              <a:buClrTx/>
              <a:buSzTx/>
              <a:buNone/>
              <a:tabLst>
                <a:tab pos="7057390" algn="l"/>
                <a:tab pos="8563610" algn="l"/>
                <a:tab pos="9906635" algn="l"/>
              </a:tabLst>
            </a:pPr>
            <a:endParaRPr lang="ru-RU" sz="1400" dirty="0">
              <a:solidFill>
                <a:prstClr val="black"/>
              </a:solidFill>
              <a:cs typeface="Arial"/>
            </a:endParaRPr>
          </a:p>
          <a:p>
            <a:r>
              <a:rPr lang="ru-RU" dirty="0" smtClean="0"/>
              <a:t>В строке 1 указываются новорожденные, которые умерли в первые 7 суток после рождения.</a:t>
            </a:r>
          </a:p>
          <a:p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Далее указываются дети, умершие в первые сутки после поступления в стационар:</a:t>
            </a:r>
          </a:p>
          <a:p>
            <a:r>
              <a:rPr lang="ru-RU" dirty="0" smtClean="0"/>
              <a:t>В строке 2 - новорожденные, умершие в первые сутки жизни;</a:t>
            </a:r>
          </a:p>
          <a:p>
            <a:r>
              <a:rPr lang="ru-RU" dirty="0" smtClean="0"/>
              <a:t>В строке 3 – недоношенные из строки 2.</a:t>
            </a:r>
          </a:p>
          <a:p>
            <a:r>
              <a:rPr lang="ru-RU" dirty="0" smtClean="0"/>
              <a:t>В строках 4 и 5 указываются дети до года, </a:t>
            </a:r>
            <a:r>
              <a:rPr lang="ru-RU" b="1" dirty="0" smtClean="0"/>
              <a:t>умершие в первые сутки после поступления</a:t>
            </a:r>
            <a:r>
              <a:rPr lang="ru-RU" dirty="0" smtClean="0"/>
              <a:t> в стационар, без учета умерших из графы 2.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9589419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546</TotalTime>
  <Words>1699</Words>
  <Application>Microsoft Office PowerPoint</Application>
  <PresentationFormat>Экран (4:3)</PresentationFormat>
  <Paragraphs>143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Солнцестояние</vt:lpstr>
      <vt:lpstr>Форма № 14 «Сведения о деятельности  подразделений медицинской организации,  оказывающих медицинскую помощь в  стационарных условиях»</vt:lpstr>
      <vt:lpstr>Презентация PowerPoint</vt:lpstr>
      <vt:lpstr>Источники информации при составлении формы № 14:</vt:lpstr>
      <vt:lpstr>Возрастные группы населения таблица 2000 формы № 14</vt:lpstr>
      <vt:lpstr>В таблицу 2000 включаются сведения:</vt:lpstr>
      <vt:lpstr>Основные принципы формирования таблицы 2000</vt:lpstr>
      <vt:lpstr>Презентация PowerPoint</vt:lpstr>
      <vt:lpstr>Необходимо представить подтверждения* на следующие случаи смерти:</vt:lpstr>
      <vt:lpstr>Особенности заполнения </vt:lpstr>
      <vt:lpstr>Особенности заполнения </vt:lpstr>
      <vt:lpstr>Особенности заполнения </vt:lpstr>
      <vt:lpstr>Таблица 3000 «Состав новорожденных с заболеваниями, поступивших в возрасте 0-6 дней жизни, и исходы их лечения» </vt:lpstr>
      <vt:lpstr>Форма ФСН №14 Таблицы 4000 и 4001  «Хирургическая работа организации»</vt:lpstr>
      <vt:lpstr>Форма ФСН №14 Таблицы 4000 и 4001  «Хирургическая работа организации»</vt:lpstr>
      <vt:lpstr>Форма № 14 таблица 4110  </vt:lpstr>
      <vt:lpstr>Межформенный контроль</vt:lpstr>
      <vt:lpstr>Межформенный контроль</vt:lpstr>
      <vt:lpstr>Межформенный контроль</vt:lpstr>
      <vt:lpstr>Межформенный контроль</vt:lpstr>
      <vt:lpstr>Межформенный контроль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Форма № 14 «Сведения о деятельности  подразделений медицинской организации,  оказывающих медицинскую помощь в  стационарных условиях»</dc:title>
  <dc:creator>Алена Александровна Кандеева</dc:creator>
  <cp:lastModifiedBy>Анна Павловна Букреева</cp:lastModifiedBy>
  <cp:revision>32</cp:revision>
  <cp:lastPrinted>2023-12-13T08:30:57Z</cp:lastPrinted>
  <dcterms:created xsi:type="dcterms:W3CDTF">2022-12-15T03:28:07Z</dcterms:created>
  <dcterms:modified xsi:type="dcterms:W3CDTF">2024-12-11T04:50:14Z</dcterms:modified>
</cp:coreProperties>
</file>