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8" r:id="rId1"/>
  </p:sldMasterIdLst>
  <p:sldIdLst>
    <p:sldId id="256" r:id="rId2"/>
    <p:sldId id="257" r:id="rId3"/>
    <p:sldId id="266" r:id="rId4"/>
    <p:sldId id="271" r:id="rId5"/>
    <p:sldId id="272" r:id="rId6"/>
    <p:sldId id="273" r:id="rId7"/>
    <p:sldId id="267" r:id="rId8"/>
    <p:sldId id="258" r:id="rId9"/>
    <p:sldId id="262" r:id="rId10"/>
    <p:sldId id="268" r:id="rId11"/>
    <p:sldId id="269" r:id="rId12"/>
    <p:sldId id="270" r:id="rId13"/>
    <p:sldId id="274" r:id="rId14"/>
  </p:sldIdLst>
  <p:sldSz cx="12192000" cy="6858000"/>
  <p:notesSz cx="6761163" cy="98821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7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6782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26424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579325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289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148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9519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15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3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96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4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9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1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1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8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8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76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623" y="1618245"/>
            <a:ext cx="9513115" cy="2971801"/>
          </a:xfrm>
        </p:spPr>
        <p:txBody>
          <a:bodyPr anchor="ctr">
            <a:noAutofit/>
          </a:bodyPr>
          <a:lstStyle/>
          <a:p>
            <a:pPr algn="ctr"/>
            <a:r>
              <a:rPr lang="ru-RU" sz="4200" b="1" dirty="0"/>
              <a:t>Годовой отчет </a:t>
            </a:r>
            <a:br>
              <a:rPr lang="ru-RU" sz="4200" b="1" dirty="0"/>
            </a:br>
            <a:r>
              <a:rPr lang="ru-RU" sz="4200" b="1" dirty="0"/>
              <a:t>по трансфузиологии    </a:t>
            </a:r>
            <a:br>
              <a:rPr lang="en-US" sz="4200" b="1" dirty="0"/>
            </a:br>
            <a:r>
              <a:rPr lang="ru-RU" sz="4200" b="1" dirty="0"/>
              <a:t>2024</a:t>
            </a:r>
            <a:r>
              <a:rPr lang="en-US" sz="4200" b="1" dirty="0"/>
              <a:t> </a:t>
            </a:r>
            <a:r>
              <a:rPr lang="ru-RU" sz="4200" b="1" dirty="0"/>
              <a:t>г.</a:t>
            </a:r>
            <a:endParaRPr lang="ru-RU" sz="4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3364" y="5510243"/>
            <a:ext cx="9933657" cy="1947333"/>
          </a:xfrm>
        </p:spPr>
        <p:txBody>
          <a:bodyPr/>
          <a:lstStyle/>
          <a:p>
            <a:pPr algn="l"/>
            <a:r>
              <a:rPr lang="ru-RU" sz="1800" b="1" dirty="0"/>
              <a:t>Заместитель главного врача по </a:t>
            </a:r>
          </a:p>
          <a:p>
            <a:pPr algn="l"/>
            <a:r>
              <a:rPr lang="ru-RU" sz="1800" b="1" dirty="0"/>
              <a:t> медицинской части   ГКУЗ «КСПК»  	   		                  А.А. Васильченко </a:t>
            </a:r>
            <a:r>
              <a:rPr lang="en-US" sz="1800" b="1" dirty="0"/>
              <a:t>								</a:t>
            </a:r>
            <a:r>
              <a:rPr lang="en-US" b="1" dirty="0"/>
              <a:t>			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66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ФИО врача клинической лабораторной  диагностики, ответственного за проведение изосерологических исследований_______________________________________________________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назначении ответственным_________________________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ф- лаборантов, допущенных к проведению изосерологических исследований___________________________________________________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населения в районе обслуживания__________________________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коек в районе обслуживания_______________________________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Хирургических__________                        Терапевтических_____________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Гинекологических______________           Туберкулезных_______________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Родильных________________                    Онкологических_____________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Инфекционных____________                     Детских____________________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21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dirty="0">
                <a:effectLst/>
              </a:rPr>
              <a:t>II</a:t>
            </a:r>
            <a:r>
              <a:rPr lang="ru-RU" dirty="0">
                <a:effectLst/>
              </a:rPr>
              <a:t>. Использование компонентов крови:</a:t>
            </a: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951551"/>
              </p:ext>
            </p:extLst>
          </p:nvPr>
        </p:nvGraphicFramePr>
        <p:xfrm>
          <a:off x="1014463" y="2698016"/>
          <a:ext cx="9836421" cy="31384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3164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2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0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8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9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трансфузионной</a:t>
                      </a:r>
                      <a:r>
                        <a:rPr lang="ru-RU" sz="900" dirty="0">
                          <a:effectLst/>
                        </a:rPr>
                        <a:t> среды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Получено из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Учреждений службы крови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больных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переливаний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Перелито (л)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2.Эритроцитсодержащие компоненты крови (л).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6.Карантинизированная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свежезамороженная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плазма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7.Криопреципитат (доз)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8.Концентрат тромбоцитов из единицы крови (л.)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9. Концентрат тромбоцитов из единицы крови пулированный,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патогенредуцированный(л).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10.Концентрат тромбоцитов , полученный методом афереза лейкоредуцированный(л).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11. Концентрат тромбоцитов , полученный методом афереза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патогенредуцированный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506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Заготовлено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(л)________________от__________________________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крови методом </a:t>
            </a:r>
            <a:r>
              <a:rPr lang="ru-RU" dirty="0" err="1">
                <a:effectLst/>
              </a:rPr>
              <a:t>реинфузии</a:t>
            </a:r>
            <a:r>
              <a:rPr lang="ru-RU" dirty="0">
                <a:effectLst/>
              </a:rPr>
              <a:t>(л)____________________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операций , сопровождавшихся </a:t>
            </a:r>
            <a:r>
              <a:rPr lang="ru-RU" dirty="0" err="1">
                <a:effectLst/>
              </a:rPr>
              <a:t>реинфузией</a:t>
            </a:r>
            <a:r>
              <a:rPr lang="ru-RU" dirty="0">
                <a:effectLst/>
              </a:rPr>
              <a:t> 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Осложнения при переливании компонентов донорской  крови_______________________</a:t>
            </a:r>
            <a:endParaRPr lang="en-US" dirty="0">
              <a:effectLst/>
            </a:endParaRPr>
          </a:p>
          <a:p>
            <a:pPr marL="36900" indent="0">
              <a:buNone/>
            </a:pPr>
            <a:r>
              <a:rPr lang="en-US" sz="2300" dirty="0">
                <a:effectLst/>
              </a:rPr>
              <a:t>III</a:t>
            </a:r>
            <a:r>
              <a:rPr lang="ru-RU" sz="2300" dirty="0">
                <a:effectLst/>
              </a:rPr>
              <a:t>.Изосерологические исследования крови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Проведено исследований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1.По системе АВО_______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2.По системе резус :  резус фактор (Д)_____ Обратный фактор(с)_______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Фенотип________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3.Количество исследований на неполные антиэритроцитарные антитела___________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Число больных, у которых выявлены неполные антиэритроцитарные антитела___________________________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«__» _________2023 г.        Руководитель  МО_________________________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	                       Исполнитель_______________________________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626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DEEB7CBA-B2FD-41E2-A2AA-E563401F4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6286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3AAD23-9CA6-477B-A5E4-8453FC210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6286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91653A6-093E-49EC-A836-7172C73B911B}"/>
              </a:ext>
            </a:extLst>
          </p:cNvPr>
          <p:cNvSpPr txBox="1">
            <a:spLocks/>
          </p:cNvSpPr>
          <p:nvPr/>
        </p:nvSpPr>
        <p:spPr>
          <a:xfrm>
            <a:off x="1981200" y="5786438"/>
            <a:ext cx="8229600" cy="10715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9857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         Представляемы</a:t>
            </a:r>
            <a:r>
              <a:rPr lang="en-US" b="1" dirty="0">
                <a:effectLst/>
              </a:rPr>
              <a:t>е</a:t>
            </a:r>
            <a:r>
              <a:rPr lang="ru-RU" b="1" dirty="0">
                <a:effectLst/>
              </a:rPr>
              <a:t> формы: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900" lvl="0" indent="0">
              <a:buNone/>
            </a:pPr>
            <a:r>
              <a:rPr lang="ru-RU" sz="1200" b="1" dirty="0">
                <a:effectLst/>
              </a:rPr>
              <a:t>                                                                                Год закрываем 31 декабря</a:t>
            </a: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Форма  № 64 «Сведения о заготовке, хранении, клиническом использовании донорской крови и ее компонентов» Заполняем титульный лист,  (раздел 6 таблицы 6000 и 6100), последний лист с подписью руководителя и печатью медицинской организации. Объем донорской крови указывается в литрах с двумя знаками после запятой. Ячейки, отмеченные знаком  «Х» не заполнять.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Пояснение к графе 9 «Утилизировано» таблицы 6000 формы  №64.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 Пояснение по строке 10 «Другое»  таблицы 6100  формы  № 64.</a:t>
            </a:r>
            <a:endParaRPr lang="ru-RU" sz="1400" dirty="0">
              <a:effectLst/>
            </a:endParaRPr>
          </a:p>
          <a:p>
            <a:pPr marL="494100" lvl="0" indent="-457200" fontAlgn="auto">
              <a:buFont typeface="+mj-lt"/>
              <a:buAutoNum type="arabicPeriod"/>
            </a:pPr>
            <a:r>
              <a:rPr lang="ru-RU" sz="1400" b="1" dirty="0">
                <a:effectLst/>
              </a:rPr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 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Данные по медицинским организациям, осуществляющим клиническое использование компонентов донорской крови.</a:t>
            </a: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/>
              <a:t>Таблица 3200 формы №30.</a:t>
            </a:r>
          </a:p>
          <a:p>
            <a:pPr marL="494100" lvl="0" indent="-457200">
              <a:buAutoNum type="arabicPlain" startAt="7"/>
            </a:pPr>
            <a:r>
              <a:rPr lang="ru-RU" sz="1400" b="1" dirty="0">
                <a:effectLst/>
              </a:rPr>
              <a:t>Отчет о гемотрансфузионной терапии.</a:t>
            </a:r>
          </a:p>
          <a:p>
            <a:r>
              <a:rPr lang="ru-RU" sz="1400" dirty="0"/>
              <a:t>  Таблица 5600 «Аппараты  и оборудование службы переливания  крови»  формы №64  медицинскими   организациями   не заполняется</a:t>
            </a:r>
            <a:r>
              <a:rPr lang="ru-RU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691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6.2. КЛИНИЧЕСКОЕ ИСПОЛЬЗОВАНИЕ ЛЕКАРСТВЕННЫХ ПРЕПАРАТОВ, ПОЛУЧЕННЫХ ИЗ ПЛАЗМЫ КРОВИ ЧЕЛОВЕКА </a:t>
            </a:r>
            <a:br>
              <a:rPr lang="ru-RU" sz="2400" b="1" dirty="0">
                <a:effectLst/>
              </a:rPr>
            </a:br>
            <a:r>
              <a:rPr lang="ru-RU" sz="2400" b="1" dirty="0">
                <a:effectLst/>
              </a:rPr>
              <a:t>(заполнять в строго указанных единицах измерения)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843193"/>
            <a:ext cx="8946541" cy="4195481"/>
          </a:xfrm>
        </p:spPr>
        <p:txBody>
          <a:bodyPr/>
          <a:lstStyle/>
          <a:p>
            <a:pPr marL="36900" indent="0">
              <a:buNone/>
            </a:pPr>
            <a:r>
              <a:rPr lang="ru-RU" sz="1200" dirty="0">
                <a:effectLst/>
              </a:rPr>
              <a:t>(6</a:t>
            </a:r>
            <a:r>
              <a:rPr lang="en-US" sz="1200" dirty="0">
                <a:effectLst/>
              </a:rPr>
              <a:t>1</a:t>
            </a:r>
            <a:r>
              <a:rPr lang="ru-RU" sz="1200" dirty="0">
                <a:effectLst/>
              </a:rPr>
              <a:t>00) 										</a:t>
            </a:r>
            <a:r>
              <a:rPr lang="ru-RU" sz="1200" dirty="0"/>
              <a:t>	</a:t>
            </a:r>
            <a:r>
              <a:rPr lang="ru-RU" sz="1200" dirty="0">
                <a:effectLst/>
              </a:rPr>
              <a:t>Коды по ОКЕИ: литр - </a:t>
            </a:r>
            <a:r>
              <a:rPr lang="ru-RU" sz="12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200" dirty="0">
                <a:effectLst/>
              </a:rPr>
              <a:t>, единица – </a:t>
            </a:r>
            <a:r>
              <a:rPr lang="ru-RU" sz="12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endParaRPr lang="ru-RU" sz="1200" u="sng" dirty="0">
              <a:effectLst/>
            </a:endParaRP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552241"/>
              </p:ext>
            </p:extLst>
          </p:nvPr>
        </p:nvGraphicFramePr>
        <p:xfrm>
          <a:off x="905406" y="2301754"/>
          <a:ext cx="9998848" cy="41551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758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0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08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5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NN строк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Получено для клинического использования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реципиентов,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( физических лиц)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перелитых 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лекарственных препаратов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5%,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10%,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Раствор альбумина 20%, л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антирезусный,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антистафилококковый,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ампула= 1 доза 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ампула= 1 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5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раствор для внутривенного введения,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 флакон = 1 доза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флакон =1доза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Фактор свертывания крови VIII, ME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Фактор свертывания крови IX, ME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Другое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56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229737"/>
            <a:ext cx="101867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ru-RU" sz="1600" b="1" dirty="0"/>
              <a:t>Пояснение по графе 9 «Утилизировано» к таблице 6000  формы № 64: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89113"/>
              </p:ext>
            </p:extLst>
          </p:nvPr>
        </p:nvGraphicFramePr>
        <p:xfrm>
          <a:off x="1044741" y="2192823"/>
          <a:ext cx="9615239" cy="326281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42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1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5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50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50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424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80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8011">
                  <a:extLst>
                    <a:ext uri="{9D8B030D-6E8A-4147-A177-3AD203B41FA5}">
                      <a16:colId xmlns:a16="http://schemas.microsoft.com/office/drawing/2014/main" val="2756696244"/>
                    </a:ext>
                  </a:extLst>
                </a:gridCol>
              </a:tblGrid>
              <a:tr h="179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компонента крови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 утилизировано, л.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т.ч. по причинам утилизации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Истечение срока годности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герметичности, бой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 результатам макрооценки (изменение цвета, наличие сгустков, осадков, признаков гемолиза)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Отказ пациента от трансфузии, смерть пациента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условий хранения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Неисправность мед. оборудования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Отвод донора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Передача на бакконтроль</a:t>
                      </a: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Другое</a:t>
                      </a:r>
                    </a:p>
                  </a:txBody>
                  <a:tcPr marL="52616" marR="52616" marT="0" marB="0" vert="vert2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6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98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380739"/>
            <a:ext cx="101867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Пояснение по строке 10 «Другое»  таблицы 6100  формы №64: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4741" y="2346406"/>
          <a:ext cx="9152023" cy="18826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1036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7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47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84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9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Наименование лекарственных препаратов, полученных из плазмы крови человека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Получено для клинического использования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Количество перелитых лекарственных препаратов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…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78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338794"/>
            <a:ext cx="10186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14445" y="2490200"/>
          <a:ext cx="6388100" cy="34734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939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9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345"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4741" y="2945739"/>
            <a:ext cx="10186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Данные по медицинским организациям, осуществляющим клиническое использование донорской крови и ее компонентов:</a:t>
            </a: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44741" y="3746901"/>
          <a:ext cx="10048376" cy="258603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9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7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3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1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496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08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Учредитель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юридического лица (медицинской организации), осуществляющего клиническое использование донорской крови и ее компонентов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Реквизиты лицензии на трансфузиологию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 (полностью) руководителя 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Контактные данные руководителя медицинской организации (телефон, эл. почта)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Сведения о предоставлении данных по форме 64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(да/нет)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29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Форма 30</a:t>
            </a:r>
            <a:r>
              <a:rPr lang="en-US" sz="2400" b="1" dirty="0">
                <a:effectLst/>
              </a:rPr>
              <a:t> </a:t>
            </a:r>
            <a:br>
              <a:rPr lang="en-US" sz="2400" b="1" dirty="0">
                <a:effectLst/>
              </a:rPr>
            </a:br>
            <a:r>
              <a:rPr lang="ru-RU" sz="2400" b="1" dirty="0">
                <a:effectLst/>
              </a:rPr>
              <a:t>таблица 3200 </a:t>
            </a:r>
            <a:r>
              <a:rPr lang="ru-RU" sz="2400" b="1" dirty="0" err="1">
                <a:effectLst/>
              </a:rPr>
              <a:t>Трансфузионная</a:t>
            </a:r>
            <a:r>
              <a:rPr lang="ru-RU" sz="2400" b="1" dirty="0">
                <a:effectLst/>
              </a:rPr>
              <a:t> помощь</a:t>
            </a:r>
            <a:endParaRPr lang="ru-RU" sz="2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602298"/>
            <a:ext cx="8946541" cy="4646102"/>
          </a:xfrm>
        </p:spPr>
        <p:txBody>
          <a:bodyPr/>
          <a:lstStyle/>
          <a:p>
            <a:pPr marL="36900" indent="0">
              <a:buNone/>
            </a:pPr>
            <a:r>
              <a:rPr lang="ru-RU" sz="1200" dirty="0">
                <a:effectLst/>
              </a:rPr>
              <a:t>(</a:t>
            </a:r>
            <a:r>
              <a:rPr lang="en-US" sz="1200" dirty="0">
                <a:effectLst/>
              </a:rPr>
              <a:t>32</a:t>
            </a:r>
            <a:r>
              <a:rPr lang="ru-RU" sz="1200" dirty="0">
                <a:effectLst/>
              </a:rPr>
              <a:t>00) 													Коды по ОКЕИ: литр - </a:t>
            </a:r>
            <a:r>
              <a:rPr lang="ru-RU" sz="12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200" dirty="0">
                <a:effectLst/>
              </a:rPr>
              <a:t>, единица – </a:t>
            </a:r>
            <a:r>
              <a:rPr lang="ru-RU" sz="12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r>
              <a:rPr lang="ru-RU" sz="1200" u="sng" dirty="0">
                <a:effectLst/>
              </a:rPr>
              <a:t>,</a:t>
            </a:r>
            <a:r>
              <a:rPr lang="ru-RU" sz="1200" dirty="0">
                <a:effectLst/>
              </a:rPr>
              <a:t> литр </a:t>
            </a:r>
            <a:r>
              <a:rPr lang="ru-RU" sz="1200" dirty="0">
                <a:effectLst/>
                <a:sym typeface="Symbol" panose="05050102010706020507" pitchFamily="18" charset="2"/>
              </a:rPr>
              <a:t></a:t>
            </a:r>
            <a:r>
              <a:rPr lang="ru-RU" sz="1200" dirty="0">
                <a:effectLst/>
              </a:rPr>
              <a:t> </a:t>
            </a:r>
            <a:r>
              <a:rPr lang="ru-RU" sz="1200" u="sng" dirty="0">
                <a:effectLst/>
              </a:rPr>
              <a:t>112</a:t>
            </a: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76697"/>
              </p:ext>
            </p:extLst>
          </p:nvPr>
        </p:nvGraphicFramePr>
        <p:xfrm>
          <a:off x="913795" y="2189056"/>
          <a:ext cx="9998847" cy="34898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355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9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77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9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98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77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Транфузионные</a:t>
                      </a:r>
                      <a:r>
                        <a:rPr lang="ru-RU" sz="1400" dirty="0">
                          <a:effectLst/>
                        </a:rPr>
                        <a:t> средства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r>
                        <a:rPr lang="ru-RU" sz="1400" dirty="0" err="1">
                          <a:effectLst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пациентов, чел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переливаний,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Перелито трансфузионных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средств,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посттранс-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фузионных осложнений,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Консервированная кровь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Эритроцитсодержащие среды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Плазма всех видов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Концентрат тромбоцитов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Аутогемотрансфузии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88332" y="5761380"/>
            <a:ext cx="10000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Таблицу 5600  формы №64  «</a:t>
            </a:r>
            <a:r>
              <a:rPr lang="x-none" sz="1600" b="1" dirty="0"/>
              <a:t>Аппараты и оборудование </a:t>
            </a:r>
            <a:r>
              <a:rPr lang="ru-RU" sz="1600" b="1" dirty="0"/>
              <a:t>службы переливания крови» медицинские организации не заполняют.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0891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900" indent="0">
              <a:buNone/>
            </a:pPr>
            <a:r>
              <a:rPr lang="ru-RU" sz="1200" b="1" dirty="0">
                <a:effectLst/>
              </a:rPr>
              <a:t>Данные по таблице 6000 формы  № 64 должны быть равны данным по таблице 3200 формы  № 30 в следующих строках и графах: </a:t>
            </a:r>
            <a:endParaRPr lang="ru-RU" sz="1200" dirty="0">
              <a:effectLst/>
            </a:endParaRPr>
          </a:p>
          <a:p>
            <a:pPr marL="36900" indent="0">
              <a:buNone/>
            </a:pPr>
            <a:r>
              <a:rPr lang="ru-RU" sz="1200" b="1" dirty="0" err="1">
                <a:effectLst/>
              </a:rPr>
              <a:t>Эритроцитсодержащие</a:t>
            </a:r>
            <a:r>
              <a:rPr lang="ru-RU" sz="1200" b="1" dirty="0">
                <a:effectLst/>
              </a:rPr>
              <a:t> среды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3 – 9, 24 – 25 = форма  №30, таблица 3200, графа 4, строка 2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8, сумма строк 3 – 9, 24 – 25 = форма  №30, таблица 3200, графа 5, строка 2 </a:t>
            </a:r>
          </a:p>
          <a:p>
            <a:pPr marL="36900" indent="0">
              <a:buNone/>
            </a:pPr>
            <a:r>
              <a:rPr lang="ru-RU" sz="1200" b="1" dirty="0">
                <a:effectLst/>
              </a:rPr>
              <a:t>Концентрат тромбоцитов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10 – 19, 26 = форма  №30, таблица 3200, графа 4,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 строка 4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№64, таблица 6000, графа 8, сумма строк 10 – 19, 26 = форма  №30, таблица 3200, графа 5,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строка 4 </a:t>
            </a:r>
          </a:p>
          <a:p>
            <a:pPr marL="36900" indent="0">
              <a:buNone/>
            </a:pPr>
            <a:r>
              <a:rPr lang="ru-RU" sz="1200" b="1" dirty="0">
                <a:effectLst/>
              </a:rPr>
              <a:t>Плазма всех видов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20 – 22, 27 – 30 = форма  №30, таблица 3200, графа 4, строка 3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8, сумма строк 20 – 22, 27 – 30 = форма № 30, таблица 3200, графа 5, строка 3 </a:t>
            </a:r>
          </a:p>
          <a:p>
            <a:pPr marL="36900" indent="0">
              <a:buNone/>
            </a:pP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9191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900" indent="0">
              <a:buNone/>
            </a:pPr>
            <a:r>
              <a:rPr lang="en-US" sz="2300" dirty="0">
                <a:effectLst/>
              </a:rPr>
              <a:t>I </a:t>
            </a:r>
            <a:r>
              <a:rPr lang="ru-RU" sz="2300" dirty="0">
                <a:effectLst/>
              </a:rPr>
              <a:t>Паспортная часть: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Наименование  МО_________________________________________________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Адрес_____________________________________________________________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и телефон главного врача_______________________________________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врача </a:t>
            </a:r>
            <a:r>
              <a:rPr lang="ru-RU" dirty="0" err="1">
                <a:effectLst/>
              </a:rPr>
              <a:t>трансфузиолога</a:t>
            </a:r>
            <a:r>
              <a:rPr lang="ru-RU" dirty="0">
                <a:effectLst/>
              </a:rPr>
              <a:t>, ответственного за переливание крови. 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                                                                                                   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приказа и дата назначения ответственным за переливание крови в  МО______________________________________________________________</a:t>
            </a:r>
          </a:p>
          <a:p>
            <a:pPr marL="36900" indent="0">
              <a:buNone/>
            </a:pPr>
            <a:r>
              <a:rPr lang="ru-RU" dirty="0" err="1">
                <a:effectLst/>
              </a:rPr>
              <a:t>Специальность________________________Стаж</a:t>
            </a:r>
            <a:r>
              <a:rPr lang="ru-RU" dirty="0">
                <a:effectLst/>
              </a:rPr>
              <a:t> работы__________________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Когда и где проходил первичную переподготовку по трансфузиологии______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__________________________________________________________________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Стаж работы ответственным за переливание крови_______________________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врачей, допущенных к переливанию крови____________________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допуске___________________________________________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23162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254</TotalTime>
  <Words>1411</Words>
  <Application>Microsoft Office PowerPoint</Application>
  <PresentationFormat>Широкоэкранный</PresentationFormat>
  <Paragraphs>326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Comic Sans MS</vt:lpstr>
      <vt:lpstr>Symbol</vt:lpstr>
      <vt:lpstr>Times New Roman</vt:lpstr>
      <vt:lpstr>Wingdings 3</vt:lpstr>
      <vt:lpstr>Ион</vt:lpstr>
      <vt:lpstr>Годовой отчет  по трансфузиологии     2024 г.</vt:lpstr>
      <vt:lpstr>         Представляемые формы:</vt:lpstr>
      <vt:lpstr>6.2. КЛИНИЧЕСКОЕ ИСПОЛЬЗОВАНИЕ ЛЕКАРСТВЕННЫХ ПРЕПАРАТОВ, ПОЛУЧЕННЫХ ИЗ ПЛАЗМЫ КРОВИ ЧЕЛОВЕКА  (заполнять в строго указанных единицах измерения)</vt:lpstr>
      <vt:lpstr>Презентация PowerPoint</vt:lpstr>
      <vt:lpstr>Презентация PowerPoint</vt:lpstr>
      <vt:lpstr>Презентация PowerPoint</vt:lpstr>
      <vt:lpstr>Форма 30  таблица 3200 Трансфузионная помощь</vt:lpstr>
      <vt:lpstr> 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по трансфузиологии     2022 г.</dc:title>
  <dc:creator>Пользователь</dc:creator>
  <cp:lastModifiedBy>nachmed</cp:lastModifiedBy>
  <cp:revision>26</cp:revision>
  <cp:lastPrinted>2024-12-10T01:25:26Z</cp:lastPrinted>
  <dcterms:created xsi:type="dcterms:W3CDTF">2022-12-14T12:40:09Z</dcterms:created>
  <dcterms:modified xsi:type="dcterms:W3CDTF">2024-12-10T01:27:54Z</dcterms:modified>
</cp:coreProperties>
</file>