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5" r:id="rId6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4" d="100"/>
          <a:sy n="94" d="100"/>
        </p:scale>
        <p:origin x="-39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63DFF6-B1F8-4B81-9833-AAEC1D09E17D}" type="datetimeFigureOut">
              <a:rPr lang="ru-RU" smtClean="0"/>
              <a:pPr/>
              <a:t>12.12.2024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13BAF-0DBE-4B12-9509-D584147A0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2402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78E31-BE38-4C3A-AC6B-C3FC370D739B}" type="datetime1">
              <a:rPr lang="ru-RU" smtClean="0"/>
              <a:pPr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6DAE8-DF1A-4FD3-8487-9B522B6BB645}" type="datetime1">
              <a:rPr lang="ru-RU" smtClean="0"/>
              <a:pPr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8CAED-1E84-4C70-BDAC-C353E0D32265}" type="datetime1">
              <a:rPr lang="ru-RU" smtClean="0"/>
              <a:pPr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ADE3-3EEF-4D40-A18E-0C98D2E909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71DCD-694B-479A-8E5B-DAD1F56389C1}" type="datetime1">
              <a:rPr lang="ru-RU" smtClean="0"/>
              <a:pPr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56287-C62C-4EA3-BEFD-7068D4576F24}" type="datetime1">
              <a:rPr lang="ru-RU" smtClean="0"/>
              <a:pPr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C9207-E036-44D5-A63A-5F243627AD11}" type="datetime1">
              <a:rPr lang="ru-RU" smtClean="0"/>
              <a:pPr/>
              <a:t>12.12.2024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28F06-DCCD-4572-A328-07A183857ACA}" type="datetime1">
              <a:rPr lang="ru-RU" smtClean="0"/>
              <a:pPr/>
              <a:t>12.12.2024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A01C-E712-419A-82E4-2EF27DAF0B01}" type="datetime1">
              <a:rPr lang="ru-RU" smtClean="0"/>
              <a:pPr/>
              <a:t>12.12.2024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55BD5-7F6A-4E38-8B94-675CC4388836}" type="datetime1">
              <a:rPr lang="ru-RU" smtClean="0"/>
              <a:pPr/>
              <a:t>12.12.2024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207B0-4F77-4887-A9FF-70F056987588}" type="datetime1">
              <a:rPr lang="ru-RU" smtClean="0"/>
              <a:pPr/>
              <a:t>12.12.2024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442B4-0017-43D6-A78F-0FBB2028AF6D}" type="datetime1">
              <a:rPr lang="ru-RU" smtClean="0"/>
              <a:pPr/>
              <a:t>12.12.2024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DD799-14DE-413C-9A54-35D9F0D8D72A}" type="datetime1">
              <a:rPr lang="ru-RU" smtClean="0"/>
              <a:pPr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779DD-00E8-492B-B8F0-D321F0D8A5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ivanovate@kmc75.ru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омер слайда 4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4431561-35B7-420A-86E1-3BF266185867}" type="slidenum">
              <a:rPr lang="ru-RU" altLang="ru-RU" sz="1200">
                <a:latin typeface="Arial Black" panose="020B0A04020102020204" pitchFamily="34" charset="0"/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ru-RU" altLang="ru-RU" sz="120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075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188913"/>
            <a:ext cx="8229600" cy="417512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endParaRPr lang="ru-RU" altLang="ru-RU" sz="3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692697"/>
            <a:ext cx="8640960" cy="60129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400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b="1" dirty="0">
                <a:latin typeface="Times New Roman" panose="02020603050405020304" pitchFamily="18" charset="0"/>
              </a:rPr>
              <a:t>Годовой отчет федерального статистического наблюдения ф№16-ВН </a:t>
            </a:r>
            <a:endParaRPr lang="ru-RU" altLang="ru-RU" b="1" dirty="0" smtClean="0"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b="1" dirty="0" smtClean="0">
                <a:latin typeface="Times New Roman" panose="02020603050405020304" pitchFamily="18" charset="0"/>
              </a:rPr>
              <a:t>«</a:t>
            </a:r>
            <a:r>
              <a:rPr lang="ru-RU" altLang="ru-RU" b="1" dirty="0">
                <a:latin typeface="Times New Roman" panose="02020603050405020304" pitchFamily="18" charset="0"/>
              </a:rPr>
              <a:t>Сведения о причинах временной нетрудоспособности», </a:t>
            </a:r>
          </a:p>
          <a:p>
            <a:pPr marL="0" indent="0" algn="ctr">
              <a:buNone/>
            </a:pP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F4D14-E110-425A-A4F2-A33473958E7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476672"/>
            <a:ext cx="8229600" cy="5390728"/>
          </a:xfrm>
        </p:spPr>
        <p:txBody>
          <a:bodyPr>
            <a:noAutofit/>
          </a:bodyPr>
          <a:lstStyle/>
          <a:p>
            <a:pPr marL="0" indent="0" algn="l">
              <a:lnSpc>
                <a:spcPct val="150000"/>
              </a:lnSpc>
              <a:buNone/>
            </a:pP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Ф№ 16-ВН заполняется </a:t>
            </a:r>
            <a:r>
              <a:rPr lang="ru-RU" sz="17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полностью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В случае, если есть незаполненные строки, то обязательно должна быть </a:t>
            </a:r>
            <a:r>
              <a:rPr lang="ru-RU" sz="17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приложена пояснительная записка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подтверждающая, что заболевания по этим строкам не зарегистрированы и листки нетрудоспособности не выдавались.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Случаи ВН, связанные с </a:t>
            </a:r>
            <a:r>
              <a:rPr lang="en-US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COVID</a:t>
            </a: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- 19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указываются в строках</a:t>
            </a: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50-51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Также эти данные указываются в строках </a:t>
            </a: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52-53 (всего по заболеваниям)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и в строках </a:t>
            </a: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63-64 (итого по всем причинам).</a:t>
            </a:r>
            <a:endParaRPr lang="ru-RU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lnSpc>
                <a:spcPct val="150000"/>
              </a:lnSpc>
              <a:buNone/>
            </a:pP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Случаи ВН в связи с </a:t>
            </a: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карантином по поводу </a:t>
            </a:r>
            <a:r>
              <a:rPr lang="en-US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COVID - 19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указываются в строках</a:t>
            </a: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61-62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Эти данные выделяются из строк </a:t>
            </a: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59-60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С</a:t>
            </a:r>
            <a:r>
              <a:rPr lang="ru-RU" sz="1700" b="1" dirty="0">
                <a:latin typeface="Arial" panose="020B0604020202020204" pitchFamily="34" charset="0"/>
                <a:cs typeface="Arial" panose="020B0604020202020204" pitchFamily="34" charset="0"/>
              </a:rPr>
              <a:t>трока </a:t>
            </a:r>
            <a:r>
              <a:rPr lang="ru-RU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65 «Отпуск по беременности и родам».</a:t>
            </a:r>
            <a:r>
              <a:rPr lang="ru-RU" sz="1700" b="1" dirty="0">
                <a:latin typeface="Arial" panose="020B0604020202020204" pitchFamily="34" charset="0"/>
                <a:cs typeface="Arial" panose="020B0604020202020204" pitchFamily="34" charset="0"/>
              </a:rPr>
              <a:t> По факту родов (возрастная категория женщин </a:t>
            </a:r>
            <a:r>
              <a:rPr lang="ru-RU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лет и старше)</a:t>
            </a:r>
            <a:r>
              <a:rPr lang="ru-RU" sz="1700" b="1" dirty="0">
                <a:latin typeface="Arial" panose="020B0604020202020204" pitchFamily="34" charset="0"/>
                <a:cs typeface="Arial" panose="020B0604020202020204" pitchFamily="34" charset="0"/>
              </a:rPr>
              <a:t> предоставить </a:t>
            </a:r>
            <a:r>
              <a:rPr lang="ru-RU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подтверждение </a:t>
            </a:r>
            <a:r>
              <a:rPr lang="ru-RU" sz="1700" b="1" dirty="0">
                <a:latin typeface="Arial" panose="020B0604020202020204" pitchFamily="34" charset="0"/>
                <a:cs typeface="Arial" panose="020B0604020202020204" pitchFamily="34" charset="0"/>
              </a:rPr>
              <a:t>(указать № листка нетрудоспособности, возраст женщины). В этой строке</a:t>
            </a:r>
            <a:r>
              <a:rPr lang="ru-RU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не должны указываться отпуска по уходу за детьми.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476672"/>
            <a:ext cx="8229600" cy="5390728"/>
          </a:xfrm>
        </p:spPr>
        <p:txBody>
          <a:bodyPr>
            <a:normAutofit fontScale="75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Особое внимание: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по строкам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03 - 04 –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«из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них: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туберкулез»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с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редняя длительность  листка нетрудоспособности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не менее 90 дней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7. по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строке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«из них: аборты (из стр. 45)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средняя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длительность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листка нетрудоспособности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3-5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дней (эта строка выделяется отдельно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строки 45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включается в строку 64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8. Листки нетрудоспособности по отпускам по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беременности и родам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могут быть менее 140 дней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Если имеются причины по уменьшению, то в обязательном порядке предоставить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пояснения.</a:t>
            </a:r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9. Листки нетрудоспособности, выданные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причинам иных обстоятельств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протезирование, донорство, обследования, в результате которых пациенту был поставлен диагноз «здоров» и т.д.) включать в строки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63-64 (код по МКБ - 10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Z00 - Z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99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дать письменные пояснения </a:t>
            </a:r>
          </a:p>
          <a:p>
            <a:pPr marL="0" indent="0">
              <a:buNone/>
            </a:pPr>
            <a:r>
              <a:rPr lang="ru-RU" sz="2000" dirty="0" smtClean="0"/>
              <a:t>если нет случаев и дней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причинам иных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обстоятельств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то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сумма строк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должна быть </a:t>
            </a:r>
          </a:p>
          <a:p>
            <a:pPr marL="0" indent="0">
              <a:buNone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52+55+57+59+61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= стр.63</a:t>
            </a:r>
          </a:p>
          <a:p>
            <a:pPr marL="0" indent="0">
              <a:buNone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53+56+58+60+62= стр.64</a:t>
            </a:r>
          </a:p>
          <a:p>
            <a:pPr marL="0" indent="0">
              <a:lnSpc>
                <a:spcPct val="150000"/>
              </a:lnSpc>
              <a:buNone/>
            </a:pP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476672"/>
            <a:ext cx="8229600" cy="539072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Средняя длительность 1 случая ВН не должны быть с большой разницей у мужчин и женщин, либо предоставляются пояснения. Сравнивается средняя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длительность 1 случая ВН 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с данными прошлого года. При разнице более чем в 10-15% необходимо представить пояснения.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476672"/>
            <a:ext cx="8229600" cy="539072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 отчет предоставлять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Пояснения. </a:t>
            </a:r>
            <a:r>
              <a:rPr lang="ru-RU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Обязательно укажите данные по работающему населению (мужчины, женщины).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направляете на электронную почту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ivanovate@kmc75.ru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или на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USB-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флеш</a:t>
            </a:r>
            <a:endParaRPr lang="ru-RU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 уважением, заместитель главного врача по КЭР КМЦ г. Читы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Т.Е. Иванова (89243811551).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</TotalTime>
  <Words>414</Words>
  <Application>Microsoft Office PowerPoint</Application>
  <PresentationFormat>Экран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dc518</dc:creator>
  <cp:lastModifiedBy>ЧМК</cp:lastModifiedBy>
  <cp:revision>43</cp:revision>
  <cp:lastPrinted>2024-12-11T08:31:00Z</cp:lastPrinted>
  <dcterms:created xsi:type="dcterms:W3CDTF">2019-04-08T05:28:00Z</dcterms:created>
  <dcterms:modified xsi:type="dcterms:W3CDTF">2024-12-12T03:16:20Z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52309AFB2B7C46B8B7933B77BF6AC265_13</vt:lpwstr>
  </property>
  <property fmtid="{D5CDD505-2E9C-101B-9397-08002B2CF9AE}" pid="3" name="KSOProductBuildVer">
    <vt:lpwstr>1049-12.2.0.13306</vt:lpwstr>
  </property>
</Properties>
</file>