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92" r:id="rId1"/>
  </p:sldMasterIdLst>
  <p:sldIdLst>
    <p:sldId id="256" r:id="rId2"/>
    <p:sldId id="277" r:id="rId3"/>
    <p:sldId id="265" r:id="rId4"/>
    <p:sldId id="266" r:id="rId5"/>
    <p:sldId id="271" r:id="rId6"/>
    <p:sldId id="272" r:id="rId7"/>
    <p:sldId id="273" r:id="rId8"/>
    <p:sldId id="278" r:id="rId9"/>
    <p:sldId id="267" r:id="rId10"/>
    <p:sldId id="274" r:id="rId11"/>
    <p:sldId id="268" r:id="rId12"/>
    <p:sldId id="276" r:id="rId13"/>
    <p:sldId id="269" r:id="rId14"/>
    <p:sldId id="279" r:id="rId15"/>
    <p:sldId id="270" r:id="rId16"/>
    <p:sldId id="275" r:id="rId17"/>
    <p:sldId id="258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7294" y="1500174"/>
            <a:ext cx="6357982" cy="23012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/>
                </a:solidFill>
                <a:latin typeface="Monotype Corsiva" pitchFamily="66" charset="0"/>
              </a:rPr>
              <a:t>Порядок и требования к составлению сводных отчетов формы № 9, № 34 </a:t>
            </a:r>
            <a:br>
              <a:rPr lang="ru-RU" sz="3200" dirty="0" smtClean="0">
                <a:solidFill>
                  <a:schemeClr val="accent4"/>
                </a:solidFill>
                <a:latin typeface="Monotype Corsiva" pitchFamily="66" charset="0"/>
              </a:rPr>
            </a:br>
            <a:r>
              <a:rPr lang="ru-RU" sz="3200" b="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(отчет о кожно-венерологических заболеваниях)</a:t>
            </a:r>
            <a:endParaRPr lang="ru-RU" sz="3200" b="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572008"/>
            <a:ext cx="6480048" cy="1752600"/>
          </a:xfrm>
        </p:spPr>
        <p:txBody>
          <a:bodyPr/>
          <a:lstStyle/>
          <a:p>
            <a:r>
              <a:rPr lang="ru-RU" dirty="0" smtClean="0"/>
              <a:t>ГУЗ «Краевой кожно-венерологический диспансер»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372476" cy="106680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Строка 01 графы 9 таблицы 2100 = Строка 01 графы 4 таблицы 2101 </a:t>
            </a:r>
            <a:endParaRPr lang="ru-RU" sz="1400" dirty="0"/>
          </a:p>
        </p:txBody>
      </p:sp>
      <p:pic>
        <p:nvPicPr>
          <p:cNvPr id="7" name="Содержимое 6" descr="3.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7972452" cy="5356535"/>
          </a:xfrm>
        </p:spPr>
      </p:pic>
      <p:pic>
        <p:nvPicPr>
          <p:cNvPr id="8" name="Содержимое 7" descr="4.1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34" y="3500438"/>
            <a:ext cx="8536548" cy="3019248"/>
          </a:xfrm>
        </p:spPr>
      </p:pic>
      <p:sp>
        <p:nvSpPr>
          <p:cNvPr id="9" name="Овал 8"/>
          <p:cNvSpPr/>
          <p:nvPr/>
        </p:nvSpPr>
        <p:spPr>
          <a:xfrm flipV="1">
            <a:off x="7072330" y="257174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43240" y="4929198"/>
            <a:ext cx="71438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5072066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6357950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3643306" y="2857496"/>
            <a:ext cx="3429024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Таблица 2200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: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графа 15 = ∑ графа 3 + графа 5 + графа 12 + графа 14 (по всем строкам)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графа 5 = ∑ графа 6 + графа 8 + графа 10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</a:t>
            </a:r>
            <a:b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 b="1" u="sng" dirty="0" smtClean="0">
                <a:solidFill>
                  <a:srgbClr val="00B0F0"/>
                </a:solidFill>
                <a:cs typeface="Times New Roman" pitchFamily="18" charset="0"/>
              </a:rPr>
              <a:t>только по 14 графе и не разносятся в графах 3-13</a:t>
            </a:r>
            <a: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2" name="Содержимое 11" descr="3.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736"/>
            <a:ext cx="8501122" cy="4643470"/>
          </a:xfrm>
        </p:spPr>
      </p:pic>
      <p:sp>
        <p:nvSpPr>
          <p:cNvPr id="4" name="Овал 3"/>
          <p:cNvSpPr/>
          <p:nvPr/>
        </p:nvSpPr>
        <p:spPr>
          <a:xfrm>
            <a:off x="4857752" y="2571744"/>
            <a:ext cx="785818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1714480" y="0"/>
            <a:ext cx="742952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pic>
        <p:nvPicPr>
          <p:cNvPr id="9" name="Содержимое 8" descr="9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908509"/>
            <a:ext cx="8143932" cy="3806639"/>
          </a:xfrm>
        </p:spPr>
      </p:pic>
      <p:sp>
        <p:nvSpPr>
          <p:cNvPr id="5" name="Овал 4"/>
          <p:cNvSpPr/>
          <p:nvPr/>
        </p:nvSpPr>
        <p:spPr>
          <a:xfrm>
            <a:off x="4786314" y="4357694"/>
            <a:ext cx="428628" cy="21431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7500958" y="4286256"/>
            <a:ext cx="714380" cy="221457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5643570" y="2928934"/>
            <a:ext cx="200026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8744" y="1000108"/>
            <a:ext cx="8935256" cy="2643206"/>
          </a:xfrm>
        </p:spPr>
      </p:pic>
      <p:pic>
        <p:nvPicPr>
          <p:cNvPr id="6" name="Содержимое 5" descr="12 (1)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7158" y="3929066"/>
            <a:ext cx="7895676" cy="2193571"/>
          </a:xfrm>
        </p:spPr>
      </p:pic>
      <p:sp>
        <p:nvSpPr>
          <p:cNvPr id="7" name="Заголовок 3"/>
          <p:cNvSpPr txBox="1">
            <a:spLocks/>
          </p:cNvSpPr>
          <p:nvPr/>
        </p:nvSpPr>
        <p:spPr>
          <a:xfrm>
            <a:off x="785786" y="428604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86446" y="1000108"/>
            <a:ext cx="185738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28860" y="3929066"/>
            <a:ext cx="164307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5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4286256"/>
            <a:ext cx="8215370" cy="2427446"/>
          </a:xfrm>
        </p:spPr>
      </p:pic>
      <p:pic>
        <p:nvPicPr>
          <p:cNvPr id="10" name="Содержимое 9" descr="15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6" y="2714620"/>
            <a:ext cx="8215370" cy="1643074"/>
          </a:xfrm>
        </p:spPr>
      </p:pic>
      <p:sp>
        <p:nvSpPr>
          <p:cNvPr id="4" name="Скругленный прямоугольник 3"/>
          <p:cNvSpPr/>
          <p:nvPr/>
        </p:nvSpPr>
        <p:spPr>
          <a:xfrm>
            <a:off x="262356" y="642918"/>
            <a:ext cx="8881644" cy="20162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Таблица 2300</a:t>
            </a:r>
            <a:r>
              <a:rPr lang="ru-RU" sz="2000" b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>
                <a:solidFill>
                  <a:srgbClr val="00B0F0"/>
                </a:solidFill>
                <a:latin typeface="+mj-lt"/>
                <a:cs typeface="Times New Roman" pitchFamily="18" charset="0"/>
              </a:rPr>
              <a:t>число обследованных контактов на больного с вновь установленным диагнозом</a:t>
            </a:r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, поэтому число обследованных лиц показывается в этой таблице </a:t>
            </a:r>
            <a:r>
              <a:rPr lang="ru-RU" sz="2000" b="1" u="sng" dirty="0">
                <a:solidFill>
                  <a:schemeClr val="accent6"/>
                </a:solidFill>
                <a:latin typeface="+mj-lt"/>
                <a:cs typeface="Times New Roman" pitchFamily="18" charset="0"/>
              </a:rPr>
              <a:t>по диагнозу больного, а не его контактов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928662" y="214290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00562" y="4929198"/>
            <a:ext cx="107157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4000496" y="3929066"/>
            <a:ext cx="71438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6500826" y="4786322"/>
            <a:ext cx="1143008" cy="3571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5000636"/>
            <a:ext cx="6000792" cy="1066800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Графа 5 таблицы 2300 равно или больше графы 7 таблицы 2200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>
            <a:endCxn id="10" idx="2"/>
          </p:cNvCxnSpPr>
          <p:nvPr/>
        </p:nvCxnSpPr>
        <p:spPr>
          <a:xfrm rot="16200000" flipV="1">
            <a:off x="4446984" y="4446991"/>
            <a:ext cx="500066" cy="321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467545" y="188640"/>
            <a:ext cx="7533479" cy="9361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C80AF">
                    <a:lumMod val="50000"/>
                  </a:srgbClr>
                </a:solidFill>
                <a:latin typeface="+mj-lt"/>
                <a:ea typeface="+mj-ea"/>
                <a:cs typeface="Times New Roman" pitchFamily="18" charset="0"/>
              </a:rPr>
              <a:t>Абсолютное число впервые выявленных случаев сифилиса у беременных на территории Забайкальского края </a:t>
            </a:r>
            <a:br>
              <a:rPr lang="ru-RU" sz="1600" b="1" dirty="0" smtClean="0">
                <a:solidFill>
                  <a:srgbClr val="4C80AF">
                    <a:lumMod val="50000"/>
                  </a:srgbClr>
                </a:solidFill>
                <a:latin typeface="+mj-lt"/>
                <a:ea typeface="+mj-ea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4C80AF">
                    <a:lumMod val="50000"/>
                  </a:srgbClr>
                </a:solidFill>
                <a:latin typeface="+mj-lt"/>
                <a:ea typeface="+mj-ea"/>
                <a:cs typeface="Times New Roman" pitchFamily="18" charset="0"/>
              </a:rPr>
              <a:t>за 9 месяцев 2024 года. </a:t>
            </a:r>
            <a:endParaRPr lang="ru-RU" sz="16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6851809"/>
              </p:ext>
            </p:extLst>
          </p:nvPr>
        </p:nvGraphicFramePr>
        <p:xfrm>
          <a:off x="214282" y="1285860"/>
          <a:ext cx="7786742" cy="53644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492351"/>
                <a:gridCol w="3294391"/>
              </a:tblGrid>
              <a:tr h="3348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Район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Абсолютное число</a:t>
                      </a:r>
                      <a:endParaRPr lang="ru-RU" sz="1600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Оловяннинский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Хилокский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Могочинский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Шилкинский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Агинский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Чернышевский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Сретенский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Карымский</a:t>
                      </a:r>
                      <a:r>
                        <a:rPr lang="ru-RU" sz="1600" b="1" dirty="0" smtClean="0"/>
                        <a:t>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Нерчинский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Краснокаменский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Газимуро</a:t>
                      </a:r>
                      <a:r>
                        <a:rPr lang="ru-RU" sz="1600" b="1" dirty="0" smtClean="0"/>
                        <a:t>-Заводский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Ононский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Петров</a:t>
                      </a:r>
                      <a:r>
                        <a:rPr lang="ru-RU" sz="1600" b="1" baseline="0" dirty="0" smtClean="0"/>
                        <a:t>-Забайкальский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Город Чита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/>
                </a:tc>
              </a:tr>
              <a:tr h="334866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Итого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8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2129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KB-200\Desktop\2022-12-19_17-14-4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7911657" cy="534036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857356" y="4000504"/>
            <a:ext cx="64294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43570" y="2428868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571736" y="2714620"/>
            <a:ext cx="3071834" cy="13573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5670994"/>
            <a:ext cx="8072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таблице 2400 </a:t>
            </a: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женщины </a:t>
            </a:r>
            <a:r>
              <a:rPr lang="ru-RU" sz="1200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лечение до исхода </a:t>
            </a: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беременности заполняются графы с 4 по 8 по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строке 2.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лечение после исхода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беременности </a:t>
            </a: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заполняются графы с 9 по 13 по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строке 2,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этом графы с 4 по 8 заполняются по </a:t>
            </a:r>
            <a:r>
              <a:rPr lang="ru-RU" sz="12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строке 3.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6376620"/>
            <a:ext cx="80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ежгодовой контроль строка 5 отчета за 2024 год соответствует сумме по  строкам 1, 4 и 5 графы 12 отчета за 2023год.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1785918" y="2571744"/>
            <a:ext cx="4572032" cy="8572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4643446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B050"/>
                </a:solidFill>
                <a:cs typeface="Times New Roman" pitchFamily="18" charset="0"/>
              </a:rPr>
              <a:t>Число родов может быть несколько меньше, чем родившихся детей за счет многоплодной беременности.</a:t>
            </a:r>
            <a:endParaRPr lang="ru-RU" sz="1400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357950" y="2571744"/>
            <a:ext cx="500066" cy="19288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4572000" y="4429132"/>
            <a:ext cx="1785950" cy="92869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80266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именно лабораторной диагностики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включаем инструментальные, в т.ч. в графу 15.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28868"/>
            <a:ext cx="8143900" cy="3124069"/>
          </a:xfrm>
        </p:spPr>
      </p:pic>
      <p:sp>
        <p:nvSpPr>
          <p:cNvPr id="5" name="Овал 4"/>
          <p:cNvSpPr/>
          <p:nvPr/>
        </p:nvSpPr>
        <p:spPr>
          <a:xfrm>
            <a:off x="7500958" y="3357562"/>
            <a:ext cx="64294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928662" y="214290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467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Дополнительная информация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8072462" cy="5715040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Конъюнктурный отчет по дерматовенерологической службе за 2024год.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План работы дерматовенерологической службы на 2025 год.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лабораторной диагностики ИППП и заразных кожных заболеваний.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санитарно-гигиеническому обучению и воспитанию (ИППП и заразные кожные заболевания).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Списки больных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другими ИППП.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заболеваниями кожи и подкожной клетчатки, состоящие на   диспансерном учете.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rgbClr val="FF0000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rgbClr val="FF0000"/>
                </a:solidFill>
              </a:rPr>
              <a:t>DS</a:t>
            </a:r>
            <a:r>
              <a:rPr lang="ru-RU" sz="2900" dirty="0" smtClean="0">
                <a:solidFill>
                  <a:srgbClr val="FF0000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chemeClr val="tx2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chemeClr val="tx2"/>
                </a:solidFill>
              </a:rPr>
              <a:t>DS</a:t>
            </a:r>
            <a:r>
              <a:rPr lang="ru-RU" sz="2900" dirty="0" smtClean="0">
                <a:solidFill>
                  <a:schemeClr val="tx2"/>
                </a:solidFill>
              </a:rPr>
              <a:t>: </a:t>
            </a:r>
            <a:r>
              <a:rPr lang="ru-RU" sz="2900" dirty="0" err="1" smtClean="0">
                <a:solidFill>
                  <a:schemeClr val="tx2"/>
                </a:solidFill>
              </a:rPr>
              <a:t>Нейросифилис</a:t>
            </a:r>
            <a:r>
              <a:rPr lang="ru-RU" sz="2900" dirty="0" smtClean="0">
                <a:solidFill>
                  <a:schemeClr val="tx2"/>
                </a:solidFill>
              </a:rPr>
              <a:t>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Анкеты на беременных женщин 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в 2024 году.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состоящих на клинико-серологическом контроле.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снятых с учета в 2024 году.</a:t>
            </a:r>
          </a:p>
          <a:p>
            <a:pPr lvl="1"/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428868"/>
            <a:ext cx="3143272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Благодарю за внимание!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400948" cy="607223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Заместитель главного врача по организационно-методической работе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</a:t>
            </a:r>
            <a:r>
              <a:rPr lang="ru-RU" sz="3200" dirty="0" smtClean="0">
                <a:solidFill>
                  <a:srgbClr val="FF0000"/>
                </a:solidFill>
              </a:rPr>
              <a:t>Бокова Олеся </a:t>
            </a:r>
            <a:r>
              <a:rPr lang="ru-RU" sz="3200" dirty="0" err="1" smtClean="0">
                <a:solidFill>
                  <a:srgbClr val="FF0000"/>
                </a:solidFill>
              </a:rPr>
              <a:t>Демуриевна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 + 7 914 135-07-88</a:t>
            </a:r>
          </a:p>
          <a:p>
            <a:pPr>
              <a:buNone/>
            </a:pPr>
            <a:r>
              <a:rPr lang="ru-RU" sz="3200" dirty="0" smtClean="0"/>
              <a:t>     8(3022) 21-18-84</a:t>
            </a:r>
          </a:p>
          <a:p>
            <a:pPr>
              <a:buNone/>
            </a:pPr>
            <a:r>
              <a:rPr lang="ru-RU" sz="3200" dirty="0" smtClean="0"/>
              <a:t>     </a:t>
            </a:r>
            <a:r>
              <a:rPr lang="en-AU" sz="3200" b="1" dirty="0" smtClean="0">
                <a:solidFill>
                  <a:schemeClr val="tx2">
                    <a:lumMod val="50000"/>
                  </a:schemeClr>
                </a:solidFill>
              </a:rPr>
              <a:t>Chitokvd@mail.ru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Врач статистик </a:t>
            </a:r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dirty="0" err="1" smtClean="0">
                <a:solidFill>
                  <a:srgbClr val="FF0000"/>
                </a:solidFill>
              </a:rPr>
              <a:t>Гурулева</a:t>
            </a:r>
            <a:r>
              <a:rPr lang="ru-RU" sz="3200" dirty="0" smtClean="0">
                <a:solidFill>
                  <a:srgbClr val="FF0000"/>
                </a:solidFill>
              </a:rPr>
              <a:t> Ирина </a:t>
            </a:r>
            <a:r>
              <a:rPr lang="ru-RU" sz="3200" dirty="0" err="1" smtClean="0">
                <a:solidFill>
                  <a:srgbClr val="FF0000"/>
                </a:solidFill>
              </a:rPr>
              <a:t>Зинатуллатовна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+ 7 914 440-37-81</a:t>
            </a:r>
          </a:p>
          <a:p>
            <a:pPr>
              <a:buNone/>
            </a:pPr>
            <a:r>
              <a:rPr lang="ru-RU" sz="3200" dirty="0" smtClean="0"/>
              <a:t>   + 7 924 274-70-89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  <a:cs typeface="Times New Roman" pitchFamily="18" charset="0"/>
              </a:rPr>
              <a:t>форма №9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«Сведения о </a:t>
            </a:r>
            <a:r>
              <a:rPr lang="ru-RU" sz="2000" dirty="0" smtClean="0">
                <a:solidFill>
                  <a:schemeClr val="tx2"/>
                </a:solidFill>
                <a:cs typeface="Times New Roman" pitchFamily="18" charset="0"/>
              </a:rPr>
              <a:t>заболеваниях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 инфекциями, передаваемыми половым путем и заразными кожными болезнями» </a:t>
            </a:r>
            <a:endParaRPr lang="ru-RU" sz="2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609416"/>
            <a:ext cx="8001056" cy="510573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На титульном листе отчетной формы № 9 должно быть четко вписано</a:t>
            </a:r>
            <a:r>
              <a:rPr lang="en-AU" sz="20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:</a:t>
            </a:r>
            <a:r>
              <a:rPr lang="en-US" sz="20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район, наименование отчитывающейся организации, почтовый адрес и заполнены коды формы по ОКУД. </a:t>
            </a:r>
          </a:p>
          <a:p>
            <a:r>
              <a:rPr lang="ru-RU" sz="22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Учет больных инфекциями, передаваемыми половым путем и заразными кожным болезнями осуществляется на основании учетной </a:t>
            </a:r>
            <a:r>
              <a:rPr lang="ru-RU" sz="2200" b="1" i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формы </a:t>
            </a:r>
            <a:r>
              <a:rPr lang="ru-RU" sz="2200" b="1" i="1" dirty="0" smtClean="0">
                <a:solidFill>
                  <a:srgbClr val="FF0000"/>
                </a:solidFill>
                <a:cs typeface="Times New Roman" pitchFamily="18" charset="0"/>
              </a:rPr>
              <a:t>№089/</a:t>
            </a:r>
            <a:r>
              <a:rPr lang="ru-RU" sz="2200" b="1" i="1" dirty="0" err="1" smtClean="0">
                <a:solidFill>
                  <a:srgbClr val="FF0000"/>
                </a:solidFill>
                <a:cs typeface="Times New Roman" pitchFamily="18" charset="0"/>
              </a:rPr>
              <a:t>у-кв</a:t>
            </a:r>
            <a:r>
              <a:rPr lang="ru-RU" sz="22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« Извещение о больном с вновь установленным диагнозом: сифилиса, гонококковой инфекции, </a:t>
            </a:r>
            <a:r>
              <a:rPr lang="ru-RU" sz="2200" b="1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хламидийных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инфекций, трихомоноза, </a:t>
            </a:r>
            <a:r>
              <a:rPr lang="ru-RU" sz="2200" b="1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аногенитальной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герпетической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вирусной инфекции, </a:t>
            </a:r>
            <a:r>
              <a:rPr lang="ru-RU" sz="2200" b="1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аногенитальными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(венерическими) бородавками, микоза, чесотки» </a:t>
            </a:r>
          </a:p>
          <a:p>
            <a:pPr lvl="0"/>
            <a:r>
              <a:rPr lang="ru-RU" sz="2200" b="1" dirty="0" smtClean="0">
                <a:cs typeface="Times New Roman" pitchFamily="18" charset="0"/>
              </a:rPr>
              <a:t>Регистрация и учет каждого вновь выявленного случая заболевания должны осуществляться </a:t>
            </a:r>
            <a:r>
              <a:rPr lang="ru-RU" sz="2200" b="1" u="sng" dirty="0" smtClean="0">
                <a:solidFill>
                  <a:srgbClr val="C00000"/>
                </a:solidFill>
                <a:cs typeface="Times New Roman" pitchFamily="18" charset="0"/>
              </a:rPr>
              <a:t>по месту обращения больного</a:t>
            </a:r>
            <a:r>
              <a:rPr lang="ru-RU" sz="2200" u="sng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</a:p>
          <a:p>
            <a:endParaRPr lang="ru-RU" sz="2200" b="1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7324724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№9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434" name="Picture 2" descr="C:\Users\KB-200\Desktop\2022-12-19_16-33-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8143900" cy="578645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143240" y="2000240"/>
            <a:ext cx="3571900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28662" y="2857496"/>
            <a:ext cx="114300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12" descr="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1643050"/>
            <a:ext cx="8913389" cy="4582115"/>
          </a:xfrm>
        </p:spPr>
      </p:pic>
      <p:sp>
        <p:nvSpPr>
          <p:cNvPr id="4" name="Овал 3"/>
          <p:cNvSpPr/>
          <p:nvPr/>
        </p:nvSpPr>
        <p:spPr>
          <a:xfrm>
            <a:off x="2786050" y="2928934"/>
            <a:ext cx="857256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1514" y="642918"/>
            <a:ext cx="3512486" cy="52101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5008" y="3286124"/>
            <a:ext cx="12144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143900" y="3286124"/>
            <a:ext cx="6429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786578" y="3786190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3"/>
          <p:cNvSpPr txBox="1">
            <a:spLocks/>
          </p:cNvSpPr>
          <p:nvPr/>
        </p:nvSpPr>
        <p:spPr>
          <a:xfrm>
            <a:off x="1071539" y="0"/>
            <a:ext cx="6572296" cy="6429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42048" cy="1143000"/>
          </a:xfrm>
        </p:spPr>
        <p:txBody>
          <a:bodyPr>
            <a:normAutofit/>
          </a:bodyPr>
          <a:lstStyle/>
          <a:p>
            <a:pPr lvl="0"/>
            <a:r>
              <a:rPr lang="ru-RU" sz="1400" b="1" u="sng" dirty="0" smtClean="0">
                <a:solidFill>
                  <a:schemeClr val="tx1"/>
                </a:solidFill>
                <a:cs typeface="Times New Roman" pitchFamily="18" charset="0"/>
              </a:rPr>
              <a:t>Таблица 2002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 (строка 1-3, графы 13-14)  данные должны соответствовать числу зарегистрированных </a:t>
            </a: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детей 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в таблице 2000 (строка 1, графы 6-8)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2022-12-19_16-33-0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928802"/>
            <a:ext cx="8572560" cy="4000528"/>
          </a:xfrm>
        </p:spPr>
      </p:pic>
      <p:pic>
        <p:nvPicPr>
          <p:cNvPr id="8" name="Содержимое 7" descr="дети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85720" y="3714752"/>
            <a:ext cx="8572560" cy="2500330"/>
          </a:xfrm>
        </p:spPr>
      </p:pic>
      <p:sp>
        <p:nvSpPr>
          <p:cNvPr id="9" name="Овал 8"/>
          <p:cNvSpPr/>
          <p:nvPr/>
        </p:nvSpPr>
        <p:spPr>
          <a:xfrm>
            <a:off x="3714744" y="2928934"/>
            <a:ext cx="1571636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58082" y="5000636"/>
            <a:ext cx="1285884" cy="857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500166" y="0"/>
            <a:ext cx="6696485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5143504" y="3357562"/>
            <a:ext cx="2357454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858312" cy="1857372"/>
          </a:xfrm>
        </p:spPr>
        <p:txBody>
          <a:bodyPr>
            <a:normAutofit/>
          </a:bodyPr>
          <a:lstStyle/>
          <a:p>
            <a:r>
              <a:rPr lang="ru-RU" sz="1400" b="1" u="sng" dirty="0" smtClean="0">
                <a:solidFill>
                  <a:schemeClr val="tx1"/>
                </a:solidFill>
                <a:cs typeface="Times New Roman" pitchFamily="18" charset="0"/>
              </a:rPr>
              <a:t>Таблица 2003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ВИЧ-инфекцией. 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6596518" cy="4286280"/>
          </a:xfrm>
        </p:spPr>
      </p:pic>
      <p:sp>
        <p:nvSpPr>
          <p:cNvPr id="10" name="Овал 9"/>
          <p:cNvSpPr/>
          <p:nvPr/>
        </p:nvSpPr>
        <p:spPr>
          <a:xfrm>
            <a:off x="1000100" y="4071942"/>
            <a:ext cx="271464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214414" y="0"/>
            <a:ext cx="6982237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93467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5E1FE"/>
              </a:buClr>
            </a:pPr>
            <a:r>
              <a:rPr lang="ru-RU" b="1" u="sng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Таблица 2004</a:t>
            </a:r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:указывается контингент больных сифилисом, зарегистрированных в УФСИН. </a:t>
            </a:r>
            <a:r>
              <a:rPr lang="ru-RU" b="1" dirty="0" smtClean="0">
                <a:solidFill>
                  <a:schemeClr val="accent3"/>
                </a:solidFill>
                <a:cs typeface="Times New Roman" pitchFamily="18" charset="0"/>
              </a:rPr>
              <a:t>Данные этой таблицы не должны учитываться при составлении таблицы 2000</a:t>
            </a:r>
            <a:endParaRPr lang="ru-RU" b="1" dirty="0">
              <a:solidFill>
                <a:schemeClr val="accent3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sz="1300" b="1" u="sng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Таблицы 2005 и 2006</a:t>
            </a:r>
            <a:r>
              <a:rPr lang="ru-RU" sz="13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: данные в таблицах (графы 8 и 10 соответственно) должны строго соответствовать числу вновь зарегистрированных случаев (таблица 2000, графа 5)</a:t>
            </a:r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3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8715436" cy="3571900"/>
          </a:xfrm>
        </p:spPr>
      </p:pic>
      <p:pic>
        <p:nvPicPr>
          <p:cNvPr id="10" name="Содержимое 9" descr="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14282" y="3286124"/>
            <a:ext cx="8572560" cy="3435795"/>
          </a:xfr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1071538" y="0"/>
            <a:ext cx="7125113" cy="100811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643182"/>
            <a:ext cx="642942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43834" y="3643314"/>
            <a:ext cx="1000132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5286388"/>
            <a:ext cx="857256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14744" y="2643182"/>
            <a:ext cx="1500198" cy="50006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43372" y="5072074"/>
            <a:ext cx="2286016" cy="64294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itchFamily="18" charset="0"/>
              </a:rPr>
              <a:t>Форма №34 </a:t>
            </a:r>
            <a:r>
              <a:rPr lang="ru-RU" sz="2000" u="sng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  <a:t/>
            </a:r>
            <a:br>
              <a:rPr lang="ru-RU" sz="2000" u="sng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</a:br>
            <a:r>
              <a:rPr lang="ru-RU" sz="2000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  <a:t>«Сведения </a:t>
            </a:r>
            <a:r>
              <a:rPr lang="ru-RU" sz="2000" dirty="0" smtClean="0">
                <a:solidFill>
                  <a:schemeClr val="tx2"/>
                </a:solidFill>
                <a:cs typeface="Times New Roman" pitchFamily="18" charset="0"/>
              </a:rPr>
              <a:t>о больных </a:t>
            </a:r>
            <a:r>
              <a:rPr lang="ru-RU" sz="2000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  <a:t>заболеваниями, передаваемыми преимущественно половым путем и заразными кожными болезнями»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На титульном листе отчетной формы № 34 должно быть четко вписано</a:t>
            </a:r>
            <a:r>
              <a:rPr lang="en-AU" sz="24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:</a:t>
            </a:r>
            <a:r>
              <a:rPr lang="en-US" sz="24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>район, наименование отчитывающейся организации, почтовый адрес и заполнены коды формы по ОКУД. </a:t>
            </a:r>
          </a:p>
          <a:p>
            <a:r>
              <a:rPr lang="ru-RU" sz="2400" b="1" dirty="0" smtClean="0">
                <a:cs typeface="Times New Roman" pitchFamily="18" charset="0"/>
              </a:rPr>
              <a:t>Отчет должен формироваться по данным формы </a:t>
            </a:r>
            <a:r>
              <a:rPr lang="ru-RU" sz="2400" b="1" u="sng" dirty="0" smtClean="0">
                <a:solidFill>
                  <a:srgbClr val="FF0000"/>
                </a:solidFill>
                <a:cs typeface="Times New Roman" pitchFamily="18" charset="0"/>
              </a:rPr>
              <a:t>№ 065-у </a:t>
            </a:r>
            <a:r>
              <a:rPr lang="ru-RU" sz="2400" b="1" u="sng" dirty="0" smtClean="0">
                <a:solidFill>
                  <a:schemeClr val="accent1"/>
                </a:solidFill>
                <a:cs typeface="Times New Roman" pitchFamily="18" charset="0"/>
              </a:rPr>
              <a:t>«Медицинская карта амбулаторного больного инфекциями, передаваемыми половым путем и заразными кожными болезнями»</a:t>
            </a:r>
          </a:p>
          <a:p>
            <a:r>
              <a:rPr lang="ru-RU" sz="2400" b="1" dirty="0" smtClean="0">
                <a:cs typeface="Times New Roman" pitchFamily="18" charset="0"/>
              </a:rPr>
              <a:t>В форме показывается </a:t>
            </a:r>
            <a:r>
              <a:rPr lang="ru-RU" sz="2400" b="1" u="sng" dirty="0" smtClean="0">
                <a:cs typeface="Times New Roman" pitchFamily="18" charset="0"/>
              </a:rPr>
              <a:t>лечебно-профилактическая работа</a:t>
            </a:r>
            <a:r>
              <a:rPr lang="ru-RU" sz="2400" b="1" dirty="0" smtClean="0">
                <a:cs typeface="Times New Roman" pitchFamily="18" charset="0"/>
              </a:rPr>
              <a:t>  медицинской организации, оказывающей специализированную медицинскую помощь больным дерматовенерологического профиля</a:t>
            </a:r>
            <a:endParaRPr lang="ru-RU" sz="2400" b="1" u="sng" dirty="0" smtClean="0">
              <a:solidFill>
                <a:schemeClr val="accent1"/>
              </a:solidFill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467600" cy="5000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№34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8" name="Содержимое 7" descr="3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9144000" cy="5538796"/>
          </a:xfrm>
        </p:spPr>
      </p:pic>
      <p:sp>
        <p:nvSpPr>
          <p:cNvPr id="5" name="Овал 4"/>
          <p:cNvSpPr/>
          <p:nvPr/>
        </p:nvSpPr>
        <p:spPr>
          <a:xfrm>
            <a:off x="3571868" y="2071678"/>
            <a:ext cx="71438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215338" y="2071678"/>
            <a:ext cx="714380" cy="14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28992" y="5286388"/>
            <a:ext cx="100013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5286388"/>
            <a:ext cx="12971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18-36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2214554"/>
            <a:ext cx="5429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строка 01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должна строго отражать движение контингента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графа 4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графа5                                                    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графа 9 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графа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10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715016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В графе 10 в строках 02-17 показываются больные, которые не момент составления отчета не успели получить полный курс лечения: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графа 10 = графа 6 – графа 8 (строки 2-17)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solidFill>
                  <a:srgbClr val="002060"/>
                </a:solidFill>
                <a:cs typeface="Times New Roman" pitchFamily="18" charset="0"/>
              </a:rPr>
              <a:t>строка 01 графы  6 = строка 02 + строка 06 + строка 11 + строка 17 (по графе 10)  </a:t>
            </a:r>
            <a:endParaRPr lang="ru-RU" sz="12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714356"/>
            <a:ext cx="171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2100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643702" y="207167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207167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4357686" y="2285992"/>
            <a:ext cx="4000528" cy="2928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5643570" y="2285992"/>
            <a:ext cx="2714644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>
            <a:off x="4286248" y="2214554"/>
            <a:ext cx="135732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926</TotalTime>
  <Words>792</Words>
  <Application>Microsoft Office PowerPoint</Application>
  <PresentationFormat>Экран (4:3)</PresentationFormat>
  <Paragraphs>104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Порядок и требования к составлению сводных отчетов формы № 9, № 34  (отчет о кожно-венерологических заболеваниях)</vt:lpstr>
      <vt:lpstr>форма №9  «Сведения о заболеваниях инфекциями, передаваемыми половым путем и заразными кожными болезнями» </vt:lpstr>
      <vt:lpstr>Форма №9</vt:lpstr>
      <vt:lpstr>Слайд 4</vt:lpstr>
      <vt:lpstr>Таблица 2002 (строка 1-3, графы 13-14)  данные должны соответствовать числу зарегистрированных детей в таблице 2000 (строка 1, графы 6-8) </vt:lpstr>
      <vt:lpstr>Таблица 2003: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ВИЧ-инфекцией.  </vt:lpstr>
      <vt:lpstr>Таблицы 2005 и 2006: данные в таблицах (графы 8 и 10 соответственно) должны строго соответствовать числу вновь зарегистрированных случаев (таблица 2000, графа 5) </vt:lpstr>
      <vt:lpstr>Форма №34  «Сведения о больных заболеваниями, передаваемыми преимущественно половым путем и заразными кожными болезнями»</vt:lpstr>
      <vt:lpstr>Форма №34</vt:lpstr>
      <vt:lpstr>Строка 01 графы 9 таблицы 2100 = Строка 01 графы 4 таблицы 2101 </vt:lpstr>
      <vt:lpstr>Таблица 2200:  графа 15 = ∑ графа 3 + графа 5 + графа 12 + графа 14 (по всем строкам) графа 5 = ∑ графа 6 + графа 8 + графа 10 Больные, выявленные в медицинских организациях других форм собственности, указываются  только по 14 графе и не разносятся в графах 3-13  </vt:lpstr>
      <vt:lpstr>Слайд 12</vt:lpstr>
      <vt:lpstr>Графа 5 таблицы 2300 равно или больше графы 7 таблицы 2200</vt:lpstr>
      <vt:lpstr>Абсолютное число впервые выявленных случаев сифилиса у беременных на территории Забайкальского края  за 9 месяцев 2024 года. </vt:lpstr>
      <vt:lpstr>Слайд 15</vt:lpstr>
      <vt:lpstr>Таблица 2500:  В данной таблице показывается методы именно лабораторной диагностики, не включаем инструментальные, в т.ч. в графу 15. </vt:lpstr>
      <vt:lpstr>Дополнительная информация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и требования к составлению сводных отчетов формы № 9, № 34 (отчет о кожно-венерологических заболеваниях)</dc:title>
  <dc:creator>KB-200</dc:creator>
  <cp:lastModifiedBy>KB-200</cp:lastModifiedBy>
  <cp:revision>113</cp:revision>
  <dcterms:created xsi:type="dcterms:W3CDTF">2022-12-12T05:09:58Z</dcterms:created>
  <dcterms:modified xsi:type="dcterms:W3CDTF">2024-12-11T01:13:44Z</dcterms:modified>
</cp:coreProperties>
</file>