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75" r:id="rId2"/>
    <p:sldId id="283" r:id="rId3"/>
    <p:sldId id="257" r:id="rId4"/>
    <p:sldId id="277" r:id="rId5"/>
    <p:sldId id="280" r:id="rId6"/>
    <p:sldId id="281" r:id="rId7"/>
    <p:sldId id="264" r:id="rId8"/>
    <p:sldId id="265" r:id="rId9"/>
    <p:sldId id="273" r:id="rId10"/>
  </p:sldIdLst>
  <p:sldSz cx="13139738" cy="88201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778" userDrawn="1">
          <p15:clr>
            <a:srgbClr val="A4A3A4"/>
          </p15:clr>
        </p15:guide>
        <p15:guide id="2" pos="4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D3259"/>
    <a:srgbClr val="FF3300"/>
    <a:srgbClr val="2D4F8B"/>
    <a:srgbClr val="ED7511"/>
    <a:srgbClr val="6D91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53" d="100"/>
          <a:sy n="53" d="100"/>
        </p:scale>
        <p:origin x="-1182" y="-84"/>
      </p:cViewPr>
      <p:guideLst>
        <p:guide orient="horz" pos="2778"/>
        <p:guide pos="4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A2478-BCA0-4085-B9B3-470FB431E444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1143000"/>
            <a:ext cx="4597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9C9A0-8296-47EC-9826-40D7306BB0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597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1pPr>
    <a:lvl2pPr marL="527014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2pPr>
    <a:lvl3pPr marL="1054029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3pPr>
    <a:lvl4pPr marL="1581043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4pPr>
    <a:lvl5pPr marL="2108058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5pPr>
    <a:lvl6pPr marL="2635072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6pPr>
    <a:lvl7pPr marL="3162087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7pPr>
    <a:lvl8pPr marL="3689101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8pPr>
    <a:lvl9pPr marL="4216116" algn="l" defTabSz="1054029" rtl="0" eaLnBrk="1" latinLnBrk="0" hangingPunct="1">
      <a:defRPr sz="138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9C9A0-8296-47EC-9826-40D7306BB02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3095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5481" y="1443483"/>
            <a:ext cx="11168777" cy="3070719"/>
          </a:xfrm>
        </p:spPr>
        <p:txBody>
          <a:bodyPr anchor="b"/>
          <a:lstStyle>
            <a:lvl1pPr algn="ctr">
              <a:defRPr sz="771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2467" y="4632621"/>
            <a:ext cx="9854804" cy="2129494"/>
          </a:xfrm>
        </p:spPr>
        <p:txBody>
          <a:bodyPr/>
          <a:lstStyle>
            <a:lvl1pPr marL="0" indent="0" algn="ctr">
              <a:buNone/>
              <a:defRPr sz="3087"/>
            </a:lvl1pPr>
            <a:lvl2pPr marL="588005" indent="0" algn="ctr">
              <a:buNone/>
              <a:defRPr sz="2572"/>
            </a:lvl2pPr>
            <a:lvl3pPr marL="1176010" indent="0" algn="ctr">
              <a:buNone/>
              <a:defRPr sz="2315"/>
            </a:lvl3pPr>
            <a:lvl4pPr marL="1764015" indent="0" algn="ctr">
              <a:buNone/>
              <a:defRPr sz="2058"/>
            </a:lvl4pPr>
            <a:lvl5pPr marL="2352020" indent="0" algn="ctr">
              <a:buNone/>
              <a:defRPr sz="2058"/>
            </a:lvl5pPr>
            <a:lvl6pPr marL="2940025" indent="0" algn="ctr">
              <a:buNone/>
              <a:defRPr sz="2058"/>
            </a:lvl6pPr>
            <a:lvl7pPr marL="3528030" indent="0" algn="ctr">
              <a:buNone/>
              <a:defRPr sz="2058"/>
            </a:lvl7pPr>
            <a:lvl8pPr marL="4116034" indent="0" algn="ctr">
              <a:buNone/>
              <a:defRPr sz="2058"/>
            </a:lvl8pPr>
            <a:lvl9pPr marL="4704039" indent="0" algn="ctr">
              <a:buNone/>
              <a:defRPr sz="2058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828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755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03126" y="469592"/>
            <a:ext cx="2833256" cy="747466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3358" y="469592"/>
            <a:ext cx="8335521" cy="747466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7565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0174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514" y="2198915"/>
            <a:ext cx="11333024" cy="3668937"/>
          </a:xfrm>
        </p:spPr>
        <p:txBody>
          <a:bodyPr anchor="b"/>
          <a:lstStyle>
            <a:lvl1pPr>
              <a:defRPr sz="7717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6514" y="5902561"/>
            <a:ext cx="11333024" cy="1929407"/>
          </a:xfrm>
        </p:spPr>
        <p:txBody>
          <a:bodyPr/>
          <a:lstStyle>
            <a:lvl1pPr marL="0" indent="0">
              <a:buNone/>
              <a:defRPr sz="3087">
                <a:solidFill>
                  <a:schemeClr val="tx1"/>
                </a:solidFill>
              </a:defRPr>
            </a:lvl1pPr>
            <a:lvl2pPr marL="588005" indent="0">
              <a:buNone/>
              <a:defRPr sz="2572">
                <a:solidFill>
                  <a:schemeClr val="tx1">
                    <a:tint val="75000"/>
                  </a:schemeClr>
                </a:solidFill>
              </a:defRPr>
            </a:lvl2pPr>
            <a:lvl3pPr marL="1176010" indent="0">
              <a:buNone/>
              <a:defRPr sz="2315">
                <a:solidFill>
                  <a:schemeClr val="tx1">
                    <a:tint val="75000"/>
                  </a:schemeClr>
                </a:solidFill>
              </a:defRPr>
            </a:lvl3pPr>
            <a:lvl4pPr marL="1764015" indent="0">
              <a:buNone/>
              <a:defRPr sz="2058">
                <a:solidFill>
                  <a:schemeClr val="tx1">
                    <a:tint val="75000"/>
                  </a:schemeClr>
                </a:solidFill>
              </a:defRPr>
            </a:lvl4pPr>
            <a:lvl5pPr marL="2352020" indent="0">
              <a:buNone/>
              <a:defRPr sz="2058">
                <a:solidFill>
                  <a:schemeClr val="tx1">
                    <a:tint val="75000"/>
                  </a:schemeClr>
                </a:solidFill>
              </a:defRPr>
            </a:lvl5pPr>
            <a:lvl6pPr marL="2940025" indent="0">
              <a:buNone/>
              <a:defRPr sz="2058">
                <a:solidFill>
                  <a:schemeClr val="tx1">
                    <a:tint val="75000"/>
                  </a:schemeClr>
                </a:solidFill>
              </a:defRPr>
            </a:lvl6pPr>
            <a:lvl7pPr marL="3528030" indent="0">
              <a:buNone/>
              <a:defRPr sz="2058">
                <a:solidFill>
                  <a:schemeClr val="tx1">
                    <a:tint val="75000"/>
                  </a:schemeClr>
                </a:solidFill>
              </a:defRPr>
            </a:lvl7pPr>
            <a:lvl8pPr marL="4116034" indent="0">
              <a:buNone/>
              <a:defRPr sz="2058">
                <a:solidFill>
                  <a:schemeClr val="tx1">
                    <a:tint val="75000"/>
                  </a:schemeClr>
                </a:solidFill>
              </a:defRPr>
            </a:lvl8pPr>
            <a:lvl9pPr marL="4704039" indent="0">
              <a:buNone/>
              <a:defRPr sz="20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0758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3357" y="2347957"/>
            <a:ext cx="5584389" cy="55963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51992" y="2347957"/>
            <a:ext cx="5584389" cy="55963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90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5068" y="469593"/>
            <a:ext cx="11333024" cy="17048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5070" y="2162163"/>
            <a:ext cx="5558724" cy="1059642"/>
          </a:xfrm>
        </p:spPr>
        <p:txBody>
          <a:bodyPr anchor="b"/>
          <a:lstStyle>
            <a:lvl1pPr marL="0" indent="0">
              <a:buNone/>
              <a:defRPr sz="3087" b="1"/>
            </a:lvl1pPr>
            <a:lvl2pPr marL="588005" indent="0">
              <a:buNone/>
              <a:defRPr sz="2572" b="1"/>
            </a:lvl2pPr>
            <a:lvl3pPr marL="1176010" indent="0">
              <a:buNone/>
              <a:defRPr sz="2315" b="1"/>
            </a:lvl3pPr>
            <a:lvl4pPr marL="1764015" indent="0">
              <a:buNone/>
              <a:defRPr sz="2058" b="1"/>
            </a:lvl4pPr>
            <a:lvl5pPr marL="2352020" indent="0">
              <a:buNone/>
              <a:defRPr sz="2058" b="1"/>
            </a:lvl5pPr>
            <a:lvl6pPr marL="2940025" indent="0">
              <a:buNone/>
              <a:defRPr sz="2058" b="1"/>
            </a:lvl6pPr>
            <a:lvl7pPr marL="3528030" indent="0">
              <a:buNone/>
              <a:defRPr sz="2058" b="1"/>
            </a:lvl7pPr>
            <a:lvl8pPr marL="4116034" indent="0">
              <a:buNone/>
              <a:defRPr sz="2058" b="1"/>
            </a:lvl8pPr>
            <a:lvl9pPr marL="4704039" indent="0">
              <a:buNone/>
              <a:defRPr sz="205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070" y="3221805"/>
            <a:ext cx="5558724" cy="47387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51993" y="2162163"/>
            <a:ext cx="5586100" cy="1059642"/>
          </a:xfrm>
        </p:spPr>
        <p:txBody>
          <a:bodyPr anchor="b"/>
          <a:lstStyle>
            <a:lvl1pPr marL="0" indent="0">
              <a:buNone/>
              <a:defRPr sz="3087" b="1"/>
            </a:lvl1pPr>
            <a:lvl2pPr marL="588005" indent="0">
              <a:buNone/>
              <a:defRPr sz="2572" b="1"/>
            </a:lvl2pPr>
            <a:lvl3pPr marL="1176010" indent="0">
              <a:buNone/>
              <a:defRPr sz="2315" b="1"/>
            </a:lvl3pPr>
            <a:lvl4pPr marL="1764015" indent="0">
              <a:buNone/>
              <a:defRPr sz="2058" b="1"/>
            </a:lvl4pPr>
            <a:lvl5pPr marL="2352020" indent="0">
              <a:buNone/>
              <a:defRPr sz="2058" b="1"/>
            </a:lvl5pPr>
            <a:lvl6pPr marL="2940025" indent="0">
              <a:buNone/>
              <a:defRPr sz="2058" b="1"/>
            </a:lvl6pPr>
            <a:lvl7pPr marL="3528030" indent="0">
              <a:buNone/>
              <a:defRPr sz="2058" b="1"/>
            </a:lvl7pPr>
            <a:lvl8pPr marL="4116034" indent="0">
              <a:buNone/>
              <a:defRPr sz="2058" b="1"/>
            </a:lvl8pPr>
            <a:lvl9pPr marL="4704039" indent="0">
              <a:buNone/>
              <a:defRPr sz="205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51993" y="3221805"/>
            <a:ext cx="5586100" cy="47387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672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814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4400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5068" y="588010"/>
            <a:ext cx="4237908" cy="2058035"/>
          </a:xfrm>
        </p:spPr>
        <p:txBody>
          <a:bodyPr anchor="b"/>
          <a:lstStyle>
            <a:lvl1pPr>
              <a:defRPr sz="41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6100" y="1269940"/>
            <a:ext cx="6651992" cy="6268023"/>
          </a:xfrm>
        </p:spPr>
        <p:txBody>
          <a:bodyPr/>
          <a:lstStyle>
            <a:lvl1pPr>
              <a:defRPr sz="4116"/>
            </a:lvl1pPr>
            <a:lvl2pPr>
              <a:defRPr sz="3601"/>
            </a:lvl2pPr>
            <a:lvl3pPr>
              <a:defRPr sz="3087"/>
            </a:lvl3pPr>
            <a:lvl4pPr>
              <a:defRPr sz="2572"/>
            </a:lvl4pPr>
            <a:lvl5pPr>
              <a:defRPr sz="2572"/>
            </a:lvl5pPr>
            <a:lvl6pPr>
              <a:defRPr sz="2572"/>
            </a:lvl6pPr>
            <a:lvl7pPr>
              <a:defRPr sz="2572"/>
            </a:lvl7pPr>
            <a:lvl8pPr>
              <a:defRPr sz="2572"/>
            </a:lvl8pPr>
            <a:lvl9pPr>
              <a:defRPr sz="257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5068" y="2646045"/>
            <a:ext cx="4237908" cy="4902126"/>
          </a:xfrm>
        </p:spPr>
        <p:txBody>
          <a:bodyPr/>
          <a:lstStyle>
            <a:lvl1pPr marL="0" indent="0">
              <a:buNone/>
              <a:defRPr sz="2058"/>
            </a:lvl1pPr>
            <a:lvl2pPr marL="588005" indent="0">
              <a:buNone/>
              <a:defRPr sz="1801"/>
            </a:lvl2pPr>
            <a:lvl3pPr marL="1176010" indent="0">
              <a:buNone/>
              <a:defRPr sz="1543"/>
            </a:lvl3pPr>
            <a:lvl4pPr marL="1764015" indent="0">
              <a:buNone/>
              <a:defRPr sz="1286"/>
            </a:lvl4pPr>
            <a:lvl5pPr marL="2352020" indent="0">
              <a:buNone/>
              <a:defRPr sz="1286"/>
            </a:lvl5pPr>
            <a:lvl6pPr marL="2940025" indent="0">
              <a:buNone/>
              <a:defRPr sz="1286"/>
            </a:lvl6pPr>
            <a:lvl7pPr marL="3528030" indent="0">
              <a:buNone/>
              <a:defRPr sz="1286"/>
            </a:lvl7pPr>
            <a:lvl8pPr marL="4116034" indent="0">
              <a:buNone/>
              <a:defRPr sz="1286"/>
            </a:lvl8pPr>
            <a:lvl9pPr marL="4704039" indent="0">
              <a:buNone/>
              <a:defRPr sz="128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2322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5068" y="588010"/>
            <a:ext cx="4237908" cy="2058035"/>
          </a:xfrm>
        </p:spPr>
        <p:txBody>
          <a:bodyPr anchor="b"/>
          <a:lstStyle>
            <a:lvl1pPr>
              <a:defRPr sz="41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86100" y="1269940"/>
            <a:ext cx="6651992" cy="6268023"/>
          </a:xfrm>
        </p:spPr>
        <p:txBody>
          <a:bodyPr anchor="t"/>
          <a:lstStyle>
            <a:lvl1pPr marL="0" indent="0">
              <a:buNone/>
              <a:defRPr sz="4116"/>
            </a:lvl1pPr>
            <a:lvl2pPr marL="588005" indent="0">
              <a:buNone/>
              <a:defRPr sz="3601"/>
            </a:lvl2pPr>
            <a:lvl3pPr marL="1176010" indent="0">
              <a:buNone/>
              <a:defRPr sz="3087"/>
            </a:lvl3pPr>
            <a:lvl4pPr marL="1764015" indent="0">
              <a:buNone/>
              <a:defRPr sz="2572"/>
            </a:lvl4pPr>
            <a:lvl5pPr marL="2352020" indent="0">
              <a:buNone/>
              <a:defRPr sz="2572"/>
            </a:lvl5pPr>
            <a:lvl6pPr marL="2940025" indent="0">
              <a:buNone/>
              <a:defRPr sz="2572"/>
            </a:lvl6pPr>
            <a:lvl7pPr marL="3528030" indent="0">
              <a:buNone/>
              <a:defRPr sz="2572"/>
            </a:lvl7pPr>
            <a:lvl8pPr marL="4116034" indent="0">
              <a:buNone/>
              <a:defRPr sz="2572"/>
            </a:lvl8pPr>
            <a:lvl9pPr marL="4704039" indent="0">
              <a:buNone/>
              <a:defRPr sz="2572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5068" y="2646045"/>
            <a:ext cx="4237908" cy="4902126"/>
          </a:xfrm>
        </p:spPr>
        <p:txBody>
          <a:bodyPr/>
          <a:lstStyle>
            <a:lvl1pPr marL="0" indent="0">
              <a:buNone/>
              <a:defRPr sz="2058"/>
            </a:lvl1pPr>
            <a:lvl2pPr marL="588005" indent="0">
              <a:buNone/>
              <a:defRPr sz="1801"/>
            </a:lvl2pPr>
            <a:lvl3pPr marL="1176010" indent="0">
              <a:buNone/>
              <a:defRPr sz="1543"/>
            </a:lvl3pPr>
            <a:lvl4pPr marL="1764015" indent="0">
              <a:buNone/>
              <a:defRPr sz="1286"/>
            </a:lvl4pPr>
            <a:lvl5pPr marL="2352020" indent="0">
              <a:buNone/>
              <a:defRPr sz="1286"/>
            </a:lvl5pPr>
            <a:lvl6pPr marL="2940025" indent="0">
              <a:buNone/>
              <a:defRPr sz="1286"/>
            </a:lvl6pPr>
            <a:lvl7pPr marL="3528030" indent="0">
              <a:buNone/>
              <a:defRPr sz="1286"/>
            </a:lvl7pPr>
            <a:lvl8pPr marL="4116034" indent="0">
              <a:buNone/>
              <a:defRPr sz="1286"/>
            </a:lvl8pPr>
            <a:lvl9pPr marL="4704039" indent="0">
              <a:buNone/>
              <a:defRPr sz="128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932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00">
              <a:srgbClr val="D1DCF0"/>
            </a:gs>
            <a:gs pos="12000">
              <a:schemeClr val="accent2">
                <a:lumMod val="40000"/>
                <a:lumOff val="6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3357" y="469593"/>
            <a:ext cx="11333024" cy="1704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3357" y="2347957"/>
            <a:ext cx="11333024" cy="559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3357" y="8174974"/>
            <a:ext cx="2956441" cy="4695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A75E0-ED25-4935-A3E8-6AE29AE6D1CC}" type="datetimeFigureOut">
              <a:rPr lang="ru-RU" smtClean="0"/>
              <a:pPr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2538" y="8174974"/>
            <a:ext cx="4434662" cy="4695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79940" y="8174974"/>
            <a:ext cx="2956441" cy="4695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0D3CB-D4B2-4721-BCEA-197C8FB35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049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76010" rtl="0" eaLnBrk="1" latinLnBrk="0" hangingPunct="1">
        <a:lnSpc>
          <a:spcPct val="90000"/>
        </a:lnSpc>
        <a:spcBef>
          <a:spcPct val="0"/>
        </a:spcBef>
        <a:buNone/>
        <a:defRPr sz="56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4002" indent="-294002" algn="l" defTabSz="1176010" rtl="0" eaLnBrk="1" latinLnBrk="0" hangingPunct="1">
        <a:lnSpc>
          <a:spcPct val="90000"/>
        </a:lnSpc>
        <a:spcBef>
          <a:spcPts val="1286"/>
        </a:spcBef>
        <a:buFont typeface="Arial" panose="020B0604020202020204" pitchFamily="34" charset="0"/>
        <a:buChar char="•"/>
        <a:defRPr sz="3601" kern="1200">
          <a:solidFill>
            <a:schemeClr val="tx1"/>
          </a:solidFill>
          <a:latin typeface="+mn-lt"/>
          <a:ea typeface="+mn-ea"/>
          <a:cs typeface="+mn-cs"/>
        </a:defRPr>
      </a:lvl1pPr>
      <a:lvl2pPr marL="882007" indent="-294002" algn="l" defTabSz="1176010" rtl="0" eaLnBrk="1" latinLnBrk="0" hangingPunct="1">
        <a:lnSpc>
          <a:spcPct val="90000"/>
        </a:lnSpc>
        <a:spcBef>
          <a:spcPts val="643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2pPr>
      <a:lvl3pPr marL="1470012" indent="-294002" algn="l" defTabSz="1176010" rtl="0" eaLnBrk="1" latinLnBrk="0" hangingPunct="1">
        <a:lnSpc>
          <a:spcPct val="90000"/>
        </a:lnSpc>
        <a:spcBef>
          <a:spcPts val="643"/>
        </a:spcBef>
        <a:buFont typeface="Arial" panose="020B0604020202020204" pitchFamily="34" charset="0"/>
        <a:buChar char="•"/>
        <a:defRPr sz="2572" kern="1200">
          <a:solidFill>
            <a:schemeClr val="tx1"/>
          </a:solidFill>
          <a:latin typeface="+mn-lt"/>
          <a:ea typeface="+mn-ea"/>
          <a:cs typeface="+mn-cs"/>
        </a:defRPr>
      </a:lvl3pPr>
      <a:lvl4pPr marL="2058017" indent="-294002" algn="l" defTabSz="1176010" rtl="0" eaLnBrk="1" latinLnBrk="0" hangingPunct="1">
        <a:lnSpc>
          <a:spcPct val="90000"/>
        </a:lnSpc>
        <a:spcBef>
          <a:spcPts val="643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4pPr>
      <a:lvl5pPr marL="2646022" indent="-294002" algn="l" defTabSz="1176010" rtl="0" eaLnBrk="1" latinLnBrk="0" hangingPunct="1">
        <a:lnSpc>
          <a:spcPct val="90000"/>
        </a:lnSpc>
        <a:spcBef>
          <a:spcPts val="643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5pPr>
      <a:lvl6pPr marL="3234027" indent="-294002" algn="l" defTabSz="1176010" rtl="0" eaLnBrk="1" latinLnBrk="0" hangingPunct="1">
        <a:lnSpc>
          <a:spcPct val="90000"/>
        </a:lnSpc>
        <a:spcBef>
          <a:spcPts val="643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6pPr>
      <a:lvl7pPr marL="3822032" indent="-294002" algn="l" defTabSz="1176010" rtl="0" eaLnBrk="1" latinLnBrk="0" hangingPunct="1">
        <a:lnSpc>
          <a:spcPct val="90000"/>
        </a:lnSpc>
        <a:spcBef>
          <a:spcPts val="643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7pPr>
      <a:lvl8pPr marL="4410037" indent="-294002" algn="l" defTabSz="1176010" rtl="0" eaLnBrk="1" latinLnBrk="0" hangingPunct="1">
        <a:lnSpc>
          <a:spcPct val="90000"/>
        </a:lnSpc>
        <a:spcBef>
          <a:spcPts val="643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8pPr>
      <a:lvl9pPr marL="4998042" indent="-294002" algn="l" defTabSz="1176010" rtl="0" eaLnBrk="1" latinLnBrk="0" hangingPunct="1">
        <a:lnSpc>
          <a:spcPct val="90000"/>
        </a:lnSpc>
        <a:spcBef>
          <a:spcPts val="643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88005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2pPr>
      <a:lvl3pPr marL="1176010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15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4pPr>
      <a:lvl5pPr marL="2352020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5pPr>
      <a:lvl6pPr marL="2940025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6pPr>
      <a:lvl7pPr marL="3528030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7pPr>
      <a:lvl8pPr marL="4116034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8pPr>
      <a:lvl9pPr marL="4704039" algn="l" defTabSz="1176010" rtl="0" eaLnBrk="1" latinLnBrk="0" hangingPunct="1">
        <a:defRPr sz="23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microsoft.com/office/2007/relationships/hdphoto" Target="../media/hdphoto7.wdp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microsoft.com/office/2007/relationships/hdphoto" Target="../media/hdphoto4.wdp"/><Relationship Id="rId9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hyperlink" Target="http://www.orukovodstve.ru/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hyperlink" Target="http://orukovodstve.ru/event/prakticheskiy-trening-lean-menedzhment/r.cherkasov@od-group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3139738" cy="88201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" y="0"/>
            <a:ext cx="13138793" cy="88201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592579" y="7223233"/>
            <a:ext cx="2484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Отраслевой журнал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«Руководитель»</a:t>
            </a:r>
          </a:p>
          <a:p>
            <a:pPr algn="ctr"/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250" y="1040039"/>
            <a:ext cx="108585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75895" algn="ctr"/>
            <a:r>
              <a:rPr lang="ru-RU" sz="3200" b="1" dirty="0">
                <a:solidFill>
                  <a:srgbClr val="FF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27-29 марта </a:t>
            </a:r>
            <a:r>
              <a:rPr lang="ru-RU" sz="32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2019 </a:t>
            </a:r>
            <a:r>
              <a:rPr lang="ru-RU" sz="3200" b="1" dirty="0">
                <a:solidFill>
                  <a:srgbClr val="FF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</a:t>
            </a:r>
          </a:p>
          <a:p>
            <a:pPr marR="175895" algn="ctr"/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5895" algn="ctr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СТАЖИРОВКИ</a:t>
            </a:r>
          </a:p>
          <a:p>
            <a:pPr marR="175895" algn="ctr"/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65430" algn="ctr"/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«МЕНЕДЖМЕНТ МЕДИЦИНСКОЙ ОРГАНИЗАЦИИ. СОВРЕМЕННЫЙ ПОДХОД В НОВЫХ УСЛОВИЯХ»</a:t>
            </a:r>
            <a:endParaRPr lang="ru-RU" sz="3000" b="1" cap="all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65430" algn="ctr"/>
            <a:r>
              <a:rPr lang="ru-RU" sz="1050" cap="all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265430" algn="ctr"/>
            <a:r>
              <a:rPr lang="ru-RU" sz="2000" cap="all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МЕРОПРИЯТИЕ для руководителей И ЗАВЕДУЮЩИХ филиалами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МЕДИЦИНСКИХ ОРГАНИЗАЦИЙ</a:t>
            </a:r>
          </a:p>
          <a:p>
            <a:pPr marR="265430" algn="ctr"/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65430" algn="ctr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2579" y="4704826"/>
            <a:ext cx="2553660" cy="274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445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5"/>
            <a:ext cx="13139738" cy="88187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5818" y="1779199"/>
            <a:ext cx="11051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Мероприятие пройдет на базе ГБУЗ «КДП №121 ДЗМ» — ведущего медицинского амбулаторно-поликлинического звена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Москвы. Здесь внедряют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пилотные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проекты, действуют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симуляционные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кабинеты для обучения специалистов. 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 филиалов. 250 000 чел прикрепленного населения. Штат сотрудников — более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1000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8" name="Picture 4" descr="ÐÐ°ÑÑÐ¸Ð½ÐºÐ¸ Ð¿Ð¾ Ð·Ð°Ð¿ÑÐ¾ÑÑ ÐÐÐ£Ð ÐÐÐâ121 ÐÐÐ ÑÐ¸Ð»Ð¸Ð°Ð» 8">
            <a:extLst>
              <a:ext uri="{FF2B5EF4-FFF2-40B4-BE49-F238E27FC236}">
                <a16:creationId xmlns:a16="http://schemas.microsoft.com/office/drawing/2014/main" xmlns="" id="{D57D0A99-2503-444A-AF61-042432DA4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671" y="2816177"/>
            <a:ext cx="3292670" cy="206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 image by ÐÑÑÐ½Ð°Ð» &quot;Ð ÑÐºÐ¾Ð²Ð¾Ð´Ð¸ÑÐµÐ»Ñ&quot; (@orukovodstve) with caption : &quot;18 Ð´ÐµÐºÐ°Ð±ÑÑ Ð¿ÑÐ¾Ð¹Ð´ÐµÑ &quot;ÐÐ½ÑÐµÑÐ°ÐºÑÐ¸Ð²Ð½ÑÐ¹ Ð²ÐµÐ±Ð¸Ð½Ð°Ñ Ð¿Ð¾ Ð²Ð½ÐµÐ´ÑÐµÐ½Ð¸Ñ ÑÐµÑÐ½Ð¾Ð»Ð¾Ð³Ð¸Ð¸ 5Ð¡ Ð² Ð¼ÐµÐ´Ð¸ÑÐ¸Ð½ÑÐºÑÑ Ð¾ÑÐ³Ð°Ð½Ð¸Ð·Ð°ÑÐ¸Ñ&quot;.&#10;.&#10;ÐÐ´Ð¸Ð½ Ð¸Ð· ÑÐºÑÐ¿ÐµÑÑÐ¾Ð² Ð²ÐµÐ±&quot; - 1934095882342889137">
            <a:extLst>
              <a:ext uri="{FF2B5EF4-FFF2-40B4-BE49-F238E27FC236}">
                <a16:creationId xmlns:a16="http://schemas.microsoft.com/office/drawing/2014/main" xmlns="" id="{59F86DD3-F91A-4C4A-8363-0710975AC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1759" y="2823813"/>
            <a:ext cx="3428072" cy="204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ÐÐ°ÑÑÐ¸Ð½ÐºÐ¸ Ð¿Ð¾ Ð·Ð°Ð¿ÑÐ¾ÑÑ ÐÐÐ£Ð ÐÐÐâ121 ÐÐÐ  ÑÐ¸Ð¼ÑÐ»ÑÑÐ¸Ð¾Ð½Ð½ÑÐµ ÐºÐ°Ð±Ð¸Ð½ÐµÑÑ">
            <a:extLst>
              <a:ext uri="{FF2B5EF4-FFF2-40B4-BE49-F238E27FC236}">
                <a16:creationId xmlns:a16="http://schemas.microsoft.com/office/drawing/2014/main" xmlns="" id="{3DEB216D-6341-44AE-9842-BBBFEFF6C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5547" y="5764173"/>
            <a:ext cx="3891776" cy="235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ÐÐ°ÑÑÐ¸Ð½ÐºÐ¸ Ð¿Ð¾ Ð·Ð°Ð¿ÑÐ¾ÑÑ ÐÐÐ£Ð ÐÐÐâ121 ÐÐÐ  ÑÐ¸Ð¼ÑÐ»ÑÑÐ¸Ð¾Ð½Ð½ÑÐµ ÐºÐ°Ð±Ð¸Ð½ÐµÑÑ">
            <a:extLst>
              <a:ext uri="{FF2B5EF4-FFF2-40B4-BE49-F238E27FC236}">
                <a16:creationId xmlns:a16="http://schemas.microsoft.com/office/drawing/2014/main" xmlns="" id="{CC75B6D0-31D6-4E02-BB62-41897EF347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33" r="11181"/>
          <a:stretch/>
        </p:blipFill>
        <p:spPr bwMode="auto">
          <a:xfrm>
            <a:off x="4706280" y="5762829"/>
            <a:ext cx="3323295" cy="235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рогачева.jpg"/>
          <p:cNvPicPr/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t="8549" r="4520"/>
          <a:stretch/>
        </p:blipFill>
        <p:spPr bwMode="auto">
          <a:xfrm>
            <a:off x="1025817" y="5751062"/>
            <a:ext cx="3534491" cy="2371183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flipV="1">
            <a:off x="6373341" y="4594742"/>
            <a:ext cx="1154471" cy="411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—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25818" y="4994441"/>
            <a:ext cx="11185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Формат мероприятия:  насыщенная деловая программа, состоящая из теории и практики. Разбор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кейсов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основе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симуляционных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кабинетов.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08058" y="689485"/>
            <a:ext cx="41944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cap="all" dirty="0">
                <a:solidFill>
                  <a:srgbClr val="FF3300"/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Площадка </a:t>
            </a:r>
            <a:r>
              <a:rPr lang="ru-RU" sz="2400" b="1" cap="all" dirty="0" smtClean="0">
                <a:solidFill>
                  <a:srgbClr val="FF3300"/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СТАЖИРОВКИ </a:t>
            </a:r>
            <a:endParaRPr lang="ru-RU" sz="2400" b="1" cap="all" dirty="0">
              <a:solidFill>
                <a:srgbClr val="FF3300"/>
              </a:solidFill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834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5"/>
            <a:ext cx="13139738" cy="88187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16358" y="1679223"/>
            <a:ext cx="51541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10 выгод </a:t>
            </a:r>
            <a:endParaRPr lang="ru-RU" sz="3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sz="36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9645" y="705316"/>
            <a:ext cx="9097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cap="all" dirty="0">
                <a:solidFill>
                  <a:srgbClr val="FF3300"/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Почему необходимо принять участие в стажировке?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82843" y="3027029"/>
            <a:ext cx="525861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3240" indent="-342900">
              <a:buAutoNum type="arabicPeriod"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ПЛОЩАДКА МЕРОПРИЯТИЯ </a:t>
            </a:r>
            <a:r>
              <a:rPr lang="ru-RU" sz="2000" dirty="0" smtClean="0"/>
              <a:t>—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амбулаторно-поликлиническое звено. Экскурсия по организации и осмотр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симуляционных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кабинетов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23240" indent="-3429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3240" indent="-342900">
              <a:buFontTx/>
              <a:buAutoNum type="arabicPeriod"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ПОДХОД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управлению организацией от экспертов-практиков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23240" indent="-342900">
              <a:buFontTx/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3240" indent="-342900">
              <a:buFontTx/>
              <a:buAutoNum type="arabicPeriod"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заранее предотвратить риски в менеджменте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23240" indent="-342900">
              <a:buFontTx/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3240" indent="-342900">
              <a:buFontTx/>
              <a:buAutoNum type="arabicPeriod"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заведующего медицинской организацией до министра здравоохранения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23240" indent="-342900">
              <a:buFontTx/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3240" indent="-342900">
              <a:buAutoNum type="arabicPeriod"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ШИРОКИЙ СПЕКТР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выступлений экспертов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43480" y="1843705"/>
            <a:ext cx="476922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3240" indent="-342900">
              <a:buFont typeface="+mj-lt"/>
              <a:buAutoNum type="arabicPeriod" startAt="6"/>
            </a:pPr>
            <a:r>
              <a:rPr lang="ru-RU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ПРАКТИЧЕСКИХ ИНСТРУМЕНТОВ: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чек-листов, методических пособий, памяток и бланков.</a:t>
            </a:r>
          </a:p>
          <a:p>
            <a:pPr marL="523240" indent="-342900">
              <a:buFont typeface="+mj-lt"/>
              <a:buAutoNum type="arabicPeriod" startAt="6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3240" indent="-342900">
              <a:buFont typeface="+mj-lt"/>
              <a:buAutoNum type="arabicPeriod" startAt="6"/>
            </a:pPr>
            <a:r>
              <a:rPr lang="ru-RU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ЗАДАТЬ ВОПРОС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о своей проблеме и решить её во время стажировки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23240" indent="-342900">
              <a:buFont typeface="+mj-lt"/>
              <a:buAutoNum type="arabicPeriod" startAt="6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3240" indent="-342900">
              <a:buFont typeface="+mj-lt"/>
              <a:buAutoNum type="arabicPeriod" startAt="6"/>
            </a:pPr>
            <a:r>
              <a:rPr lang="ru-RU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ЗНАКОМСТВА И ОБМЕН ОПЫТОМ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коллегами из регионов Российской Федерации и Республики Казахстан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23240" indent="-342900">
              <a:buFont typeface="+mj-lt"/>
              <a:buAutoNum type="arabicPeriod" startAt="6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3240" indent="-342900">
              <a:buFont typeface="+mj-lt"/>
              <a:buAutoNum type="arabicPeriod" startAt="6"/>
            </a:pPr>
            <a:r>
              <a:rPr lang="ru-RU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ЭКСКУРСИОННАЯ ПРОГРАММА: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теплоходе по Москве-реке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23240" indent="-342900">
              <a:buFont typeface="+mj-lt"/>
              <a:buAutoNum type="arabicPeriod" startAt="6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3240" indent="-342900">
              <a:buFont typeface="+mj-lt"/>
              <a:buAutoNum type="arabicPeriod" startAt="6"/>
            </a:pPr>
            <a:r>
              <a:rPr lang="ru-RU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ИМЕННОЙ СЕРТИФИКАТ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указанием академических часов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1457" y="3392276"/>
            <a:ext cx="541015" cy="54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3760" y="3108952"/>
            <a:ext cx="538987" cy="54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747" y="4592124"/>
            <a:ext cx="540000" cy="54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2747" y="7690310"/>
            <a:ext cx="540000" cy="540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3760" y="6433544"/>
            <a:ext cx="538987" cy="54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3485" y="1865510"/>
            <a:ext cx="538987" cy="540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2472" y="4916973"/>
            <a:ext cx="540000" cy="54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5038" y="6441670"/>
            <a:ext cx="540000" cy="5400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3485" y="7627836"/>
            <a:ext cx="538987" cy="540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1732" y="5535161"/>
            <a:ext cx="541015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12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5"/>
            <a:ext cx="13139738" cy="88187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47619" y="1633892"/>
            <a:ext cx="8504135" cy="7963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/>
            <a:r>
              <a:rPr lang="ru-RU" sz="165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09:00 </a:t>
            </a:r>
            <a:r>
              <a:rPr lang="ru-RU" sz="165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09:30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Регистрация и представление участников.</a:t>
            </a:r>
          </a:p>
          <a:p>
            <a:pPr marL="88900"/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09:30 – 10:00</a:t>
            </a:r>
            <a:r>
              <a:rPr lang="ru-RU" sz="165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Торжественное открытие стажировки.</a:t>
            </a:r>
          </a:p>
          <a:p>
            <a:pPr marL="88900"/>
            <a:r>
              <a:rPr lang="ru-RU" sz="165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Приветствие: </a:t>
            </a:r>
            <a:r>
              <a:rPr lang="ru-RU" sz="165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Тяжельников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Андрей Александрович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50" dirty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лавный врач ГБУЗ «КДП № 121 ДЗМ», главный внештатный специалист по первичной медико-санитарной помощи ДЗМ.</a:t>
            </a:r>
          </a:p>
          <a:p>
            <a:pPr marL="88900"/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Фирсова Екатерина Васильевна </a:t>
            </a:r>
            <a:r>
              <a:rPr lang="ru-RU" sz="1650" dirty="0"/>
              <a:t>— 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главного врача ГБУЗ «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КДП № 121 ДЗМ», эксперт </a:t>
            </a:r>
            <a:r>
              <a:rPr lang="en-US" sz="165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HRMed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5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бизнес-коуч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кадровой сфере. </a:t>
            </a:r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8900"/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10:00 – 11:30</a:t>
            </a:r>
            <a:r>
              <a:rPr lang="ru-RU" sz="165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внутренней и внешней среды организации.</a:t>
            </a:r>
            <a:r>
              <a:rPr lang="en-US" sz="16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Внешняя среда </a:t>
            </a:r>
            <a:r>
              <a:rPr lang="ru-RU" sz="1650" dirty="0"/>
              <a:t>—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работа в условиях обязательного медицинского страхования.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Внутренняя среда </a:t>
            </a:r>
            <a:r>
              <a:rPr lang="ru-RU" sz="1650" dirty="0"/>
              <a:t>—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стратегический менеджмент, цели и миссия организации. 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88900"/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эксперт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5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Тяжельников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Андрей Александрович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50" dirty="0">
                <a:solidFill>
                  <a:srgbClr val="0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лавный врач ГБУЗ «КДП № 121 ДЗМ», главный внештатный специалист по первичной медико-санитарной помощи ДЗМ.</a:t>
            </a:r>
            <a:endParaRPr lang="ru-RU" sz="165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0"/>
            <a:r>
              <a:rPr lang="ru-RU" sz="165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11:30 </a:t>
            </a:r>
            <a:r>
              <a:rPr lang="ru-RU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12:00. </a:t>
            </a:r>
            <a:r>
              <a:rPr lang="ru-RU" sz="165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Кофе-брейк</a:t>
            </a:r>
            <a:r>
              <a:rPr lang="ru-RU" sz="16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8900"/>
            <a:r>
              <a:rPr lang="ru-RU" sz="165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12:00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13:30.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Проектное управление медицинской организацией. Портфель проектов. Методологии разработки проектов. Каскадная модель (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Waterfall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). Гибкая модель (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Agile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). Каскадное планирование с помощью диаграммы </a:t>
            </a:r>
            <a:r>
              <a:rPr lang="ru-RU" sz="1650" dirty="0" err="1">
                <a:latin typeface="Times New Roman" pitchFamily="18" charset="0"/>
                <a:cs typeface="Times New Roman" pitchFamily="18" charset="0"/>
              </a:rPr>
              <a:t>Ганта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. Основные разновидности гибких методик (</a:t>
            </a:r>
            <a:r>
              <a:rPr lang="en-US" sz="1650" dirty="0">
                <a:latin typeface="Times New Roman" pitchFamily="18" charset="0"/>
                <a:cs typeface="Times New Roman" pitchFamily="18" charset="0"/>
              </a:rPr>
              <a:t>Scrum, Kanban).   </a:t>
            </a:r>
            <a:endParaRPr lang="ru-RU" sz="1650" u="sng" dirty="0">
              <a:solidFill>
                <a:srgbClr val="0000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88900" lvl="0"/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эксперт</a:t>
            </a:r>
            <a:r>
              <a:rPr lang="en-US" sz="165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5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Юмукян</a:t>
            </a:r>
            <a:r>
              <a:rPr lang="ru-RU" sz="165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 Викторович </a:t>
            </a:r>
            <a:r>
              <a:rPr lang="ru-RU" sz="1650" dirty="0" smtClean="0"/>
              <a:t>— </a:t>
            </a:r>
            <a:r>
              <a:rPr lang="ru-RU" sz="1650" dirty="0" smtClean="0">
                <a:latin typeface="Times New Roman" pitchFamily="18" charset="0"/>
                <a:cs typeface="Times New Roman" pitchFamily="18" charset="0"/>
              </a:rPr>
              <a:t>практикующий врач-методист        организационно-методического отдела  ГБУЗ </a:t>
            </a:r>
            <a:r>
              <a:rPr lang="ru-RU" sz="165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«КДП № 121 ДЗМ», кандидат медицинских наук.</a:t>
            </a:r>
            <a:endParaRPr lang="en-US" sz="1650" b="1" dirty="0" smtClean="0">
              <a:solidFill>
                <a:srgbClr val="0000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88900"/>
            <a:r>
              <a:rPr lang="ru-RU" sz="165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13:30 – 14:30</a:t>
            </a:r>
            <a:r>
              <a:rPr lang="ru-RU" sz="165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5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Обед в ресторане</a:t>
            </a:r>
            <a:r>
              <a:rPr lang="ru-RU" sz="165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50" b="1" i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0"/>
            <a:r>
              <a:rPr lang="ru-RU" sz="165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14:30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16:00</a:t>
            </a:r>
            <a:r>
              <a:rPr lang="ru-RU" sz="165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165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Практика: бизнес-игра «Кайдзен сессия». Эффективная организационная структура. Взаимодействие между</a:t>
            </a:r>
            <a:endParaRPr lang="en-US" sz="165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0"/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службами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</a:p>
          <a:p>
            <a:pPr marL="88900"/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эксперт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Фирсова Екатерина Васильевна </a:t>
            </a:r>
            <a:r>
              <a:rPr lang="ru-RU" sz="1650" dirty="0"/>
              <a:t>—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заместитель главного врача ГБУЗ «КДП № 121 ДЗМ», эксперт </a:t>
            </a:r>
            <a:r>
              <a:rPr lang="en-US" sz="165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HRMed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5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бизнес-коуч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кадровой сфере. </a:t>
            </a:r>
            <a:endParaRPr lang="en-US" sz="165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88900"/>
            <a:r>
              <a:rPr lang="ru-RU" sz="165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16:00-20:00</a:t>
            </a:r>
            <a:r>
              <a:rPr lang="ru-RU" sz="165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Экскурсионная программа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Прогулка на теплоходе «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Radisson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с приветственным бокалом шампанского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50" dirty="0"/>
          </a:p>
          <a:p>
            <a:pPr marL="285750" indent="-285750"/>
            <a:endParaRPr lang="ru-RU" sz="165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12838" y="725085"/>
            <a:ext cx="9117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РАСПИСАНИЕ НА 27 МАРТА</a:t>
            </a:r>
            <a:endParaRPr lang="ru-RU" sz="2400" b="1" cap="all" dirty="0">
              <a:solidFill>
                <a:schemeClr val="accent5">
                  <a:lumMod val="75000"/>
                </a:schemeClr>
              </a:solidFill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3" descr="C:\Users\Stager\Desktop\andrey-tyazhelnikov-glavnyy-vrach-konsultativno-diagnosticheskoy-polikliniki-121-foto-pavel-pankrato.jpg"/>
          <p:cNvPicPr>
            <a:picLocks noChangeAspect="1" noChangeArrowheads="1"/>
          </p:cNvPicPr>
          <p:nvPr/>
        </p:nvPicPr>
        <p:blipFill rotWithShape="1">
          <a:blip r:embed="rId3" cstate="email"/>
          <a:srcRect l="20252" r="16593"/>
          <a:stretch/>
        </p:blipFill>
        <p:spPr bwMode="auto">
          <a:xfrm>
            <a:off x="9511553" y="3563105"/>
            <a:ext cx="2366682" cy="255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9474435" y="6181555"/>
            <a:ext cx="35500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Тяжельников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Андрей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Александрович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8055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5"/>
            <a:ext cx="13139738" cy="88187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9086" y="1439424"/>
            <a:ext cx="8229506" cy="694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9388"/>
            <a:r>
              <a:rPr lang="ru-RU" sz="165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10:00 </a:t>
            </a:r>
            <a:r>
              <a:rPr lang="ru-RU" sz="165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11.30.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Процессный подход. Роль и задачи процессного подхода в менеджменте. Основы и принципы формирования медико-технологических процессов с учётом возможных рисков. Управление процессами. Методология разработки стандартных операционных процедур (СОП), алгоритмов и процессов.</a:t>
            </a:r>
            <a:r>
              <a:rPr lang="en-US" sz="1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6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9388"/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Бобров Михаил Васильевич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врач-эпидемиолог ГБУЗ «КДП № 121 ДЗМ», сертифицированный аудитор систем менеджмента качества по ГОСТ Р ИСО 9001-2015.</a:t>
            </a:r>
            <a:endParaRPr lang="ru-RU" sz="165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9388"/>
            <a:r>
              <a:rPr lang="ru-RU" sz="165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11:30 </a:t>
            </a:r>
            <a:r>
              <a:rPr lang="ru-RU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12:00. </a:t>
            </a:r>
            <a:r>
              <a:rPr lang="ru-RU" sz="165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Кофе-брейк</a:t>
            </a:r>
            <a:r>
              <a:rPr lang="ru-RU" sz="16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9388"/>
            <a:r>
              <a:rPr lang="ru-RU" sz="165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12:00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13:30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«Бережливое производство» (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Lean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Потери в медицинской организации (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Muda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Цепочка создания ценности. Визуализация. Система 5С.  </a:t>
            </a:r>
          </a:p>
          <a:p>
            <a:pPr marL="179388"/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Фирсова Екатерина Васильевна </a:t>
            </a:r>
            <a:r>
              <a:rPr lang="ru-RU" sz="1650" dirty="0"/>
              <a:t>—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заместитель главного врача ГБУЗ «КДП № 121 ДЗМ», эксперт </a:t>
            </a:r>
            <a:r>
              <a:rPr lang="en-US" sz="165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HRMed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5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бизнес-коуч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кадровой сфере. </a:t>
            </a:r>
            <a:endParaRPr lang="en-US" sz="165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9388"/>
            <a:r>
              <a:rPr lang="ru-RU" sz="165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13:30 </a:t>
            </a:r>
            <a:r>
              <a:rPr lang="ru-RU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14:30. </a:t>
            </a:r>
            <a:r>
              <a:rPr lang="ru-RU" sz="165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Обед в ресторане</a:t>
            </a:r>
            <a:r>
              <a:rPr lang="ru-RU" sz="16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50" b="1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9388"/>
            <a:r>
              <a:rPr lang="ru-RU" sz="165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14:30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16:00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Практика: бизнес-игра. Тренинг «Внедрение системы 5С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рабочих местах»</a:t>
            </a:r>
            <a:r>
              <a:rPr lang="ru-RU" sz="165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</a:p>
          <a:p>
            <a:pPr marL="179388"/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Юмукян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 Викторович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практикующий врач-методист организационно-методического отдела      ГБУЗ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«КДП № 121 ДЗМ», кандидат медицинских наук.</a:t>
            </a:r>
            <a:endParaRPr lang="en-US" sz="165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179388"/>
            <a:r>
              <a:rPr lang="ru-RU" sz="165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16:00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5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18:00.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рактика: создание 2-х процессов (алгоритмов) актуальных для медицинской организации. Разработка стандартных операционных процедур. Построение цепочки создания ценности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marL="179388"/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Бобров Михаил Васильевич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врач-эпидемиолог ГБУЗ «КДП № 121 ДЗМ», сертифицированный аудитор систем менеджмента качества по ГОСТ Р ИСО 9001-2015.</a:t>
            </a:r>
            <a:endParaRPr lang="ru-RU" sz="16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50" dirty="0"/>
          </a:p>
          <a:p>
            <a:pPr marL="285750" indent="-285750"/>
            <a:endParaRPr lang="ru-RU" sz="165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093788" y="725085"/>
            <a:ext cx="9117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РАСПИСАНИЕ НА 28 МАРТА</a:t>
            </a:r>
            <a:endParaRPr lang="ru-RU" sz="2400" b="1" cap="all" dirty="0">
              <a:solidFill>
                <a:schemeClr val="accent5">
                  <a:lumMod val="75000"/>
                </a:schemeClr>
              </a:solidFill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Picture 4" descr="C:\Users\Stager\Desktop\Без названи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363814" y="3087857"/>
            <a:ext cx="2451670" cy="3256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9215722" y="6502985"/>
            <a:ext cx="35500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Фирсова Екатерина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Васильевна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340017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5"/>
            <a:ext cx="13139738" cy="88187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63627" y="1665722"/>
            <a:ext cx="8026586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5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10:00 </a:t>
            </a:r>
            <a:r>
              <a:rPr lang="ru-RU" sz="16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11:30.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Порядок и принципы проведения внутренних аудитов. Диагностическая самооценка. </a:t>
            </a:r>
            <a:endParaRPr lang="ru-RU" sz="16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5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разработки чек-листов.</a:t>
            </a:r>
            <a:r>
              <a:rPr lang="en-US" sz="1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Юмукян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 Викторович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практикующий врач-методист организационно-методического отдела             ГБУЗ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«КДП № 121 ДЗМ», кандидат медицинских наук.</a:t>
            </a:r>
            <a:endParaRPr lang="ru-RU" sz="165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5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– 1</a:t>
            </a:r>
            <a:r>
              <a:rPr lang="en-US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 </a:t>
            </a:r>
            <a:r>
              <a:rPr lang="ru-RU" sz="165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Кофе-брейк</a:t>
            </a:r>
            <a:r>
              <a:rPr lang="ru-RU" sz="16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12:00 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13:30.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несоответствиями своей организации. Корректирующие мероприятия. Риск – менеджмент. </a:t>
            </a:r>
            <a:r>
              <a:rPr lang="ru-RU" sz="165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выявления рисков. </a:t>
            </a:r>
          </a:p>
          <a:p>
            <a:pPr lvl="0"/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Юмукян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 Викторович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практикующий врач-методист организационно-методического отдела               ГБУЗ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«КДП № 121 ДЗМ», кандидат медицинских наук.</a:t>
            </a:r>
            <a:endParaRPr lang="en-US" sz="165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5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13:30 </a:t>
            </a:r>
            <a:r>
              <a:rPr lang="ru-RU" sz="165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14:30. </a:t>
            </a:r>
            <a:r>
              <a:rPr lang="ru-RU" sz="165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Обед в ресторане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5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5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14:30 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Практика: определение причин, вызвавших несоответствие. Выявление рисков. Диаграмма Исикавы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Юмукян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 Викторович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практикующий врач-методист организационно-методического отдела                ГБУЗ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«КДП № 121 ДЗМ», кандидат медицинских наук.</a:t>
            </a:r>
            <a:endParaRPr lang="en-US" sz="165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5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:30 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65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Практика: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разработка алгоритма проведения процедуры «Внутренний аудит» для своей организации. Работа с чек-листами.</a:t>
            </a:r>
            <a:endParaRPr lang="en-US" sz="165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/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5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Юмукян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 Викторович </a:t>
            </a:r>
            <a:r>
              <a:rPr lang="ru-RU" sz="1650" dirty="0"/>
              <a:t>— </a:t>
            </a:r>
            <a:r>
              <a:rPr lang="ru-RU" sz="1650" dirty="0">
                <a:latin typeface="Times New Roman" pitchFamily="18" charset="0"/>
                <a:cs typeface="Times New Roman" pitchFamily="18" charset="0"/>
              </a:rPr>
              <a:t>практикующий врач-методист организационно-методического отдела                ГБУЗ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«КДП № 121 ДЗМ», кандидат медицинских наук.</a:t>
            </a:r>
            <a:endParaRPr lang="en-US" sz="165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5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6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6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6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</a:t>
            </a:r>
            <a:r>
              <a:rPr lang="ru-RU" sz="16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6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</a:t>
            </a:r>
            <a:r>
              <a:rPr lang="ru-RU" sz="16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16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65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0. 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Подведение итогов. Формирование плана сотрудничества.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5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Ведущие </a:t>
            </a:r>
            <a:r>
              <a:rPr lang="ru-RU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эксперты</a:t>
            </a:r>
            <a:r>
              <a:rPr lang="en-US" sz="165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165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5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Тяжельников</a:t>
            </a:r>
            <a:r>
              <a:rPr lang="ru-RU" sz="165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Андрей Александрович, Фирсова Екатерина Васильевна</a:t>
            </a:r>
            <a:r>
              <a:rPr lang="ru-RU" sz="165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93788" y="725085"/>
            <a:ext cx="9117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РАСПИСАНИЕ НА 29 МАРТА</a:t>
            </a:r>
            <a:endParaRPr lang="ru-RU" sz="2400" b="1" cap="all" dirty="0">
              <a:solidFill>
                <a:schemeClr val="accent5">
                  <a:lumMod val="75000"/>
                </a:schemeClr>
              </a:solidFill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33778" y="6290045"/>
            <a:ext cx="30402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Юмукян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Александр Викторович</a:t>
            </a:r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48" t="5716" r="30651"/>
          <a:stretch/>
        </p:blipFill>
        <p:spPr>
          <a:xfrm>
            <a:off x="9243358" y="3241156"/>
            <a:ext cx="2574394" cy="2930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72179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5"/>
            <a:ext cx="13139738" cy="881873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093788" y="725085"/>
            <a:ext cx="9117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УЧАСТНИКИ МЕРОПРИЯТИЙ</a:t>
            </a:r>
            <a:endParaRPr lang="ru-RU" sz="2400" b="1" cap="all" dirty="0">
              <a:solidFill>
                <a:schemeClr val="accent5">
                  <a:lumMod val="75000"/>
                </a:schemeClr>
              </a:solidFill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72957" y="1768244"/>
            <a:ext cx="6956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Активность участия делегатов </a:t>
            </a:r>
            <a:r>
              <a:rPr lang="ru-RU" sz="2000" b="1" dirty="0" smtClean="0">
                <a:solidFill>
                  <a:srgbClr val="FF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2000" b="1" dirty="0">
                <a:solidFill>
                  <a:srgbClr val="FF33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 году</a:t>
            </a:r>
          </a:p>
        </p:txBody>
      </p:sp>
      <p:pic>
        <p:nvPicPr>
          <p:cNvPr id="9" name="Рисунок 8" descr="rus рег1.png"/>
          <p:cNvPicPr>
            <a:picLocks noChangeAspect="1"/>
          </p:cNvPicPr>
          <p:nvPr/>
        </p:nvPicPr>
        <p:blipFill rotWithShape="1">
          <a:blip r:embed="rId3" cstate="email"/>
          <a:srcRect l="3130" t="11274" r="92620" b="69714"/>
          <a:stretch/>
        </p:blipFill>
        <p:spPr>
          <a:xfrm>
            <a:off x="1543049" y="3028950"/>
            <a:ext cx="457201" cy="1200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2049941" y="3127890"/>
            <a:ext cx="2451244" cy="349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От 2 до 7 чел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49941" y="3309620"/>
            <a:ext cx="2451244" cy="349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От 5 до 20 чел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49941" y="3491349"/>
            <a:ext cx="2451244" cy="349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От 20 до 40 чел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49941" y="3673079"/>
            <a:ext cx="2451244" cy="349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От 40 до 60 чел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49941" y="3854809"/>
            <a:ext cx="2451244" cy="81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Более 60 человек</a:t>
            </a:r>
          </a:p>
          <a:p>
            <a:r>
              <a:rPr lang="ru-RU" sz="1200" b="1" dirty="0"/>
              <a:t>Более 100 участников из Республики Казахстан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1349" y="2019347"/>
            <a:ext cx="11248751" cy="690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55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5"/>
            <a:ext cx="13139738" cy="881873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093788" y="725085"/>
            <a:ext cx="9117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solidFill>
                  <a:srgbClr val="FF3300"/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ПОДДЕРЖКА ФЕДЕРАЛЬНОЙ И РЕГИОНАЛЬНОЙ ВЛАСТИ</a:t>
            </a:r>
            <a:endParaRPr lang="ru-RU" sz="2400" b="1" cap="all" dirty="0">
              <a:solidFill>
                <a:srgbClr val="FF3300"/>
              </a:solidFill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Содержимое 4" descr="Снимок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90630">
            <a:off x="1826248" y="2148957"/>
            <a:ext cx="3187117" cy="3869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2" descr="C:\Users\tretiakova-en\Desktop\для презентации\Снимок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721631">
            <a:off x="8000693" y="2115916"/>
            <a:ext cx="3151597" cy="39223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3419808" y="6802457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Благодаря активному взаимодействию с органами федеральной и региональной власти каждое мероприятие получает многочисленные рекомендательные письма и письма поддержки.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99828" y="7640276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ЗА ВРЕМЯ РАБОТЫ БЫЛО ПОЛУЧЕНО </a:t>
            </a:r>
          </a:p>
          <a:p>
            <a:pPr algn="ctr"/>
            <a:r>
              <a:rPr lang="ru-RU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БОЛЕЕ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500</a:t>
            </a:r>
            <a:r>
              <a:rPr lang="ru-RU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ПИСЕМ</a:t>
            </a:r>
          </a:p>
        </p:txBody>
      </p:sp>
      <p:pic>
        <p:nvPicPr>
          <p:cNvPr id="2050" name="Picture 2" descr="C:\Users\Stager\Desktop\Безымянный_cut-photo.ru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65314" y="2178782"/>
            <a:ext cx="3260563" cy="43581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055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5"/>
            <a:ext cx="13139738" cy="881873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12218" y="5005932"/>
            <a:ext cx="2628900" cy="2966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Отраслевой журнал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«Руководитель»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  <a:hlinkClick r:id="rId3"/>
              </a:rPr>
              <a:t>www.orukovodstve.ru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orukovodstve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orukovodstve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Cambria" panose="02040503050406030204" pitchFamily="18" charset="0"/>
            </a:endParaRPr>
          </a:p>
          <a:p>
            <a:pPr algn="ctr"/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1072" y="4128769"/>
            <a:ext cx="41693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Знания об эффективном</a:t>
            </a:r>
          </a:p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управлении!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6F98CF7-805E-43AA-A8EA-5654CF72F3AE}"/>
              </a:ext>
            </a:extLst>
          </p:cNvPr>
          <p:cNvSpPr txBox="1"/>
          <p:nvPr/>
        </p:nvSpPr>
        <p:spPr>
          <a:xfrm>
            <a:off x="8654547" y="4979663"/>
            <a:ext cx="26289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 Координатор вашего региона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Алиев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Кямран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Эльдарович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+ 7 (499) 372-10-39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+7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916) 427-03-24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k.aliev@od-group.ru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 </a:t>
            </a:r>
          </a:p>
        </p:txBody>
      </p:sp>
      <p:pic>
        <p:nvPicPr>
          <p:cNvPr id="3074" name="Picture 2" descr="C:\Users\Stager\Desktop\instagram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80156" y="6164854"/>
            <a:ext cx="276497" cy="276497"/>
          </a:xfrm>
          <a:prstGeom prst="rect">
            <a:avLst/>
          </a:prstGeom>
          <a:noFill/>
        </p:spPr>
      </p:pic>
      <p:pic>
        <p:nvPicPr>
          <p:cNvPr id="3075" name="Picture 3" descr="C:\Users\Stager\Desktop\Без названия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3218" y="6480538"/>
            <a:ext cx="252140" cy="25214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1093788" y="725085"/>
            <a:ext cx="9117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solidFill>
                  <a:srgbClr val="FF3300"/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БУДЬ УСПЕШНЫМ В КОМАНДЕ ПРОФЕССИОНАЛОВ!</a:t>
            </a:r>
            <a:endParaRPr lang="ru-RU" sz="2400" b="1" cap="all" dirty="0">
              <a:solidFill>
                <a:srgbClr val="FF3300"/>
              </a:solidFill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458" y="2262618"/>
            <a:ext cx="2553660" cy="274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554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3304</TotalTime>
  <Words>1062</Words>
  <Application>Microsoft Office PowerPoint</Application>
  <PresentationFormat>Произвольный</PresentationFormat>
  <Paragraphs>111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Vegeta</dc:creator>
  <cp:lastModifiedBy>aliev-ke</cp:lastModifiedBy>
  <cp:revision>159</cp:revision>
  <dcterms:created xsi:type="dcterms:W3CDTF">2016-12-28T05:35:15Z</dcterms:created>
  <dcterms:modified xsi:type="dcterms:W3CDTF">2019-01-22T11:34:11Z</dcterms:modified>
</cp:coreProperties>
</file>