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8" r:id="rId1"/>
  </p:sldMasterIdLst>
  <p:notesMasterIdLst>
    <p:notesMasterId r:id="rId15"/>
  </p:notesMasterIdLst>
  <p:sldIdLst>
    <p:sldId id="265" r:id="rId2"/>
    <p:sldId id="261" r:id="rId3"/>
    <p:sldId id="257" r:id="rId4"/>
    <p:sldId id="256" r:id="rId5"/>
    <p:sldId id="287" r:id="rId6"/>
    <p:sldId id="293" r:id="rId7"/>
    <p:sldId id="295" r:id="rId8"/>
    <p:sldId id="279" r:id="rId9"/>
    <p:sldId id="294" r:id="rId10"/>
    <p:sldId id="280" r:id="rId11"/>
    <p:sldId id="296" r:id="rId12"/>
    <p:sldId id="270" r:id="rId13"/>
    <p:sldId id="275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404" autoAdjust="0"/>
  </p:normalViewPr>
  <p:slideViewPr>
    <p:cSldViewPr snapToGrid="0">
      <p:cViewPr varScale="1">
        <p:scale>
          <a:sx n="83" d="100"/>
          <a:sy n="83" d="100"/>
        </p:scale>
        <p:origin x="643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356C0B-890A-4BD8-85C5-E2E9E147094C}" type="datetimeFigureOut">
              <a:rPr lang="ru-RU" smtClean="0"/>
              <a:t>вт 29.06.21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4FE12B-FA68-423F-85E2-F48CCE423F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61046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646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06396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878115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12017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226888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0468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6/29/2021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35853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3033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596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53300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smtClean="0"/>
              <a:t>6/29/2021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24685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6/29/2021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3962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50609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6/29/2021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18134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6/29/2021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62067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6/29/2021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71181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6/29/2021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50315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81" r:id="rId13"/>
    <p:sldLayoutId id="2147483682" r:id="rId14"/>
    <p:sldLayoutId id="2147483683" r:id="rId15"/>
    <p:sldLayoutId id="214748368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9.emf"/><Relationship Id="rId4" Type="http://schemas.openxmlformats.org/officeDocument/2006/relationships/oleObject" Target="../embeddings/oleObject1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33898" y="965675"/>
            <a:ext cx="9289279" cy="1085316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учреждение здравоохранения «</a:t>
            </a:r>
            <a:r>
              <a:rPr lang="ru-RU" sz="2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Хилокская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центральная районная больница»</a:t>
            </a:r>
            <a:b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06067" y="1790993"/>
            <a:ext cx="8827807" cy="3810910"/>
          </a:xfrm>
        </p:spPr>
        <p:txBody>
          <a:bodyPr/>
          <a:lstStyle/>
          <a:p>
            <a:pPr algn="ctr"/>
            <a:endParaRPr lang="ru-RU" sz="2400" b="1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Внедрение </a:t>
            </a:r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 </a:t>
            </a:r>
          </a:p>
          <a:p>
            <a:pPr algn="ctr"/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«Новая модель медицинской организации, оказывающей первичную медико-санитарную помощь» </a:t>
            </a:r>
          </a:p>
          <a:p>
            <a:pPr algn="ctr"/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2021г</a:t>
            </a: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>
              <a:solidFill>
                <a:schemeClr val="accent5">
                  <a:lumMod val="50000"/>
                </a:schemeClr>
              </a:solidFill>
            </a:endParaRPr>
          </a:p>
          <a:p>
            <a:endParaRPr lang="ru-RU" b="1" i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4" y="619572"/>
            <a:ext cx="1538242" cy="1431419"/>
          </a:xfrm>
          <a:prstGeom prst="rect">
            <a:avLst/>
          </a:prstGeom>
        </p:spPr>
      </p:pic>
      <p:pic>
        <p:nvPicPr>
          <p:cNvPr id="5" name="Picture 2" descr="Сердце - важный орган человека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4631" y="4629751"/>
            <a:ext cx="2614862" cy="1944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Сердце - важный орган человека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37031" y="4782151"/>
            <a:ext cx="2614862" cy="1944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73643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3593" y="188640"/>
            <a:ext cx="8207462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ЦЕЛЕВОЙ 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 </a:t>
            </a:r>
            <a:b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Льготное лекарственное обеспечение отдельных категорий граждан»</a:t>
            </a:r>
            <a:b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580413" y="1429305"/>
            <a:ext cx="1668814" cy="1340528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ВХОД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Прямая со стрелкой 5"/>
          <p:cNvCxnSpPr>
            <a:stCxn id="4" idx="3"/>
          </p:cNvCxnSpPr>
          <p:nvPr/>
        </p:nvCxnSpPr>
        <p:spPr>
          <a:xfrm flipV="1">
            <a:off x="3249227" y="2092948"/>
            <a:ext cx="902557" cy="662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9" name="Прямоугольник 28"/>
          <p:cNvSpPr/>
          <p:nvPr/>
        </p:nvSpPr>
        <p:spPr>
          <a:xfrm>
            <a:off x="8472264" y="5229201"/>
            <a:ext cx="20882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ВПП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min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мин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ВПП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max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мин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879" y="448101"/>
            <a:ext cx="1373534" cy="1180699"/>
          </a:xfrm>
          <a:prstGeom prst="rect">
            <a:avLst/>
          </a:prstGeom>
        </p:spPr>
      </p:pic>
      <p:pic>
        <p:nvPicPr>
          <p:cNvPr id="21506" name="Picture 2" descr="https://avatars.mds.yandex.net/get-zen_doc/171054/pub_5d3c259143bee300aefb6448_5d3c25a423371c00b0ca0eb7/scale_120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373" y="3751038"/>
            <a:ext cx="4501019" cy="2797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Скругленный прямоугольник 2"/>
          <p:cNvSpPr/>
          <p:nvPr/>
        </p:nvSpPr>
        <p:spPr>
          <a:xfrm>
            <a:off x="4151784" y="1450109"/>
            <a:ext cx="2082761" cy="1319725"/>
          </a:xfrm>
          <a:prstGeom prst="round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регистратура – выяснение причины, подбор </a:t>
            </a:r>
            <a:r>
              <a:rPr lang="ru-RU" sz="1400" b="1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мед.карты</a:t>
            </a:r>
            <a:r>
              <a:rPr lang="ru-RU" sz="1400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400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flipV="1">
            <a:off x="6234545" y="2109971"/>
            <a:ext cx="637310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Скругленный прямоугольник 10"/>
          <p:cNvSpPr/>
          <p:nvPr/>
        </p:nvSpPr>
        <p:spPr>
          <a:xfrm>
            <a:off x="6871855" y="1474649"/>
            <a:ext cx="2170545" cy="1236597"/>
          </a:xfrm>
          <a:prstGeom prst="round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Кабинет терапевта – осмотр пациента, выписка рецепта</a:t>
            </a:r>
            <a:endParaRPr lang="ru-RU" sz="1400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4" name="Прямая со стрелкой 13"/>
          <p:cNvCxnSpPr>
            <a:stCxn id="11" idx="3"/>
          </p:cNvCxnSpPr>
          <p:nvPr/>
        </p:nvCxnSpPr>
        <p:spPr>
          <a:xfrm>
            <a:off x="9042400" y="2092948"/>
            <a:ext cx="812800" cy="170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Скругленный прямоугольник 20"/>
          <p:cNvSpPr/>
          <p:nvPr/>
        </p:nvSpPr>
        <p:spPr>
          <a:xfrm>
            <a:off x="9855200" y="1450109"/>
            <a:ext cx="1727200" cy="1236597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ВЫХОД</a:t>
            </a:r>
            <a:endParaRPr lang="ru-RU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39711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036" y="312726"/>
            <a:ext cx="1448217" cy="144218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794326"/>
            <a:ext cx="10193866" cy="1136073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ПАСПОРТ ПРОЕКТА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48068523"/>
              </p:ext>
            </p:extLst>
          </p:nvPr>
        </p:nvGraphicFramePr>
        <p:xfrm>
          <a:off x="1468582" y="1370116"/>
          <a:ext cx="9554379" cy="52893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Document" r:id="rId4" imgW="10062904" imgH="5888863" progId="Word.Document.12">
                  <p:embed/>
                </p:oleObj>
              </mc:Choice>
              <mc:Fallback>
                <p:oleObj name="Document" r:id="rId4" imgW="10062904" imgH="588886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68582" y="1370116"/>
                        <a:ext cx="9554379" cy="528930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264253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75822" y="609600"/>
            <a:ext cx="6598179" cy="882316"/>
          </a:xfrm>
        </p:spPr>
        <p:txBody>
          <a:bodyPr>
            <a:normAutofit fontScale="90000"/>
          </a:bodyPr>
          <a:lstStyle/>
          <a:p>
            <a:r>
              <a:rPr lang="ru-RU" alt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ОЖИДАЕМЫЕ  РЕЗУЛЬТАТЫ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2012" y="1395663"/>
            <a:ext cx="7729821" cy="4610501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  <a:spcBef>
                <a:spcPct val="0"/>
              </a:spcBef>
              <a:buNone/>
            </a:pPr>
            <a:r>
              <a:rPr lang="ru-RU" alt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alt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ru-RU" alt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Сокращение ВВП для получения рецепта на льготные лекарственные препараты </a:t>
            </a:r>
            <a:r>
              <a:rPr lang="ru-RU" alt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1ч. 10 мин </a:t>
            </a:r>
            <a:r>
              <a:rPr lang="ru-RU" altLang="ru-RU" sz="2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 15 - 20 мин.</a:t>
            </a:r>
          </a:p>
          <a:p>
            <a:pPr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ru-RU" alt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Сокращение очередей , времени ожидания пациентом приема врача у кабинета </a:t>
            </a:r>
          </a:p>
          <a:p>
            <a:pPr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ru-RU" alt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Удовлетворенность пациента организацией процесса</a:t>
            </a:r>
          </a:p>
          <a:p>
            <a:pPr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ru-RU" alt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Сокращение расстояния от входа до выхода пациента из поликлиники.</a:t>
            </a:r>
            <a:endParaRPr lang="ru-RU" altLang="ru-RU" sz="20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012" y="356135"/>
            <a:ext cx="1559293" cy="1568918"/>
          </a:xfrm>
          <a:prstGeom prst="rect">
            <a:avLst/>
          </a:prstGeom>
        </p:spPr>
      </p:pic>
      <p:pic>
        <p:nvPicPr>
          <p:cNvPr id="11268" name="Picture 4" descr="https://mikstura-plus.ru/wp-content/uploads/2019/08/terapev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2229" y="4552749"/>
            <a:ext cx="3128210" cy="2127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 descr="https://static.ngs.ru/news/99/preview/faa4ce4c4329f8c5efb70e0a7cdb20e40b7a2921_120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2229" y="235017"/>
            <a:ext cx="3128210" cy="2022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2" name="Picture 8" descr="http://www.severinform.ru/media/img/15/801/800x600_94305_polik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2229" y="2406316"/>
            <a:ext cx="3128210" cy="1982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56315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          Спасибо за внимание!</a:t>
            </a:r>
            <a:endParaRPr lang="ru-RU" sz="5400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888" y="452387"/>
            <a:ext cx="1607420" cy="1568917"/>
          </a:xfrm>
          <a:prstGeom prst="rect">
            <a:avLst/>
          </a:prstGeom>
        </p:spPr>
      </p:pic>
      <p:pic>
        <p:nvPicPr>
          <p:cNvPr id="7" name="Picture 2" descr="https://avatars.mds.yandex.net/get-pdb/199965/60292c01-e1a1-4eab-9545-69513f029111/s1200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8308" y="1848051"/>
            <a:ext cx="6968690" cy="4543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46038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55032" y="847024"/>
            <a:ext cx="9298003" cy="6435998"/>
          </a:xfrm>
        </p:spPr>
        <p:txBody>
          <a:bodyPr>
            <a:normAutofit/>
          </a:bodyPr>
          <a:lstStyle/>
          <a:p>
            <a:pPr marL="3657600" lvl="8" indent="0" algn="ctr"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Старт </a:t>
            </a:r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 </a:t>
            </a: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внедрению </a:t>
            </a:r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НМ МО</a:t>
            </a:r>
          </a:p>
          <a:p>
            <a:pPr algn="ctr"/>
            <a:endParaRPr lang="ru-RU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Распоряжение МЗ ЗК от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.02.2021г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№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157/р 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реализации мероприятий проекта «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Новая  модель медицинской  организации, оказывающей  первичную медико-санитарную  помощь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в медицинских организациях в 2021 году.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ГУЗ «Хилокская ЦРБ»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12.02.2021г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121/а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создании рабочей группы по внедрению проекта 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«Новая  модель медицинской  организации, оказывающей  первичную медико-санитарную  помощь»</a:t>
            </a:r>
          </a:p>
          <a:p>
            <a:pPr algn="ctr"/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Разработаны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утверждены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перечень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направлений,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подлежащих улучшению; положение о рабочей группе, состав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рабочей группы,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паспорт проекта.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389" y="529389"/>
            <a:ext cx="1790299" cy="1773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08537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3747" y="568145"/>
            <a:ext cx="6849621" cy="1073091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 социального развития центров экономического роста Забайкальского края.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751798"/>
            <a:ext cx="8903368" cy="4289565"/>
          </a:xfrm>
          <a:noFill/>
        </p:spPr>
        <p:txBody>
          <a:bodyPr>
            <a:normAutofit/>
          </a:bodyPr>
          <a:lstStyle/>
          <a:p>
            <a:pPr algn="just" fontAlgn="base"/>
            <a:r>
              <a:rPr lang="ru-RU" b="1" spc="1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Поликлиника  Центральной районной больницы имеет длительный срок эксплуатации, не соответствуют по набору производственных площадей, Санитарным правилам по соответствию архитектурных планировочных  решений.</a:t>
            </a:r>
          </a:p>
          <a:p>
            <a:pPr algn="just" fontAlgn="base"/>
            <a:r>
              <a:rPr lang="ru-RU" b="1" spc="1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b="1" spc="1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2020-2021 </a:t>
            </a:r>
            <a:r>
              <a:rPr lang="ru-RU" b="1" spc="1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годах на территории Хилокского района реализуется План социального развития центров экономического роста, в рамках которого были выделены финансовые средства для проведения капитального ремонта районной </a:t>
            </a:r>
            <a:r>
              <a:rPr lang="ru-RU" b="1" spc="1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поликлиники.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base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2020 году в поликлиники был проведен капитальный ремонт.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012" y="290558"/>
            <a:ext cx="1402410" cy="1374614"/>
          </a:xfrm>
          <a:prstGeom prst="rect">
            <a:avLst/>
          </a:prstGeom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5067777"/>
              </p:ext>
            </p:extLst>
          </p:nvPr>
        </p:nvGraphicFramePr>
        <p:xfrm>
          <a:off x="5172364" y="5107708"/>
          <a:ext cx="3865758" cy="93365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865758">
                  <a:extLst>
                    <a:ext uri="{9D8B030D-6E8A-4147-A177-3AD203B41FA5}">
                      <a16:colId xmlns:a16="http://schemas.microsoft.com/office/drawing/2014/main" val="846069780"/>
                    </a:ext>
                  </a:extLst>
                </a:gridCol>
              </a:tblGrid>
              <a:tr h="93365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607" marR="63607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61873033"/>
                  </a:ext>
                </a:extLst>
              </a:tr>
            </a:tbl>
          </a:graphicData>
        </a:graphic>
      </p:graphicFrame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9035" y="1889713"/>
            <a:ext cx="3128211" cy="2300438"/>
          </a:xfrm>
          <a:prstGeom prst="rect">
            <a:avLst/>
          </a:prstGeom>
        </p:spPr>
      </p:pic>
      <p:pic>
        <p:nvPicPr>
          <p:cNvPr id="17410" name="Picture 2" descr="https://avatars.mds.yandex.net/get-pdb/1686358/108f1e82-5ea1-43ce-b7cd-55d3fa32ba1a/ori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12012" y="3896580"/>
            <a:ext cx="2362256" cy="1944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2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94046" y="442762"/>
            <a:ext cx="7742917" cy="2079057"/>
          </a:xfrm>
        </p:spPr>
        <p:txBody>
          <a:bodyPr/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8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2012" y="1833891"/>
            <a:ext cx="7379698" cy="4711289"/>
          </a:xfrm>
        </p:spPr>
        <p:txBody>
          <a:bodyPr>
            <a:normAutofit fontScale="92500" lnSpcReduction="10000"/>
          </a:bodyPr>
          <a:lstStyle/>
          <a:p>
            <a:pPr algn="just" fontAlgn="base"/>
            <a:r>
              <a:rPr lang="ru-RU" b="1" spc="10" dirty="0" smtClean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В результате выполнения работ от внедрения бережливых технологий:</a:t>
            </a:r>
          </a:p>
          <a:p>
            <a:pPr algn="just" fontAlgn="base"/>
            <a:r>
              <a:rPr lang="ru-RU" b="1" spc="10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/>
            </a:r>
            <a:br>
              <a:rPr lang="ru-RU" b="1" spc="10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ru-RU" b="1" spc="10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1)   Улучшится </a:t>
            </a:r>
            <a:r>
              <a:rPr lang="ru-RU" b="1" spc="1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доступность специализированной медицинской </a:t>
            </a:r>
            <a:r>
              <a:rPr lang="ru-RU" b="1" spc="10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помощи с учетом внедрения бережливых технологий; </a:t>
            </a:r>
          </a:p>
          <a:p>
            <a:pPr algn="just" fontAlgn="base"/>
            <a:r>
              <a:rPr lang="ru-RU" b="1" spc="10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2)    Будет минимизировано пересечение потоков пациентов;</a:t>
            </a:r>
          </a:p>
          <a:p>
            <a:pPr algn="just" fontAlgn="base"/>
            <a:r>
              <a:rPr lang="ru-RU" b="1" spc="10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3)    Повысится удовлетворенность пациентов качеством, комфортностью и доступностью оказания медицинской помощи;</a:t>
            </a:r>
            <a:endParaRPr lang="ru-RU" b="1" dirty="0">
              <a:solidFill>
                <a:srgbClr val="00206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 fontAlgn="base"/>
            <a:r>
              <a:rPr lang="ru-RU" b="1" spc="10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4</a:t>
            </a:r>
            <a:r>
              <a:rPr lang="ru-RU" b="1" spc="10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   В </a:t>
            </a:r>
            <a:r>
              <a:rPr lang="ru-RU" b="1" spc="1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работе узких специалистов будет достигнуто смещение акцента на оказание консультативной и профилактической  помощи. </a:t>
            </a:r>
            <a:endParaRPr lang="ru-RU" b="1" dirty="0">
              <a:solidFill>
                <a:srgbClr val="00206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 fontAlgn="base"/>
            <a:r>
              <a:rPr lang="ru-RU" b="1" spc="10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5) </a:t>
            </a:r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Районная </a:t>
            </a:r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поликлиника служит 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центром для оказания медицинской помощи населению г. Хилок, а также населению Хилокского района и  полностью </a:t>
            </a:r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удовлетворяет 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потребность местного населения в  первичной  медико-санитарной помощи.</a:t>
            </a:r>
          </a:p>
          <a:p>
            <a:pPr algn="just"/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ru-RU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011" y="290557"/>
            <a:ext cx="1412035" cy="1413115"/>
          </a:xfrm>
          <a:prstGeom prst="rect">
            <a:avLst/>
          </a:prstGeom>
        </p:spPr>
      </p:pic>
      <p:sp>
        <p:nvSpPr>
          <p:cNvPr id="8" name="AutoShape 2" descr="https://apf.mail.ru/cgi-bin/readmsg?id=15947280831046313988;0;1&amp;exif=1&amp;full=1&amp;x-email=crbhilok%40mail.r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4" descr="https://apf.mail.ru/cgi-bin/readmsg?id=15947280831046313988;0;1&amp;exif=1&amp;full=1&amp;x-email=crbhilok%40mail.ru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3473" y="2379216"/>
            <a:ext cx="4252404" cy="3813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71196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9262872" cy="651029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Национальный проект «Развитие детского здравоохранения»</a:t>
            </a:r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82883502"/>
              </p:ext>
            </p:extLst>
          </p:nvPr>
        </p:nvGraphicFramePr>
        <p:xfrm>
          <a:off x="1051556" y="1260630"/>
          <a:ext cx="10561323" cy="536838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93196">
                  <a:extLst>
                    <a:ext uri="{9D8B030D-6E8A-4147-A177-3AD203B41FA5}">
                      <a16:colId xmlns:a16="http://schemas.microsoft.com/office/drawing/2014/main" val="2030164144"/>
                    </a:ext>
                  </a:extLst>
                </a:gridCol>
                <a:gridCol w="713232">
                  <a:extLst>
                    <a:ext uri="{9D8B030D-6E8A-4147-A177-3AD203B41FA5}">
                      <a16:colId xmlns:a16="http://schemas.microsoft.com/office/drawing/2014/main" val="329095927"/>
                    </a:ext>
                  </a:extLst>
                </a:gridCol>
                <a:gridCol w="4571704">
                  <a:extLst>
                    <a:ext uri="{9D8B030D-6E8A-4147-A177-3AD203B41FA5}">
                      <a16:colId xmlns:a16="http://schemas.microsoft.com/office/drawing/2014/main" val="3031020665"/>
                    </a:ext>
                  </a:extLst>
                </a:gridCol>
                <a:gridCol w="1945190">
                  <a:extLst>
                    <a:ext uri="{9D8B030D-6E8A-4147-A177-3AD203B41FA5}">
                      <a16:colId xmlns:a16="http://schemas.microsoft.com/office/drawing/2014/main" val="3318174392"/>
                    </a:ext>
                  </a:extLst>
                </a:gridCol>
                <a:gridCol w="1507423">
                  <a:extLst>
                    <a:ext uri="{9D8B030D-6E8A-4147-A177-3AD203B41FA5}">
                      <a16:colId xmlns:a16="http://schemas.microsoft.com/office/drawing/2014/main" val="3180971863"/>
                    </a:ext>
                  </a:extLst>
                </a:gridCol>
                <a:gridCol w="1430578">
                  <a:extLst>
                    <a:ext uri="{9D8B030D-6E8A-4147-A177-3AD203B41FA5}">
                      <a16:colId xmlns:a16="http://schemas.microsoft.com/office/drawing/2014/main" val="1812579640"/>
                    </a:ext>
                  </a:extLst>
                </a:gridCol>
              </a:tblGrid>
              <a:tr h="429221">
                <a:tc gridSpan="6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ПРИОБРЕТЕНИЕ</a:t>
                      </a:r>
                      <a:r>
                        <a:rPr lang="ru-RU" sz="14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ОБОРУДОВАНИЕ   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987" marR="49987" marT="0" marB="0" anchor="ctr"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1533373"/>
                  </a:ext>
                </a:extLst>
              </a:tr>
              <a:tr h="858747">
                <a:tc rowSpan="7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987" marR="49987" marT="0" marB="0" vert="vert27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987" marR="49987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заключенные  контракты  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987" marR="49987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 единиц / поставка 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987" marR="49987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номер/ дата заключения государственного  контракта 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987" marR="49987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Сумма, руб.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987" marR="49987" marT="0" marB="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6962674"/>
                  </a:ext>
                </a:extLst>
              </a:tr>
              <a:tr h="54716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987" marR="49987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Автоматический</a:t>
                      </a:r>
                      <a:r>
                        <a:rPr lang="ru-RU" sz="2000" b="1" baseline="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b="1" baseline="0" dirty="0" err="1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рефрактокератометр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987" marR="49987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1/ поставлено. Ведено в эксплуатацию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987" marR="49987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№4903-ЭА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 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18.05.2020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987" marR="49987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385</a:t>
                      </a:r>
                      <a:r>
                        <a:rPr lang="ru-RU" sz="14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000,00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987" marR="49987" marT="0" marB="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68168185"/>
                  </a:ext>
                </a:extLst>
              </a:tr>
              <a:tr h="51524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987" marR="49987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Дефибриллятор</a:t>
                      </a:r>
                      <a:r>
                        <a:rPr lang="ru-RU" sz="2000" b="1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b="1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внешний</a:t>
                      </a:r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987" marR="49987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1/ поставлено. Ведено в эксплуатацию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987" marR="49987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3087-ЭА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 10.07.2019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987" marR="49987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145</a:t>
                      </a:r>
                      <a:r>
                        <a:rPr lang="ru-RU" sz="14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000,00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987" marR="49987" marT="0" marB="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2357172"/>
                  </a:ext>
                </a:extLst>
              </a:tr>
              <a:tr h="51524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987" marR="49987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Тонометр</a:t>
                      </a:r>
                      <a:r>
                        <a:rPr lang="ru-RU" sz="2000" b="1" baseline="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офтальмологический 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987" marR="49987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1/ поставлено. Введено в эксплуатацию.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987" marR="49987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2680-ЭА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  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13.04.2020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987" marR="49987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445</a:t>
                      </a:r>
                      <a:r>
                        <a:rPr lang="ru-RU" sz="14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760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,00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987" marR="49987" marT="0" marB="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1851700"/>
                  </a:ext>
                </a:extLst>
              </a:tr>
              <a:tr h="51524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987" marR="49987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УЗИ</a:t>
                      </a:r>
                      <a:r>
                        <a:rPr lang="ru-RU" sz="2000" b="1" baseline="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аппарат (универсальный)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987" marR="49987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 ожидается</a:t>
                      </a:r>
                      <a:r>
                        <a:rPr lang="ru-RU" sz="14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поставка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987" marR="49987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№2880-ЭА</a:t>
                      </a:r>
                      <a:r>
                        <a:rPr lang="ru-RU" sz="1400" b="0" baseline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от 27.04.2020</a:t>
                      </a:r>
                      <a:endParaRPr lang="ru-RU" sz="14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987" marR="49987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14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499 000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,00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987" marR="49987" marT="0" marB="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5119818"/>
                  </a:ext>
                </a:extLst>
              </a:tr>
              <a:tr h="75453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987" marR="49987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Щелевая</a:t>
                      </a:r>
                      <a:r>
                        <a:rPr lang="ru-RU" sz="2000" b="1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лампа</a:t>
                      </a:r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офтальмологическая смотровая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987" marR="49987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1/  поставлено.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Введено в эксплуатацию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987" marR="49987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№2825-ЭА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 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07.04.2020 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987" marR="49987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236 000,00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987" marR="49987" marT="0" marB="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275541"/>
                  </a:ext>
                </a:extLst>
              </a:tr>
              <a:tr h="85039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987" marR="49987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baseline="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Электрокардиограф 12-канальный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987" marR="49987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1/ поставлено. Введено в эксплуатацию.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987" marR="49987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№2319-ЭА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  12.11.2019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987" marR="49987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107</a:t>
                      </a:r>
                      <a:r>
                        <a:rPr lang="ru-RU" sz="14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860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,00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987" marR="49987" marT="0" marB="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4633506"/>
                  </a:ext>
                </a:extLst>
              </a:tr>
              <a:tr h="343499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987" marR="49987" marT="0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987" marR="49987" marT="0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ru-RU" sz="1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987" marR="49987" marT="0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ru-RU" sz="1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987" marR="49987" marT="0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ru-RU" sz="1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987" marR="49987" marT="0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3 818 620,00</a:t>
                      </a:r>
                      <a:endParaRPr lang="ru-RU" sz="18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987" marR="49987" marT="0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4672859"/>
                  </a:ext>
                </a:extLst>
              </a:tr>
            </a:tbl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012" y="290558"/>
            <a:ext cx="1173926" cy="970071"/>
          </a:xfrm>
          <a:prstGeom prst="rect">
            <a:avLst/>
          </a:prstGeom>
        </p:spPr>
      </p:pic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-1989511" y="202727"/>
            <a:ext cx="19257574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ГУЗ 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84833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02167" y="349886"/>
            <a:ext cx="7918881" cy="866355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Реализация проекта «Новая модель медицинской организации, оказывающей первичную медико-санитарную помощь»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1105" y="1320800"/>
            <a:ext cx="11583804" cy="504305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Реализованные процессы в 2020 году</a:t>
            </a:r>
          </a:p>
          <a:p>
            <a:pPr algn="just"/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предварительная запись пациентов на прием к врачу в регистратуру;</a:t>
            </a:r>
          </a:p>
          <a:p>
            <a:pPr algn="just"/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</a:t>
            </a:r>
            <a:r>
              <a:rPr lang="ru-RU" sz="3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диспансеризации  определенных групп взрослого </a:t>
            </a:r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населения;</a:t>
            </a:r>
          </a:p>
          <a:p>
            <a:pPr algn="just"/>
            <a:r>
              <a:rPr lang="ru-RU" sz="3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роведение </a:t>
            </a:r>
            <a:r>
              <a:rPr lang="ru-RU" sz="3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профилактического медицинского </a:t>
            </a:r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осмотра.</a:t>
            </a:r>
            <a:r>
              <a:rPr lang="ru-RU" sz="3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40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40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40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40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40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40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128" y="349885"/>
            <a:ext cx="1231364" cy="1185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50744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9420" y="609600"/>
            <a:ext cx="8820726" cy="1320800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Реализация проекта «Новая модель медицинской организации, оказывающей первичную медико-санитарную помощь»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Процесс: «Лекарственное обеспечение»</a:t>
            </a:r>
          </a:p>
          <a:p>
            <a:pPr marL="0" indent="0" algn="ctr">
              <a:buNone/>
            </a:pPr>
            <a:r>
              <a:rPr lang="ru-RU" sz="3600" b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Подпроцесс</a:t>
            </a:r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«Льготное лекарственное обеспечение отдельных категорий граждан»</a:t>
            </a:r>
            <a:endParaRPr lang="ru-RU" sz="3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24873"/>
            <a:ext cx="1579419" cy="1690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23987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3715" y="334450"/>
            <a:ext cx="7890841" cy="109048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ТЕКУЩИЙ 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</a:t>
            </a:r>
            <a:b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Льготное лекарственное обеспечение отдельных категорий граждан»</a:t>
            </a:r>
            <a:b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Title 3"/>
          <p:cNvSpPr txBox="1">
            <a:spLocks/>
          </p:cNvSpPr>
          <p:nvPr/>
        </p:nvSpPr>
        <p:spPr>
          <a:xfrm>
            <a:off x="3042753" y="846696"/>
            <a:ext cx="7401803" cy="1058585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en-US" sz="2400" dirty="0"/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132567" y="2991783"/>
            <a:ext cx="1623012" cy="121593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ВХОД</a:t>
            </a:r>
            <a:endParaRPr lang="ru-RU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660074" y="1702948"/>
            <a:ext cx="1754908" cy="127565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Регистратура ОКНО  1 выяснение причины обращения , подбор мед. карты</a:t>
            </a:r>
            <a:endParaRPr lang="ru-RU" sz="1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7986817" y="5792912"/>
            <a:ext cx="23678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ВПП </a:t>
            </a:r>
            <a:r>
              <a:rPr lang="en-US" dirty="0"/>
              <a:t>min </a:t>
            </a:r>
            <a:r>
              <a:rPr lang="ru-RU" dirty="0" smtClean="0"/>
              <a:t>54 </a:t>
            </a:r>
            <a:r>
              <a:rPr lang="ru-RU" dirty="0" smtClean="0"/>
              <a:t>мин</a:t>
            </a:r>
            <a:r>
              <a:rPr lang="ru-RU" dirty="0" smtClean="0"/>
              <a:t>.</a:t>
            </a:r>
            <a:endParaRPr lang="en-US" dirty="0"/>
          </a:p>
          <a:p>
            <a:r>
              <a:rPr lang="ru-RU" dirty="0"/>
              <a:t>ВПП </a:t>
            </a:r>
            <a:r>
              <a:rPr lang="en-US" dirty="0"/>
              <a:t>max </a:t>
            </a:r>
            <a:r>
              <a:rPr lang="ru-RU" dirty="0" smtClean="0"/>
              <a:t>70</a:t>
            </a:r>
            <a:r>
              <a:rPr lang="ru-RU" dirty="0" smtClean="0"/>
              <a:t> </a:t>
            </a:r>
            <a:r>
              <a:rPr lang="ru-RU" dirty="0" smtClean="0"/>
              <a:t>мин.</a:t>
            </a:r>
            <a:endParaRPr lang="ru-RU" dirty="0"/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144" y="289833"/>
            <a:ext cx="1412035" cy="1413115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260" y="289833"/>
            <a:ext cx="1564319" cy="1565515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660074" y="3777673"/>
            <a:ext cx="1754908" cy="1330036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Регистратура ОКНО  </a:t>
            </a: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выяснение </a:t>
            </a: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причины обращения , подбор мед</a:t>
            </a: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карты</a:t>
            </a:r>
            <a:endParaRPr lang="ru-RU" sz="1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Стрелка вверх 9"/>
          <p:cNvSpPr/>
          <p:nvPr/>
        </p:nvSpPr>
        <p:spPr>
          <a:xfrm rot="6332369">
            <a:off x="2020887" y="3667854"/>
            <a:ext cx="400716" cy="952979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 rot="19914680">
            <a:off x="1613245" y="2648794"/>
            <a:ext cx="1119715" cy="472149"/>
          </a:xfrm>
          <a:prstGeom prst="rightArrow">
            <a:avLst>
              <a:gd name="adj1" fmla="val 4358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6-конечная звезда 11"/>
          <p:cNvSpPr/>
          <p:nvPr/>
        </p:nvSpPr>
        <p:spPr>
          <a:xfrm>
            <a:off x="1890403" y="1424935"/>
            <a:ext cx="769670" cy="692934"/>
          </a:xfrm>
          <a:prstGeom prst="star6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ru-RU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6-конечная звезда 13"/>
          <p:cNvSpPr/>
          <p:nvPr/>
        </p:nvSpPr>
        <p:spPr>
          <a:xfrm>
            <a:off x="2008503" y="4849092"/>
            <a:ext cx="769670" cy="794328"/>
          </a:xfrm>
          <a:prstGeom prst="star6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5540049" y="2417527"/>
            <a:ext cx="1137126" cy="1853616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кабинет терапевта – осмотр, выписка назначения</a:t>
            </a:r>
            <a:endParaRPr lang="ru-RU" sz="1400" b="1" dirty="0">
              <a:ln w="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213600" y="2417527"/>
            <a:ext cx="1221286" cy="1853616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кабинет выписки ЛС оператор выписывает рецепт</a:t>
            </a:r>
            <a:endParaRPr lang="ru-RU" sz="1400" b="1" dirty="0">
              <a:ln w="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8924414" y="2417527"/>
            <a:ext cx="1167538" cy="1853616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кабинет терапевта подписывает рецепт</a:t>
            </a:r>
            <a:endParaRPr lang="ru-RU" sz="1400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10518447" y="2764182"/>
            <a:ext cx="1673553" cy="1380161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выход</a:t>
            </a:r>
            <a:endParaRPr lang="ru-RU" sz="28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5" name="Стрелка вправо 34"/>
          <p:cNvSpPr/>
          <p:nvPr/>
        </p:nvSpPr>
        <p:spPr>
          <a:xfrm rot="1508685">
            <a:off x="4387392" y="2457240"/>
            <a:ext cx="1188411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Стрелка вправо 35"/>
          <p:cNvSpPr/>
          <p:nvPr/>
        </p:nvSpPr>
        <p:spPr>
          <a:xfrm rot="20469320">
            <a:off x="4380926" y="3940852"/>
            <a:ext cx="1172163" cy="44334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Стрелка вправо 38"/>
          <p:cNvSpPr/>
          <p:nvPr/>
        </p:nvSpPr>
        <p:spPr>
          <a:xfrm>
            <a:off x="6724072" y="3140364"/>
            <a:ext cx="533937" cy="406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Стрелка вправо 40"/>
          <p:cNvSpPr/>
          <p:nvPr/>
        </p:nvSpPr>
        <p:spPr>
          <a:xfrm>
            <a:off x="8442349" y="3140364"/>
            <a:ext cx="482064" cy="406400"/>
          </a:xfrm>
          <a:prstGeom prst="rightArrow">
            <a:avLst>
              <a:gd name="adj1" fmla="val 50000"/>
              <a:gd name="adj2" fmla="val 4827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Стрелка вправо 41"/>
          <p:cNvSpPr/>
          <p:nvPr/>
        </p:nvSpPr>
        <p:spPr>
          <a:xfrm>
            <a:off x="10091953" y="3140364"/>
            <a:ext cx="426494" cy="4521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6-конечная звезда 42"/>
          <p:cNvSpPr/>
          <p:nvPr/>
        </p:nvSpPr>
        <p:spPr>
          <a:xfrm>
            <a:off x="5320146" y="1747373"/>
            <a:ext cx="657402" cy="749943"/>
          </a:xfrm>
          <a:prstGeom prst="star6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  <a:endParaRPr lang="ru-RU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4" name="6-конечная звезда 43"/>
          <p:cNvSpPr/>
          <p:nvPr/>
        </p:nvSpPr>
        <p:spPr>
          <a:xfrm>
            <a:off x="7032265" y="1693147"/>
            <a:ext cx="707809" cy="719850"/>
          </a:xfrm>
          <a:prstGeom prst="star6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  <a:endParaRPr lang="ru-RU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5" name="6-конечная звезда 44"/>
          <p:cNvSpPr/>
          <p:nvPr/>
        </p:nvSpPr>
        <p:spPr>
          <a:xfrm>
            <a:off x="7854052" y="1747374"/>
            <a:ext cx="649247" cy="665624"/>
          </a:xfrm>
          <a:prstGeom prst="star6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  <a:endParaRPr lang="ru-RU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6" name="6-конечная звезда 45"/>
          <p:cNvSpPr/>
          <p:nvPr/>
        </p:nvSpPr>
        <p:spPr>
          <a:xfrm>
            <a:off x="9236364" y="1747373"/>
            <a:ext cx="730695" cy="714331"/>
          </a:xfrm>
          <a:prstGeom prst="star6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  <a:endParaRPr lang="ru-RU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95942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564" y="294290"/>
            <a:ext cx="1459345" cy="145305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Проблемы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Clr>
                <a:schemeClr val="tx1"/>
              </a:buClr>
              <a:buFont typeface="+mj-lt"/>
              <a:buAutoNum type="arabicPeriod"/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Длительное ожидание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регистратуры, кабинета терапевта, кабинета выписки лекарственных средств.</a:t>
            </a:r>
          </a:p>
          <a:p>
            <a:pPr algn="just">
              <a:buClr>
                <a:schemeClr val="tx1"/>
              </a:buClr>
              <a:buFont typeface="+mj-lt"/>
              <a:buAutoNum type="arabicPeriod"/>
            </a:pP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Время  выписки лекарственного препарата составляет 1 час 10 минут.</a:t>
            </a:r>
          </a:p>
          <a:p>
            <a:pPr lvl="0" algn="just">
              <a:buClr>
                <a:schemeClr val="tx1"/>
              </a:buClr>
              <a:buFont typeface="+mj-lt"/>
              <a:buAutoNum type="arabicPeriod"/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Выписка рецептов происходит в кабинете оператора одним лицом.</a:t>
            </a:r>
          </a:p>
          <a:p>
            <a:pPr lvl="0" algn="just">
              <a:buClr>
                <a:schemeClr val="tx1"/>
              </a:buClr>
              <a:buFont typeface="+mj-lt"/>
              <a:buAutoNum type="arabicPeriod"/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Длительное ожидание в очереди приводит к конфликтным ситуациям и неудовлетворенности пациентов.</a:t>
            </a:r>
          </a:p>
          <a:p>
            <a:pPr>
              <a:buClr>
                <a:schemeClr val="tx1"/>
              </a:buClr>
              <a:buFont typeface="+mj-lt"/>
              <a:buAutoNum type="arabicPeriod"/>
            </a:pP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3806841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1185</TotalTime>
  <Words>585</Words>
  <Application>Microsoft Office PowerPoint</Application>
  <PresentationFormat>Широкоэкранный</PresentationFormat>
  <Paragraphs>115</Paragraphs>
  <Slides>13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2" baseType="lpstr">
      <vt:lpstr>Arial</vt:lpstr>
      <vt:lpstr>Calibri</vt:lpstr>
      <vt:lpstr>Georgia</vt:lpstr>
      <vt:lpstr>Times New Roman</vt:lpstr>
      <vt:lpstr>Trebuchet MS</vt:lpstr>
      <vt:lpstr>Wingdings</vt:lpstr>
      <vt:lpstr>Wingdings 3</vt:lpstr>
      <vt:lpstr>Аспект</vt:lpstr>
      <vt:lpstr>Документ Microsoft Word</vt:lpstr>
      <vt:lpstr>Государственное учреждение здравоохранения «Хилокская центральная районная больница» </vt:lpstr>
      <vt:lpstr>Презентация PowerPoint</vt:lpstr>
      <vt:lpstr>План социального развития центров экономического роста Забайкальского края.</vt:lpstr>
      <vt:lpstr> .</vt:lpstr>
      <vt:lpstr>Национальный проект «Развитие детского здравоохранения»</vt:lpstr>
      <vt:lpstr>Реализация проекта «Новая модель медицинской организации, оказывающей первичную медико-санитарную помощь»</vt:lpstr>
      <vt:lpstr>Реализация проекта «Новая модель медицинской организации, оказывающей первичную медико-санитарную помощь»</vt:lpstr>
      <vt:lpstr>ТЕКУЩИЙ ПРОЦЕСС Льготное лекарственное обеспечение отдельных категорий граждан»   </vt:lpstr>
      <vt:lpstr>Проблемы</vt:lpstr>
      <vt:lpstr>ЦЕЛЕВОЙ ПРОЦЕСС  Льготное лекарственное обеспечение отдельных категорий граждан»  </vt:lpstr>
      <vt:lpstr>ПАСПОРТ ПРОЕКТА</vt:lpstr>
      <vt:lpstr>ОЖИДАЕМЫЕ  РЕЗУЛЬТАТЫ</vt:lpstr>
      <vt:lpstr>          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86</cp:revision>
  <dcterms:created xsi:type="dcterms:W3CDTF">2020-07-14T04:24:42Z</dcterms:created>
  <dcterms:modified xsi:type="dcterms:W3CDTF">2021-06-29T10:40:03Z</dcterms:modified>
</cp:coreProperties>
</file>