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91605F-C144-4FCB-81E7-511AB2A83312}" type="datetimeFigureOut">
              <a:rPr lang="ru-RU" smtClean="0"/>
              <a:t>14.07.2021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D567B2-DB14-474B-A51F-5A7D6AF0D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474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567B2-DB14-474B-A51F-5A7D6AF0DEE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417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B555-A0A3-42A5-A0A5-09E01E5344EF}" type="datetimeFigureOut">
              <a:rPr lang="ru-RU" smtClean="0"/>
              <a:t>14.07.2021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6E6A-A60E-48F5-88C2-23D9CEEA6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632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B555-A0A3-42A5-A0A5-09E01E5344EF}" type="datetimeFigureOut">
              <a:rPr lang="ru-RU" smtClean="0"/>
              <a:t>14.07.2021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6E6A-A60E-48F5-88C2-23D9CEEA6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75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B555-A0A3-42A5-A0A5-09E01E5344EF}" type="datetimeFigureOut">
              <a:rPr lang="ru-RU" smtClean="0"/>
              <a:t>14.07.2021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6E6A-A60E-48F5-88C2-23D9CEEA6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800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B555-A0A3-42A5-A0A5-09E01E5344EF}" type="datetimeFigureOut">
              <a:rPr lang="ru-RU" smtClean="0"/>
              <a:t>14.07.2021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6E6A-A60E-48F5-88C2-23D9CEEA6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395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B555-A0A3-42A5-A0A5-09E01E5344EF}" type="datetimeFigureOut">
              <a:rPr lang="ru-RU" smtClean="0"/>
              <a:t>14.07.2021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6E6A-A60E-48F5-88C2-23D9CEEA6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665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B555-A0A3-42A5-A0A5-09E01E5344EF}" type="datetimeFigureOut">
              <a:rPr lang="ru-RU" smtClean="0"/>
              <a:t>14.07.2021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6E6A-A60E-48F5-88C2-23D9CEEA6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22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B555-A0A3-42A5-A0A5-09E01E5344EF}" type="datetimeFigureOut">
              <a:rPr lang="ru-RU" smtClean="0"/>
              <a:t>14.07.2021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6E6A-A60E-48F5-88C2-23D9CEEA6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392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B555-A0A3-42A5-A0A5-09E01E5344EF}" type="datetimeFigureOut">
              <a:rPr lang="ru-RU" smtClean="0"/>
              <a:t>14.07.2021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6E6A-A60E-48F5-88C2-23D9CEEA6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016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B555-A0A3-42A5-A0A5-09E01E5344EF}" type="datetimeFigureOut">
              <a:rPr lang="ru-RU" smtClean="0"/>
              <a:t>14.07.2021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6E6A-A60E-48F5-88C2-23D9CEEA6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902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B555-A0A3-42A5-A0A5-09E01E5344EF}" type="datetimeFigureOut">
              <a:rPr lang="ru-RU" smtClean="0"/>
              <a:t>14.07.2021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6E6A-A60E-48F5-88C2-23D9CEEA6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586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B555-A0A3-42A5-A0A5-09E01E5344EF}" type="datetimeFigureOut">
              <a:rPr lang="ru-RU" smtClean="0"/>
              <a:t>14.07.2021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6E6A-A60E-48F5-88C2-23D9CEEA6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154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EB555-A0A3-42A5-A0A5-09E01E5344EF}" type="datetimeFigureOut">
              <a:rPr lang="ru-RU" smtClean="0"/>
              <a:t>14.07.2021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06E6A-A60E-48F5-88C2-23D9CEEA6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006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Картирование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Забайкальский край, </a:t>
            </a:r>
            <a:r>
              <a:rPr lang="ru-RU" dirty="0" err="1" smtClean="0"/>
              <a:t>Каларский</a:t>
            </a:r>
            <a:r>
              <a:rPr lang="ru-RU" dirty="0" smtClean="0"/>
              <a:t> район, ГУЗ «</a:t>
            </a:r>
            <a:r>
              <a:rPr lang="ru-RU" dirty="0" err="1" smtClean="0"/>
              <a:t>Каларская</a:t>
            </a:r>
            <a:r>
              <a:rPr lang="ru-RU" dirty="0" smtClean="0"/>
              <a:t> ЦРБ»</a:t>
            </a:r>
          </a:p>
          <a:p>
            <a:r>
              <a:rPr lang="ru-RU" dirty="0" smtClean="0"/>
              <a:t>2021г.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5552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prstClr val="black"/>
                </a:solidFill>
              </a:rPr>
              <a:t>Проблемы процесса «Вакцинация населения»</a:t>
            </a:r>
            <a:br>
              <a:rPr lang="ru-RU" sz="3200" dirty="0">
                <a:solidFill>
                  <a:prstClr val="black"/>
                </a:solidFill>
              </a:rPr>
            </a:br>
            <a:r>
              <a:rPr lang="ru-RU" sz="3200" dirty="0" err="1">
                <a:solidFill>
                  <a:prstClr val="black"/>
                </a:solidFill>
              </a:rPr>
              <a:t>Подпроцесс</a:t>
            </a:r>
            <a:r>
              <a:rPr lang="ru-RU" sz="3200" dirty="0">
                <a:solidFill>
                  <a:prstClr val="black"/>
                </a:solidFill>
              </a:rPr>
              <a:t>: «организация и проведение вакцинации»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1667426"/>
              </p:ext>
            </p:extLst>
          </p:nvPr>
        </p:nvGraphicFramePr>
        <p:xfrm>
          <a:off x="1216269" y="1582615"/>
          <a:ext cx="8437684" cy="50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9421">
                  <a:extLst>
                    <a:ext uri="{9D8B030D-6E8A-4147-A177-3AD203B41FA5}">
                      <a16:colId xmlns:a16="http://schemas.microsoft.com/office/drawing/2014/main" val="3789607954"/>
                    </a:ext>
                  </a:extLst>
                </a:gridCol>
                <a:gridCol w="2099164">
                  <a:extLst>
                    <a:ext uri="{9D8B030D-6E8A-4147-A177-3AD203B41FA5}">
                      <a16:colId xmlns:a16="http://schemas.microsoft.com/office/drawing/2014/main" val="2902214459"/>
                    </a:ext>
                  </a:extLst>
                </a:gridCol>
                <a:gridCol w="2119678">
                  <a:extLst>
                    <a:ext uri="{9D8B030D-6E8A-4147-A177-3AD203B41FA5}">
                      <a16:colId xmlns:a16="http://schemas.microsoft.com/office/drawing/2014/main" val="3367679803"/>
                    </a:ext>
                  </a:extLst>
                </a:gridCol>
                <a:gridCol w="2109421">
                  <a:extLst>
                    <a:ext uri="{9D8B030D-6E8A-4147-A177-3AD203B41FA5}">
                      <a16:colId xmlns:a16="http://schemas.microsoft.com/office/drawing/2014/main" val="1872454730"/>
                    </a:ext>
                  </a:extLst>
                </a:gridCol>
              </a:tblGrid>
              <a:tr h="4959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Проблема 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Решение 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Эффект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Результат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291678"/>
                  </a:ext>
                </a:extLst>
              </a:tr>
              <a:tr h="432219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Трудно</a:t>
                      </a:r>
                      <a:r>
                        <a:rPr lang="ru-RU" sz="1600" baseline="0" dirty="0" smtClean="0"/>
                        <a:t> дозвониться до регистратуры, приёмной детской поликлиники</a:t>
                      </a:r>
                    </a:p>
                    <a:p>
                      <a:r>
                        <a:rPr lang="ru-RU" sz="1600" baseline="0" dirty="0" smtClean="0"/>
                        <a:t>Отсутствие обратной связи </a:t>
                      </a:r>
                      <a:endParaRPr lang="ru-RU" sz="1600" baseline="0" dirty="0" smtClean="0"/>
                    </a:p>
                    <a:p>
                      <a:r>
                        <a:rPr lang="ru-RU" sz="1600" baseline="0" dirty="0" smtClean="0"/>
                        <a:t>Отсутствие электронного носителя</a:t>
                      </a:r>
                    </a:p>
                    <a:p>
                      <a:r>
                        <a:rPr lang="ru-RU" sz="1600" baseline="0" dirty="0" smtClean="0"/>
                        <a:t>Затрата времени на оформление бумажного носителя </a:t>
                      </a:r>
                      <a:r>
                        <a:rPr lang="ru-RU" sz="1600" baseline="0" dirty="0" err="1" smtClean="0"/>
                        <a:t>мед.персоналом</a:t>
                      </a:r>
                      <a:endParaRPr lang="ru-RU" sz="1600" baseline="0" dirty="0" smtClean="0"/>
                    </a:p>
                    <a:p>
                      <a:r>
                        <a:rPr lang="ru-RU" sz="1600" baseline="0" dirty="0" smtClean="0"/>
                        <a:t>Отсутствие </a:t>
                      </a:r>
                      <a:r>
                        <a:rPr lang="ru-RU" sz="1600" baseline="0" dirty="0" err="1" smtClean="0"/>
                        <a:t>трансторта</a:t>
                      </a:r>
                      <a:r>
                        <a:rPr lang="ru-RU" sz="1600" baseline="0" dirty="0" smtClean="0"/>
                        <a:t> для перевозки участковых врачей</a:t>
                      </a:r>
                      <a:endParaRPr lang="ru-RU" sz="1600" baseline="0" dirty="0" smtClean="0"/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Создание и оформление</a:t>
                      </a:r>
                      <a:r>
                        <a:rPr lang="ru-RU" sz="1600" baseline="0" dirty="0" smtClean="0"/>
                        <a:t> рабочих мест 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колл</a:t>
                      </a:r>
                      <a:r>
                        <a:rPr lang="ru-RU" sz="1600" dirty="0" smtClean="0"/>
                        <a:t>-центра</a:t>
                      </a:r>
                    </a:p>
                    <a:p>
                      <a:r>
                        <a:rPr lang="ru-RU" sz="1600" dirty="0" smtClean="0"/>
                        <a:t>Создание специализированной</a:t>
                      </a:r>
                      <a:r>
                        <a:rPr lang="ru-RU" sz="1600" baseline="0" dirty="0" smtClean="0"/>
                        <a:t> программы </a:t>
                      </a:r>
                    </a:p>
                    <a:p>
                      <a:r>
                        <a:rPr lang="ru-RU" sz="1600" baseline="0" dirty="0" smtClean="0"/>
                        <a:t>Сокращение времени </a:t>
                      </a:r>
                      <a:r>
                        <a:rPr lang="ru-RU" sz="1600" baseline="0" dirty="0" err="1" smtClean="0"/>
                        <a:t>мед.персонала</a:t>
                      </a:r>
                      <a:r>
                        <a:rPr lang="ru-RU" sz="1600" baseline="0" dirty="0" smtClean="0"/>
                        <a:t> в работе</a:t>
                      </a:r>
                    </a:p>
                    <a:p>
                      <a:r>
                        <a:rPr lang="ru-RU" sz="1600" baseline="0" dirty="0" smtClean="0"/>
                        <a:t>Транспорт для перевозки участковых врачей</a:t>
                      </a:r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+mn-lt"/>
                          <a:cs typeface="Times New Roman" panose="02020603050405020304" pitchFamily="18" charset="0"/>
                        </a:rPr>
                        <a:t>Экономия времени при оформлении документации(регистрация вызова врача</a:t>
                      </a:r>
                      <a:r>
                        <a:rPr lang="ru-RU" sz="1600" baseline="0" dirty="0" smtClean="0">
                          <a:latin typeface="+mn-lt"/>
                          <a:cs typeface="Times New Roman" panose="02020603050405020304" pitchFamily="18" charset="0"/>
                        </a:rPr>
                        <a:t> на дом</a:t>
                      </a:r>
                      <a:r>
                        <a:rPr lang="ru-RU" sz="1600" dirty="0" smtClean="0">
                          <a:latin typeface="+mn-lt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Сокращение времени ожидания специалиста</a:t>
                      </a:r>
                    </a:p>
                    <a:p>
                      <a:r>
                        <a:rPr lang="ru-RU" sz="1600" smtClean="0"/>
                        <a:t>Повышение эффективности </a:t>
                      </a:r>
                      <a:r>
                        <a:rPr lang="ru-RU" sz="1600" dirty="0" smtClean="0"/>
                        <a:t>работы.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32681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4557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процессы в реализации мероприятий проекта «Новая модель медицинской организации, оказывающей первичную медико-санитарную помощь»: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3192" y="2162907"/>
            <a:ext cx="10430608" cy="401405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«Подготовка и открытие проекта» 13.01.2021г.-03.02.2021г.</a:t>
            </a:r>
          </a:p>
          <a:p>
            <a:pPr marL="0" indent="0">
              <a:buNone/>
            </a:pPr>
            <a:r>
              <a:rPr lang="ru-RU" dirty="0" smtClean="0"/>
              <a:t>1)Проведено анкетирование пациентов и работников ГУЗ «</a:t>
            </a:r>
            <a:r>
              <a:rPr lang="ru-RU" dirty="0" err="1" smtClean="0"/>
              <a:t>Каларская</a:t>
            </a:r>
            <a:r>
              <a:rPr lang="ru-RU" dirty="0" smtClean="0"/>
              <a:t> ЦРБ» для выявления проблем.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354" y="3499339"/>
            <a:ext cx="3359645" cy="33147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496" y="3499338"/>
            <a:ext cx="3242896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461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процессы в реализации мероприятий проекта «Новая модель медицинской организации, оказывающей первичную медико-санитарную помощь»: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6138" y="2127737"/>
            <a:ext cx="10597662" cy="404922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2) Издан приказ о формировании рабочей группы проекта ( слайд №4-5)</a:t>
            </a:r>
          </a:p>
          <a:p>
            <a:pPr marL="0" indent="0">
              <a:buNone/>
            </a:pPr>
            <a:r>
              <a:rPr lang="ru-RU" dirty="0" smtClean="0"/>
              <a:t>3) Сформированы проекты по реализации новой модели поликлиники:</a:t>
            </a:r>
          </a:p>
          <a:p>
            <a:r>
              <a:rPr lang="ru-RU" dirty="0" smtClean="0"/>
              <a:t>Прививочный кабинет </a:t>
            </a:r>
          </a:p>
          <a:p>
            <a:r>
              <a:rPr lang="ru-RU" dirty="0" smtClean="0"/>
              <a:t>Детская поликлиника</a:t>
            </a:r>
          </a:p>
          <a:p>
            <a:r>
              <a:rPr lang="ru-RU" dirty="0" smtClean="0"/>
              <a:t>Вакцинация населения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3415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0354" y="439614"/>
            <a:ext cx="4545623" cy="614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039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5190" y="2199751"/>
            <a:ext cx="6121619" cy="3603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33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Диагностика и целевое состояние»  05.03.2021г.-05.04.2021г.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Проведено картирование процессов с целью выявления проблем, потерь (слайд №70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14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Карта текущего состояния процесса: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1600" dirty="0" smtClean="0"/>
              <a:t>«Вакцинация населения»</a:t>
            </a:r>
            <a:br>
              <a:rPr lang="ru-RU" sz="1600" dirty="0" smtClean="0"/>
            </a:br>
            <a:r>
              <a:rPr lang="ru-RU" sz="1600" dirty="0" err="1" smtClean="0"/>
              <a:t>Подпроцесс</a:t>
            </a:r>
            <a:r>
              <a:rPr lang="ru-RU" sz="1600" dirty="0" smtClean="0"/>
              <a:t>: «Организация и проведение вакцина»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060848"/>
            <a:ext cx="1656184" cy="11521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Запись на вакцинацию:</a:t>
            </a:r>
          </a:p>
          <a:p>
            <a:pPr algn="ctr"/>
            <a:r>
              <a:rPr lang="ru-RU" sz="1400" dirty="0" smtClean="0"/>
              <a:t>Через «</a:t>
            </a:r>
            <a:r>
              <a:rPr lang="ru-RU" sz="1400" dirty="0" err="1" smtClean="0"/>
              <a:t>Госуслуги</a:t>
            </a:r>
            <a:r>
              <a:rPr lang="ru-RU" sz="1400" dirty="0" smtClean="0"/>
              <a:t>»</a:t>
            </a:r>
          </a:p>
          <a:p>
            <a:pPr algn="ctr"/>
            <a:r>
              <a:rPr lang="ru-RU" sz="1400" dirty="0" smtClean="0"/>
              <a:t>В регистратуре </a:t>
            </a:r>
          </a:p>
          <a:p>
            <a:pPr algn="ctr"/>
            <a:r>
              <a:rPr lang="ru-RU" sz="1400" dirty="0" smtClean="0"/>
              <a:t>5-10 минут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123728" y="270892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2656540" y="2060848"/>
            <a:ext cx="2109600" cy="11521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0" indent="0" algn="ctr">
              <a:buNone/>
            </a:pPr>
            <a:r>
              <a:rPr lang="ru-RU" sz="1400" dirty="0" smtClean="0"/>
              <a:t>Приём терапевта для допуска к вакцинации </a:t>
            </a:r>
          </a:p>
          <a:p>
            <a:pPr marL="0" indent="0" algn="ctr">
              <a:buNone/>
            </a:pPr>
            <a:r>
              <a:rPr lang="ru-RU" sz="1400" dirty="0" smtClean="0"/>
              <a:t>10 минут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9800" y="2636912"/>
            <a:ext cx="658425" cy="158510"/>
          </a:xfrm>
          <a:prstGeom prst="rect">
            <a:avLst/>
          </a:prstGeom>
        </p:spPr>
      </p:pic>
      <p:cxnSp>
        <p:nvCxnSpPr>
          <p:cNvPr id="15" name="Прямая со стрелкой 14"/>
          <p:cNvCxnSpPr/>
          <p:nvPr/>
        </p:nvCxnSpPr>
        <p:spPr>
          <a:xfrm>
            <a:off x="2123728" y="3033346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бъект 8"/>
          <p:cNvSpPr txBox="1">
            <a:spLocks/>
          </p:cNvSpPr>
          <p:nvPr/>
        </p:nvSpPr>
        <p:spPr>
          <a:xfrm>
            <a:off x="2852193" y="3947746"/>
            <a:ext cx="2109600" cy="10374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ru-RU" sz="1400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1400" dirty="0" smtClean="0"/>
              <a:t>Вакцинация вахтовых организаций; жителей отдалённых населённых пунктов </a:t>
            </a:r>
            <a:r>
              <a:rPr lang="ru-RU" sz="1400" dirty="0" err="1" smtClean="0"/>
              <a:t>Каларского</a:t>
            </a:r>
            <a:r>
              <a:rPr lang="ru-RU" sz="1400" dirty="0" smtClean="0"/>
              <a:t> района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ru-RU" sz="1400" dirty="0" smtClean="0"/>
          </a:p>
        </p:txBody>
      </p:sp>
      <p:sp>
        <p:nvSpPr>
          <p:cNvPr id="17" name="Пятно 2 16"/>
          <p:cNvSpPr/>
          <p:nvPr/>
        </p:nvSpPr>
        <p:spPr>
          <a:xfrm>
            <a:off x="4188071" y="3640561"/>
            <a:ext cx="621322" cy="50116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ятно 2 17"/>
          <p:cNvSpPr/>
          <p:nvPr/>
        </p:nvSpPr>
        <p:spPr>
          <a:xfrm>
            <a:off x="2241500" y="4143955"/>
            <a:ext cx="914400" cy="35425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6981" y="2060848"/>
            <a:ext cx="2115495" cy="120101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1777" y="2643022"/>
            <a:ext cx="658425" cy="152400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8770202" y="1965719"/>
            <a:ext cx="1440160" cy="149844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Прием  медицинской сестры прививочного кабинета (постановка вакцины)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637768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21163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Проблемы процесса «Вакцинация населения»</a:t>
            </a:r>
            <a:br>
              <a:rPr lang="ru-RU" sz="3200" dirty="0" smtClean="0"/>
            </a:br>
            <a:r>
              <a:rPr lang="ru-RU" sz="3200" dirty="0" err="1"/>
              <a:t>П</a:t>
            </a:r>
            <a:r>
              <a:rPr lang="ru-RU" sz="3200" dirty="0" err="1" smtClean="0"/>
              <a:t>одпроцесс</a:t>
            </a:r>
            <a:r>
              <a:rPr lang="ru-RU" sz="3200" dirty="0" smtClean="0"/>
              <a:t>: «организация и проведение вакцинации» 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5716055"/>
              </p:ext>
            </p:extLst>
          </p:nvPr>
        </p:nvGraphicFramePr>
        <p:xfrm>
          <a:off x="838200" y="1825625"/>
          <a:ext cx="10515600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303385802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265475843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665230153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827334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Проблема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Решение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Эффект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89098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Удаленность</a:t>
                      </a:r>
                      <a:r>
                        <a:rPr lang="ru-RU" baseline="0" dirty="0" smtClean="0"/>
                        <a:t> населённых пунктов от медицинской организации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 </a:t>
                      </a:r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Длительность ожидания приёма специалистов</a:t>
                      </a:r>
                    </a:p>
                    <a:p>
                      <a:r>
                        <a:rPr lang="ru-RU" baseline="0" dirty="0" smtClean="0"/>
                        <a:t>Отсутствие лицензии</a:t>
                      </a:r>
                    </a:p>
                    <a:p>
                      <a:r>
                        <a:rPr lang="ru-RU" baseline="0" dirty="0" smtClean="0"/>
                        <a:t>Отсутствие необходимого оборудования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Формирование выездных</a:t>
                      </a:r>
                      <a:r>
                        <a:rPr lang="ru-RU" baseline="0" dirty="0" smtClean="0"/>
                        <a:t> бригад для вакцинации; получение лицензии на осуществление выездов; закупка необходимого транспорта и оборудования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Доступность вакцинации</a:t>
                      </a:r>
                      <a:r>
                        <a:rPr lang="ru-RU" baseline="0" dirty="0" smtClean="0"/>
                        <a:t> населения; разграничение потоков пациентов; высокий уровень выполнения плана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Повышение удовлетворённости</a:t>
                      </a:r>
                      <a:r>
                        <a:rPr lang="ru-RU" baseline="0" dirty="0" smtClean="0"/>
                        <a:t> пациентов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136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9009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Карта текущего состояния процесса:</a:t>
            </a:r>
            <a:br>
              <a:rPr lang="ru-RU" sz="3600" dirty="0"/>
            </a:br>
            <a:r>
              <a:rPr lang="ru-RU" sz="3600" dirty="0"/>
              <a:t> </a:t>
            </a:r>
            <a:r>
              <a:rPr lang="ru-RU" sz="3600" dirty="0" smtClean="0"/>
              <a:t>«Детская поликлиника»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err="1"/>
              <a:t>Подпроцесс</a:t>
            </a:r>
            <a:r>
              <a:rPr lang="ru-RU" sz="3600" dirty="0"/>
              <a:t>: </a:t>
            </a:r>
            <a:r>
              <a:rPr lang="ru-RU" sz="3600" dirty="0" smtClean="0"/>
              <a:t>«вызов врача педиатра на дом»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988840"/>
            <a:ext cx="1944216" cy="995862"/>
          </a:xfrm>
          <a:prstGeom prst="rect">
            <a:avLst/>
          </a:prstGeom>
          <a:gradFill rotWithShape="1">
            <a:gsLst>
              <a:gs pos="0">
                <a:srgbClr val="2DA2BF">
                  <a:tint val="62000"/>
                  <a:satMod val="180000"/>
                </a:srgbClr>
              </a:gs>
              <a:gs pos="65000">
                <a:srgbClr val="2DA2BF">
                  <a:tint val="32000"/>
                  <a:satMod val="250000"/>
                </a:srgbClr>
              </a:gs>
              <a:gs pos="100000">
                <a:srgbClr val="2DA2BF">
                  <a:tint val="23000"/>
                  <a:satMod val="300000"/>
                </a:srgbClr>
              </a:gs>
            </a:gsLst>
            <a:lin ang="16200000" scaled="0"/>
          </a:gradFill>
          <a:ln w="9525" cap="flat" cmpd="sng" algn="ctr">
            <a:solidFill>
              <a:srgbClr val="2DA2BF"/>
            </a:solidFill>
            <a:prstDash val="solid"/>
          </a:ln>
          <a:effectLst>
            <a:outerShdw blurRad="50800" dist="381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0" dirty="0" smtClean="0">
                <a:solidFill>
                  <a:prstClr val="black"/>
                </a:solidFill>
                <a:latin typeface="Lucida Sans Unicode"/>
              </a:rPr>
              <a:t>Запись пациента для вызова врача на дом через кабинет педиатра 30 мин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645024"/>
            <a:ext cx="1944216" cy="1152128"/>
          </a:xfrm>
          <a:prstGeom prst="rect">
            <a:avLst/>
          </a:prstGeom>
          <a:gradFill rotWithShape="1">
            <a:gsLst>
              <a:gs pos="0">
                <a:srgbClr val="2DA2BF">
                  <a:tint val="62000"/>
                  <a:satMod val="180000"/>
                </a:srgbClr>
              </a:gs>
              <a:gs pos="65000">
                <a:srgbClr val="2DA2BF">
                  <a:tint val="32000"/>
                  <a:satMod val="250000"/>
                </a:srgbClr>
              </a:gs>
              <a:gs pos="100000">
                <a:srgbClr val="2DA2BF">
                  <a:tint val="23000"/>
                  <a:satMod val="300000"/>
                </a:srgbClr>
              </a:gs>
            </a:gsLst>
            <a:lin ang="16200000" scaled="0"/>
          </a:gradFill>
          <a:ln w="9525" cap="flat" cmpd="sng" algn="ctr">
            <a:solidFill>
              <a:srgbClr val="2DA2BF"/>
            </a:solidFill>
            <a:prstDash val="solid"/>
          </a:ln>
          <a:effectLst>
            <a:outerShdw blurRad="50800" dist="381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t>Обращение в регистратуру для вызова педиатра на дом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0" dirty="0" smtClean="0">
                <a:solidFill>
                  <a:prstClr val="black"/>
                </a:solidFill>
                <a:latin typeface="Lucida Sans Unicode"/>
              </a:rPr>
              <a:t>30минут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2780928"/>
            <a:ext cx="1296144" cy="1014350"/>
          </a:xfrm>
          <a:prstGeom prst="rect">
            <a:avLst/>
          </a:prstGeom>
          <a:gradFill rotWithShape="1">
            <a:gsLst>
              <a:gs pos="0">
                <a:srgbClr val="2DA2BF">
                  <a:tint val="62000"/>
                  <a:satMod val="180000"/>
                </a:srgbClr>
              </a:gs>
              <a:gs pos="65000">
                <a:srgbClr val="2DA2BF">
                  <a:tint val="32000"/>
                  <a:satMod val="250000"/>
                </a:srgbClr>
              </a:gs>
              <a:gs pos="100000">
                <a:srgbClr val="2DA2BF">
                  <a:tint val="23000"/>
                  <a:satMod val="300000"/>
                </a:srgbClr>
              </a:gs>
            </a:gsLst>
            <a:lin ang="16200000" scaled="0"/>
          </a:gradFill>
          <a:ln w="9525" cap="flat" cmpd="sng" algn="ctr">
            <a:solidFill>
              <a:srgbClr val="2DA2BF"/>
            </a:solidFill>
            <a:prstDash val="solid"/>
          </a:ln>
          <a:effectLst>
            <a:outerShdw blurRad="50800" dist="381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t>Регистратор (2 физ. лица, 1 телефон)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2411760" y="3717032"/>
            <a:ext cx="72008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508104" y="2780928"/>
            <a:ext cx="1296144" cy="1008112"/>
          </a:xfrm>
          <a:prstGeom prst="rect">
            <a:avLst/>
          </a:prstGeom>
          <a:gradFill rotWithShape="1">
            <a:gsLst>
              <a:gs pos="0">
                <a:srgbClr val="2DA2BF">
                  <a:tint val="62000"/>
                  <a:satMod val="180000"/>
                </a:srgbClr>
              </a:gs>
              <a:gs pos="65000">
                <a:srgbClr val="2DA2BF">
                  <a:tint val="32000"/>
                  <a:satMod val="250000"/>
                </a:srgbClr>
              </a:gs>
              <a:gs pos="100000">
                <a:srgbClr val="2DA2BF">
                  <a:tint val="23000"/>
                  <a:satMod val="300000"/>
                </a:srgbClr>
              </a:gs>
            </a:gsLst>
            <a:lin ang="16200000" scaled="0"/>
          </a:gradFill>
          <a:ln w="9525" cap="flat" cmpd="sng" algn="ctr">
            <a:solidFill>
              <a:srgbClr val="2DA2BF"/>
            </a:solidFill>
            <a:prstDash val="solid"/>
          </a:ln>
          <a:effectLst>
            <a:outerShdw blurRad="50800" dist="381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t>Регистрация вызова в журнале (в ручную) 5минут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596336" y="2780928"/>
            <a:ext cx="1368152" cy="1080120"/>
          </a:xfrm>
          <a:prstGeom prst="rect">
            <a:avLst/>
          </a:prstGeom>
          <a:solidFill>
            <a:srgbClr val="DEF5FA">
              <a:lumMod val="90000"/>
            </a:srgbClr>
          </a:solidFill>
          <a:ln w="55000" cap="flat" cmpd="thickThin" algn="ctr">
            <a:solidFill>
              <a:srgbClr val="2DA2BF">
                <a:lumMod val="20000"/>
                <a:lumOff val="8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t>Передача вызова педиатру на бумажном носителе </a:t>
            </a:r>
          </a:p>
        </p:txBody>
      </p:sp>
      <p:cxnSp>
        <p:nvCxnSpPr>
          <p:cNvPr id="12" name="Прямая со стрелкой 11"/>
          <p:cNvCxnSpPr>
            <a:stCxn id="4" idx="2"/>
            <a:endCxn id="6" idx="0"/>
          </p:cNvCxnSpPr>
          <p:nvPr/>
        </p:nvCxnSpPr>
        <p:spPr>
          <a:xfrm>
            <a:off x="1295636" y="2984702"/>
            <a:ext cx="0" cy="6603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644008" y="3284984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876256" y="328498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ятно 2 17"/>
          <p:cNvSpPr/>
          <p:nvPr/>
        </p:nvSpPr>
        <p:spPr>
          <a:xfrm>
            <a:off x="1954783" y="3359301"/>
            <a:ext cx="553915" cy="574525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ятно 2 18"/>
          <p:cNvSpPr/>
          <p:nvPr/>
        </p:nvSpPr>
        <p:spPr>
          <a:xfrm>
            <a:off x="4364043" y="2393369"/>
            <a:ext cx="553915" cy="574525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ятно 2 19"/>
          <p:cNvSpPr/>
          <p:nvPr/>
        </p:nvSpPr>
        <p:spPr>
          <a:xfrm>
            <a:off x="6599298" y="2310124"/>
            <a:ext cx="553915" cy="574525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ятно 2 20"/>
          <p:cNvSpPr/>
          <p:nvPr/>
        </p:nvSpPr>
        <p:spPr>
          <a:xfrm>
            <a:off x="8687530" y="3501777"/>
            <a:ext cx="553915" cy="574525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бъект 21"/>
          <p:cNvSpPr>
            <a:spLocks noGrp="1"/>
          </p:cNvSpPr>
          <p:nvPr>
            <p:ph idx="1"/>
          </p:nvPr>
        </p:nvSpPr>
        <p:spPr>
          <a:xfrm>
            <a:off x="9724292" y="2690447"/>
            <a:ext cx="1629508" cy="1243379"/>
          </a:xfrm>
          <a:prstGeom prst="rect">
            <a:avLst/>
          </a:prstGeom>
          <a:gradFill rotWithShape="1">
            <a:gsLst>
              <a:gs pos="0">
                <a:srgbClr val="2DA2BF">
                  <a:tint val="62000"/>
                  <a:satMod val="180000"/>
                </a:srgbClr>
              </a:gs>
              <a:gs pos="65000">
                <a:srgbClr val="2DA2BF">
                  <a:tint val="32000"/>
                  <a:satMod val="250000"/>
                </a:srgbClr>
              </a:gs>
              <a:gs pos="100000">
                <a:srgbClr val="2DA2BF">
                  <a:tint val="23000"/>
                  <a:satMod val="300000"/>
                </a:srgbClr>
              </a:gs>
            </a:gsLst>
            <a:lin ang="16200000" scaled="0"/>
          </a:gradFill>
          <a:ln w="9525" cap="flat" cmpd="sng" algn="ctr">
            <a:solidFill>
              <a:srgbClr val="2DA2BF"/>
            </a:solidFill>
            <a:prstDash val="solid"/>
          </a:ln>
          <a:effectLst>
            <a:outerShdw blurRad="50800" dist="38100" dir="5400000" rotWithShape="0">
              <a:srgbClr val="000000">
                <a:alpha val="35000"/>
              </a:srgbClr>
            </a:outerShdw>
          </a:effectLst>
        </p:spPr>
        <p:txBody>
          <a:bodyPr rtlCol="0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0" dirty="0" smtClean="0">
                <a:solidFill>
                  <a:prstClr val="black"/>
                </a:solidFill>
                <a:latin typeface="Lucida Sans Unicode"/>
              </a:rPr>
              <a:t>Ожидание педиатра 1ч.20мин.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9076220" y="328498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ятно 2 23"/>
          <p:cNvSpPr/>
          <p:nvPr/>
        </p:nvSpPr>
        <p:spPr>
          <a:xfrm>
            <a:off x="1990786" y="1730168"/>
            <a:ext cx="553915" cy="574525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ятно 2 24"/>
          <p:cNvSpPr/>
          <p:nvPr/>
        </p:nvSpPr>
        <p:spPr>
          <a:xfrm>
            <a:off x="10930852" y="2380348"/>
            <a:ext cx="553915" cy="574525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3327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358</Words>
  <Application>Microsoft Office PowerPoint</Application>
  <PresentationFormat>Широкоэкранный</PresentationFormat>
  <Paragraphs>72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Lucida Sans Unicode</vt:lpstr>
      <vt:lpstr>Times New Roman</vt:lpstr>
      <vt:lpstr>Тема Office</vt:lpstr>
      <vt:lpstr>Картирование</vt:lpstr>
      <vt:lpstr>Основные процессы в реализации мероприятий проекта «Новая модель медицинской организации, оказывающей первичную медико-санитарную помощь»:</vt:lpstr>
      <vt:lpstr>Основные процессы в реализации мероприятий проекта «Новая модель медицинской организации, оказывающей первичную медико-санитарную помощь»:</vt:lpstr>
      <vt:lpstr>Презентация PowerPoint</vt:lpstr>
      <vt:lpstr>Презентация PowerPoint</vt:lpstr>
      <vt:lpstr>2. Диагностика и целевое состояние»  05.03.2021г.-05.04.2021г.</vt:lpstr>
      <vt:lpstr>Карта текущего состояния процесса:  «Вакцинация населения» Подпроцесс: «Организация и проведение вакцина» </vt:lpstr>
      <vt:lpstr>Проблемы процесса «Вакцинация населения» Подпроцесс: «организация и проведение вакцинации» </vt:lpstr>
      <vt:lpstr>Карта текущего состояния процесса:  «Детская поликлиника» Подпроцесс: «вызов врача педиатра на дом» </vt:lpstr>
      <vt:lpstr>Проблемы процесса «Вакцинация населения» Подпроцесс: «организация и проведение вакцинации» </vt:lpstr>
    </vt:vector>
  </TitlesOfParts>
  <Company>UralSOFT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Картирование</dc:title>
  <dc:creator>Громова Анастасия</dc:creator>
  <cp:lastModifiedBy>Громова Анастасия</cp:lastModifiedBy>
  <cp:revision>12</cp:revision>
  <dcterms:created xsi:type="dcterms:W3CDTF">2021-07-13T03:33:05Z</dcterms:created>
  <dcterms:modified xsi:type="dcterms:W3CDTF">2021-07-14T01:21:26Z</dcterms:modified>
</cp:coreProperties>
</file>